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71" r:id="rId4"/>
    <p:sldId id="272" r:id="rId5"/>
    <p:sldId id="275" r:id="rId6"/>
    <p:sldId id="276" r:id="rId7"/>
    <p:sldId id="273" r:id="rId8"/>
    <p:sldId id="277" r:id="rId9"/>
    <p:sldId id="282" r:id="rId10"/>
    <p:sldId id="281" r:id="rId11"/>
    <p:sldId id="286"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6" d="100"/>
          <a:sy n="66" d="100"/>
        </p:scale>
        <p:origin x="-5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September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September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t>15-17-0518-00-004s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September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[11 September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September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a:t>Comment resolution of </a:t>
            </a:r>
            <a:r>
              <a:rPr lang="en-US" altLang="ja-JP" sz="2800" dirty="0" smtClean="0"/>
              <a:t>SB </a:t>
            </a:r>
            <a:r>
              <a:rPr lang="en-US" altLang="ja-JP" sz="2800" dirty="0"/>
              <a:t>and going to </a:t>
            </a:r>
            <a:r>
              <a:rPr lang="en-US" altLang="ja-JP" sz="2800" dirty="0" err="1"/>
              <a:t>Recirc</a:t>
            </a:r>
            <a:r>
              <a:rPr lang="en-US" altLang="ja-JP" sz="2800" dirty="0"/>
              <a:t>. </a:t>
            </a:r>
            <a:r>
              <a:rPr lang="en-US" altLang="ja-JP" sz="2800" dirty="0" smtClean="0"/>
              <a:t>SB</a:t>
            </a:r>
            <a:endParaRPr lang="en-US" altLang="ja-JP" sz="2800" dirty="0"/>
          </a:p>
          <a:p>
            <a:r>
              <a:rPr lang="en-GB" altLang="en-US" sz="2800" dirty="0" smtClean="0"/>
              <a:t>BRC </a:t>
            </a:r>
            <a:r>
              <a:rPr lang="en-GB" altLang="en-US" sz="2800" dirty="0"/>
              <a:t>Call times</a:t>
            </a:r>
          </a:p>
          <a:p>
            <a:pPr lvl="1"/>
            <a:r>
              <a:rPr lang="en-US" altLang="ja-JP" sz="2400" dirty="0"/>
              <a:t>Day: Announce by the reflector </a:t>
            </a:r>
          </a:p>
          <a:p>
            <a:pPr lvl="1"/>
            <a:r>
              <a:rPr lang="en-US" altLang="ja-JP" sz="2400" dirty="0"/>
              <a:t>Time: Tue 22:00 ET / Wed 11:00 JST </a:t>
            </a:r>
          </a:p>
          <a:p>
            <a:r>
              <a:rPr lang="en-US" altLang="ja-JP" sz="2800" dirty="0" smtClean="0"/>
              <a:t>November </a:t>
            </a:r>
            <a:r>
              <a:rPr lang="en-US" altLang="ja-JP" sz="2800" dirty="0"/>
              <a:t>meeting</a:t>
            </a:r>
          </a:p>
          <a:p>
            <a:pPr lvl="1"/>
            <a:r>
              <a:rPr lang="en-US" altLang="ja-JP" sz="2400" dirty="0"/>
              <a:t>4 meeting slots </a:t>
            </a:r>
          </a:p>
          <a:p>
            <a:pPr lvl="1"/>
            <a:r>
              <a:rPr lang="en-US" altLang="ja-JP" sz="2400" dirty="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7772400" cy="4395192"/>
          </a:xfrm>
        </p:spPr>
        <p:txBody>
          <a:bodyPr/>
          <a:lstStyle/>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for TG Approval to Form a TG4s BRC.</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TG4s </a:t>
            </a:r>
            <a:r>
              <a:rPr lang="en-US" altLang="ja-JP" sz="2000" i="1" dirty="0" smtClean="0"/>
              <a:t>requests that 802.15 WG approve the formation of a Ballot Resolution Committee (BRC) for the Sponsor Balloting of the P802.15.4s/D06 with the following membership:</a:t>
            </a:r>
            <a:r>
              <a:rPr lang="en-US" altLang="en-US" sz="2000" i="1" dirty="0" smtClean="0"/>
              <a:t> Shoichi Kitazawa, Hidetoshi Yokota and Chris Calvert, Benjamin A. Rolfe and James Glib</a:t>
            </a:r>
            <a:r>
              <a:rPr lang="en-US" altLang="ja-JP" sz="2000" dirty="0" smtClean="0"/>
              <a:t>. </a:t>
            </a:r>
            <a:r>
              <a:rPr lang="en-US" altLang="ja-JP" sz="2000" i="1" dirty="0" smtClean="0"/>
              <a:t>The 802.15 TG4s BRC is authorized to approve comment resolutions and to approve the start of recirculation ballots of P802.15.4ts/D06 on behalf of the 802.15 WG. Comment resolution on recirculation ballots between sessions will be conducted via reflector email and via teleconferences announced to the reflector as per the LMSC 802 WG P&amp;P</a:t>
            </a:r>
            <a:r>
              <a:rPr lang="en-US" altLang="ja-JP" sz="2000" i="1" dirty="0" smtClean="0"/>
              <a:t>.</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a:t>
            </a:r>
            <a:r>
              <a:rPr lang="en-US" altLang="ja-JP" sz="2000" dirty="0" smtClean="0">
                <a:latin typeface="+mn-ea"/>
              </a:rPr>
              <a:t>		</a:t>
            </a:r>
            <a:r>
              <a:rPr lang="en-US" altLang="en-US" sz="2000" dirty="0" smtClean="0">
                <a:latin typeface="+mn-ea"/>
              </a:rPr>
              <a:t>Seconded by: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endParaRPr lang="en-US" altLang="en-US" sz="1800" dirty="0" smtClean="0">
              <a:latin typeface="Times New Roman" panose="02020603050405020304" pitchFamily="18" charset="0"/>
            </a:endParaRPr>
          </a:p>
          <a:p>
            <a:pPr marL="0" indent="0">
              <a:buNone/>
            </a:pPr>
            <a:endParaRPr lang="en-US" altLang="ja-JP" sz="1800" dirty="0"/>
          </a:p>
          <a:p>
            <a:pPr>
              <a:buNone/>
            </a:pPr>
            <a:endParaRPr lang="en-US" altLang="ja-JP" sz="1800" i="1" dirty="0"/>
          </a:p>
        </p:txBody>
      </p:sp>
      <p:sp>
        <p:nvSpPr>
          <p:cNvPr id="3" name="タイトル 2"/>
          <p:cNvSpPr>
            <a:spLocks noGrp="1"/>
          </p:cNvSpPr>
          <p:nvPr>
            <p:ph type="title"/>
          </p:nvPr>
        </p:nvSpPr>
        <p:spPr/>
        <p:txBody>
          <a:bodyPr/>
          <a:lstStyle/>
          <a:p>
            <a:r>
              <a:rPr kumimoji="1"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1261168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September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98" name="プレゼンテーション" showAsIcon="1" r:id="rId4" imgW="914400" imgH="857250" progId="">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Kona2</a:t>
                      </a:r>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Kohala2</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Waikoloa2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Kona2</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TXL </a:t>
            </a:r>
            <a:r>
              <a:rPr lang="en-US" altLang="ja-JP" sz="2400" dirty="0"/>
              <a:t>meeting </a:t>
            </a:r>
            <a:r>
              <a:rPr lang="en-US" altLang="ja-JP" sz="2400" dirty="0" smtClean="0"/>
              <a:t>and BRC minutes</a:t>
            </a:r>
            <a:endParaRPr lang="en-US" altLang="ja-JP" sz="2400" dirty="0"/>
          </a:p>
          <a:p>
            <a:pPr>
              <a:lnSpc>
                <a:spcPct val="80000"/>
              </a:lnSpc>
            </a:pPr>
            <a:r>
              <a:rPr lang="en-US" altLang="ja-JP" sz="2400" dirty="0"/>
              <a:t>Review of </a:t>
            </a:r>
            <a:r>
              <a:rPr lang="en-US" altLang="ja-JP" sz="2400" dirty="0" smtClean="0"/>
              <a:t>D06</a:t>
            </a:r>
            <a:endParaRPr lang="en-US" altLang="ja-JP" sz="2400" dirty="0"/>
          </a:p>
          <a:p>
            <a:pPr>
              <a:lnSpc>
                <a:spcPct val="80000"/>
              </a:lnSpc>
            </a:pPr>
            <a:r>
              <a:rPr lang="en-US" altLang="ja-JP" sz="2400" dirty="0"/>
              <a:t>Preparation of comment resolution and formation 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July </a:t>
            </a:r>
            <a:r>
              <a:rPr lang="en-US" altLang="ja-JP" sz="2400" dirty="0"/>
              <a:t>2017 Meeting Minutes (</a:t>
            </a:r>
            <a:r>
              <a:rPr lang="en-US" altLang="ja-JP" sz="2400" dirty="0" smtClean="0"/>
              <a:t>15-17-455r0)</a:t>
            </a:r>
            <a:endParaRPr lang="en-US" altLang="ja-JP" sz="2400" dirty="0"/>
          </a:p>
          <a:p>
            <a:r>
              <a:rPr lang="en-US" sz="2400" dirty="0"/>
              <a:t>TG4s BRC Teleconference Minutes for </a:t>
            </a:r>
            <a:r>
              <a:rPr lang="en-US" sz="2400" dirty="0" smtClean="0"/>
              <a:t>September </a:t>
            </a:r>
            <a:r>
              <a:rPr lang="en-US" sz="2400" dirty="0"/>
              <a:t>2017</a:t>
            </a:r>
            <a:r>
              <a:rPr lang="en-US" altLang="ja-JP" sz="2400" dirty="0"/>
              <a:t> (</a:t>
            </a:r>
            <a:r>
              <a:rPr lang="en-US" altLang="ja-JP" sz="2400" dirty="0" smtClean="0"/>
              <a:t>15-17-468r1)</a:t>
            </a:r>
            <a:endParaRPr lang="en-US" altLang="ja-JP" sz="2400" dirty="0"/>
          </a:p>
          <a:p>
            <a:r>
              <a:rPr lang="en-US" altLang="ja-JP" sz="2400" dirty="0"/>
              <a:t>TG4s </a:t>
            </a:r>
            <a:r>
              <a:rPr lang="en-US" altLang="ja-JP" sz="2400" dirty="0" smtClean="0"/>
              <a:t>September </a:t>
            </a:r>
            <a:r>
              <a:rPr lang="en-US" altLang="ja-JP" sz="2400" dirty="0"/>
              <a:t>2017 Agenda (</a:t>
            </a:r>
            <a:r>
              <a:rPr lang="en-US" altLang="ja-JP" sz="2400" dirty="0" smtClean="0"/>
              <a:t>15-17-456r1)</a:t>
            </a:r>
            <a:endParaRPr lang="en-US" altLang="ja-JP" sz="2400" dirty="0"/>
          </a:p>
          <a:p>
            <a:r>
              <a:rPr lang="en-US" altLang="ja-JP" sz="2400" dirty="0" smtClean="0"/>
              <a:t>802.15.4s D06 Letter Ballot Consolidated </a:t>
            </a:r>
            <a:r>
              <a:rPr lang="en-US" altLang="ja-JP" sz="2400" dirty="0" smtClean="0"/>
              <a:t>Comments</a:t>
            </a:r>
            <a:r>
              <a:rPr lang="en-US" altLang="ja-JP" sz="2400" dirty="0" smtClean="0"/>
              <a:t>(15-17-461r1)</a:t>
            </a:r>
            <a:endParaRPr lang="en-US" altLang="ja-JP" sz="2400" dirty="0"/>
          </a:p>
          <a:p>
            <a:r>
              <a:rPr lang="en-US" altLang="ja-JP" sz="2400" dirty="0"/>
              <a:t>TG4s Opening information for </a:t>
            </a:r>
            <a:r>
              <a:rPr lang="en-US" altLang="ja-JP" sz="2400" dirty="0" smtClean="0"/>
              <a:t>September </a:t>
            </a:r>
            <a:r>
              <a:rPr lang="en-US" altLang="ja-JP" sz="2400" dirty="0"/>
              <a:t>2017 </a:t>
            </a:r>
            <a:r>
              <a:rPr lang="en-US" altLang="ja-JP" sz="2400" dirty="0" smtClean="0"/>
              <a:t>(</a:t>
            </a:r>
            <a:r>
              <a:rPr lang="en-US" altLang="ja-JP" sz="2400" dirty="0" smtClean="0"/>
              <a:t>15-17-0518r0</a:t>
            </a:r>
            <a:r>
              <a:rPr lang="en-US" altLang="ja-JP" sz="2400" dirty="0" smtClean="0"/>
              <a:t>)</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September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 xmlns:a16="http://schemas.microsoft.com/office/drawing/2014/main" val="20000"/>
                    </a:ext>
                  </a:extLst>
                </a:gridCol>
                <a:gridCol w="1356937">
                  <a:extLst>
                    <a:ext uri="{9D8B030D-6E8A-4147-A177-3AD203B41FA5}">
                      <a16:colId xmlns="" xmlns:a16="http://schemas.microsoft.com/office/drawing/2014/main" val="20001"/>
                    </a:ext>
                  </a:extLst>
                </a:gridCol>
                <a:gridCol w="289434">
                  <a:extLst>
                    <a:ext uri="{9D8B030D-6E8A-4147-A177-3AD203B41FA5}">
                      <a16:colId xmlns="" xmlns:a16="http://schemas.microsoft.com/office/drawing/2014/main" val="20002"/>
                    </a:ext>
                  </a:extLst>
                </a:gridCol>
                <a:gridCol w="289434">
                  <a:extLst>
                    <a:ext uri="{9D8B030D-6E8A-4147-A177-3AD203B41FA5}">
                      <a16:colId xmlns="" xmlns:a16="http://schemas.microsoft.com/office/drawing/2014/main" val="20003"/>
                    </a:ext>
                  </a:extLst>
                </a:gridCol>
                <a:gridCol w="289434">
                  <a:extLst>
                    <a:ext uri="{9D8B030D-6E8A-4147-A177-3AD203B41FA5}">
                      <a16:colId xmlns="" xmlns:a16="http://schemas.microsoft.com/office/drawing/2014/main" val="20004"/>
                    </a:ext>
                  </a:extLst>
                </a:gridCol>
                <a:gridCol w="289434">
                  <a:extLst>
                    <a:ext uri="{9D8B030D-6E8A-4147-A177-3AD203B41FA5}">
                      <a16:colId xmlns="" xmlns:a16="http://schemas.microsoft.com/office/drawing/2014/main" val="20005"/>
                    </a:ext>
                  </a:extLst>
                </a:gridCol>
                <a:gridCol w="289434">
                  <a:extLst>
                    <a:ext uri="{9D8B030D-6E8A-4147-A177-3AD203B41FA5}">
                      <a16:colId xmlns="" xmlns:a16="http://schemas.microsoft.com/office/drawing/2014/main" val="20006"/>
                    </a:ext>
                  </a:extLst>
                </a:gridCol>
                <a:gridCol w="289434">
                  <a:extLst>
                    <a:ext uri="{9D8B030D-6E8A-4147-A177-3AD203B41FA5}">
                      <a16:colId xmlns="" xmlns:a16="http://schemas.microsoft.com/office/drawing/2014/main" val="20007"/>
                    </a:ext>
                  </a:extLst>
                </a:gridCol>
                <a:gridCol w="289434">
                  <a:extLst>
                    <a:ext uri="{9D8B030D-6E8A-4147-A177-3AD203B41FA5}">
                      <a16:colId xmlns="" xmlns:a16="http://schemas.microsoft.com/office/drawing/2014/main" val="20008"/>
                    </a:ext>
                  </a:extLst>
                </a:gridCol>
                <a:gridCol w="289434">
                  <a:extLst>
                    <a:ext uri="{9D8B030D-6E8A-4147-A177-3AD203B41FA5}">
                      <a16:colId xmlns="" xmlns:a16="http://schemas.microsoft.com/office/drawing/2014/main" val="20009"/>
                    </a:ext>
                  </a:extLst>
                </a:gridCol>
                <a:gridCol w="289434">
                  <a:extLst>
                    <a:ext uri="{9D8B030D-6E8A-4147-A177-3AD203B41FA5}">
                      <a16:colId xmlns="" xmlns:a16="http://schemas.microsoft.com/office/drawing/2014/main" val="20010"/>
                    </a:ext>
                  </a:extLst>
                </a:gridCol>
                <a:gridCol w="289434">
                  <a:extLst>
                    <a:ext uri="{9D8B030D-6E8A-4147-A177-3AD203B41FA5}">
                      <a16:colId xmlns="" xmlns:a16="http://schemas.microsoft.com/office/drawing/2014/main" val="20011"/>
                    </a:ext>
                  </a:extLst>
                </a:gridCol>
                <a:gridCol w="289434">
                  <a:extLst>
                    <a:ext uri="{9D8B030D-6E8A-4147-A177-3AD203B41FA5}">
                      <a16:colId xmlns="" xmlns:a16="http://schemas.microsoft.com/office/drawing/2014/main" val="20012"/>
                    </a:ext>
                  </a:extLst>
                </a:gridCol>
                <a:gridCol w="289434">
                  <a:extLst>
                    <a:ext uri="{9D8B030D-6E8A-4147-A177-3AD203B41FA5}">
                      <a16:colId xmlns="" xmlns:a16="http://schemas.microsoft.com/office/drawing/2014/main" val="20013"/>
                    </a:ext>
                  </a:extLst>
                </a:gridCol>
                <a:gridCol w="289434">
                  <a:extLst>
                    <a:ext uri="{9D8B030D-6E8A-4147-A177-3AD203B41FA5}">
                      <a16:colId xmlns="" xmlns:a16="http://schemas.microsoft.com/office/drawing/2014/main" val="20014"/>
                    </a:ext>
                  </a:extLst>
                </a:gridCol>
                <a:gridCol w="289434">
                  <a:extLst>
                    <a:ext uri="{9D8B030D-6E8A-4147-A177-3AD203B41FA5}">
                      <a16:colId xmlns="" xmlns:a16="http://schemas.microsoft.com/office/drawing/2014/main" val="20015"/>
                    </a:ext>
                  </a:extLst>
                </a:gridCol>
                <a:gridCol w="289434">
                  <a:extLst>
                    <a:ext uri="{9D8B030D-6E8A-4147-A177-3AD203B41FA5}">
                      <a16:colId xmlns="" xmlns:a16="http://schemas.microsoft.com/office/drawing/2014/main" val="20016"/>
                    </a:ext>
                  </a:extLst>
                </a:gridCol>
                <a:gridCol w="289434">
                  <a:extLst>
                    <a:ext uri="{9D8B030D-6E8A-4147-A177-3AD203B41FA5}">
                      <a16:colId xmlns="" xmlns:a16="http://schemas.microsoft.com/office/drawing/2014/main" val="20017"/>
                    </a:ext>
                  </a:extLst>
                </a:gridCol>
                <a:gridCol w="289434">
                  <a:extLst>
                    <a:ext uri="{9D8B030D-6E8A-4147-A177-3AD203B41FA5}">
                      <a16:colId xmlns="" xmlns:a16="http://schemas.microsoft.com/office/drawing/2014/main" val="20018"/>
                    </a:ext>
                  </a:extLst>
                </a:gridCol>
                <a:gridCol w="289434">
                  <a:extLst>
                    <a:ext uri="{9D8B030D-6E8A-4147-A177-3AD203B41FA5}">
                      <a16:colId xmlns="" xmlns:a16="http://schemas.microsoft.com/office/drawing/2014/main" val="20019"/>
                    </a:ext>
                  </a:extLst>
                </a:gridCol>
                <a:gridCol w="289434">
                  <a:extLst>
                    <a:ext uri="{9D8B030D-6E8A-4147-A177-3AD203B41FA5}">
                      <a16:colId xmlns="" xmlns:a16="http://schemas.microsoft.com/office/drawing/2014/main" val="20020"/>
                    </a:ext>
                  </a:extLst>
                </a:gridCol>
                <a:gridCol w="282668">
                  <a:extLst>
                    <a:ext uri="{9D8B030D-6E8A-4147-A177-3AD203B41FA5}">
                      <a16:colId xmlns="" xmlns:a16="http://schemas.microsoft.com/office/drawing/2014/main" val="20021"/>
                    </a:ext>
                  </a:extLst>
                </a:gridCol>
                <a:gridCol w="282668">
                  <a:extLst>
                    <a:ext uri="{9D8B030D-6E8A-4147-A177-3AD203B41FA5}">
                      <a16:colId xmlns="" xmlns:a16="http://schemas.microsoft.com/office/drawing/2014/main" val="20022"/>
                    </a:ext>
                  </a:extLst>
                </a:gridCol>
                <a:gridCol w="282668">
                  <a:extLst>
                    <a:ext uri="{9D8B030D-6E8A-4147-A177-3AD203B41FA5}">
                      <a16:colId xmlns="" xmlns:a16="http://schemas.microsoft.com/office/drawing/2014/main" val="20023"/>
                    </a:ext>
                  </a:extLst>
                </a:gridCol>
                <a:gridCol w="282668">
                  <a:extLst>
                    <a:ext uri="{9D8B030D-6E8A-4147-A177-3AD203B41FA5}">
                      <a16:colId xmlns=""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9"/>
                  </a:ext>
                </a:extLst>
              </a:tr>
            </a:tbl>
          </a:graphicData>
        </a:graphic>
      </p:graphicFrame>
      <p:cxnSp>
        <p:nvCxnSpPr>
          <p:cNvPr id="9" name="直線コネクタ 8"/>
          <p:cNvCxnSpPr/>
          <p:nvPr/>
        </p:nvCxnSpPr>
        <p:spPr bwMode="auto">
          <a:xfrm>
            <a:off x="738031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70925B9D-9AC2-4476-B7B5-A5013F8D9226}"/>
              </a:ext>
            </a:extLst>
          </p:cNvPr>
          <p:cNvSpPr>
            <a:spLocks noGrp="1"/>
          </p:cNvSpPr>
          <p:nvPr>
            <p:ph type="title"/>
          </p:nvPr>
        </p:nvSpPr>
        <p:spPr/>
        <p:txBody>
          <a:bodyPr/>
          <a:lstStyle/>
          <a:p>
            <a:r>
              <a:rPr lang="en-US" dirty="0"/>
              <a:t>Result of </a:t>
            </a:r>
            <a:r>
              <a:rPr lang="en-US" dirty="0" smtClean="0"/>
              <a:t>LB145</a:t>
            </a:r>
            <a:endParaRPr lang="en-US" dirty="0"/>
          </a:p>
        </p:txBody>
      </p:sp>
      <p:sp>
        <p:nvSpPr>
          <p:cNvPr id="2" name="Date Placeholder 1">
            <a:extLst>
              <a:ext uri="{FF2B5EF4-FFF2-40B4-BE49-F238E27FC236}">
                <a16:creationId xmlns="" xmlns:a16="http://schemas.microsoft.com/office/drawing/2014/main" id="{0C29FBC2-D15F-472A-BF2B-7462A06F9DF1}"/>
              </a:ext>
            </a:extLst>
          </p:cNvPr>
          <p:cNvSpPr>
            <a:spLocks noGrp="1"/>
          </p:cNvSpPr>
          <p:nvPr>
            <p:ph type="dt" sz="half" idx="10"/>
          </p:nvPr>
        </p:nvSpPr>
        <p:spPr/>
        <p:txBody>
          <a:bodyPr/>
          <a:lstStyle/>
          <a:p>
            <a:pPr>
              <a:defRPr/>
            </a:pPr>
            <a:r>
              <a:rPr lang="en-US" altLang="ja-JP" smtClean="0"/>
              <a:t>September 2017</a:t>
            </a:r>
            <a:endParaRPr lang="en-US" altLang="ja-JP" dirty="0"/>
          </a:p>
        </p:txBody>
      </p:sp>
      <p:sp>
        <p:nvSpPr>
          <p:cNvPr id="3" name="Footer Placeholder 2">
            <a:extLst>
              <a:ext uri="{FF2B5EF4-FFF2-40B4-BE49-F238E27FC236}">
                <a16:creationId xmlns="" xmlns:a16="http://schemas.microsoft.com/office/drawing/2014/main"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 xmlns:a16="http://schemas.microsoft.com/office/drawing/2014/main" id="{6A57DD13-6FC8-44EE-893A-E3D0A6C9108F}"/>
              </a:ext>
            </a:extLst>
          </p:cNvPr>
          <p:cNvSpPr/>
          <p:nvPr/>
        </p:nvSpPr>
        <p:spPr>
          <a:xfrm>
            <a:off x="1248644" y="1913404"/>
            <a:ext cx="6192688" cy="3970318"/>
          </a:xfrm>
          <a:prstGeom prst="rect">
            <a:avLst/>
          </a:prstGeom>
        </p:spPr>
        <p:txBody>
          <a:bodyPr wrap="square">
            <a:spAutoFit/>
          </a:bodyPr>
          <a:lstStyle/>
          <a:p>
            <a:pPr marL="0" marR="0"/>
            <a:r>
              <a:rPr lang="en-US" altLang="ja-JP" sz="2800" dirty="0" smtClean="0"/>
              <a:t>Results are</a:t>
            </a:r>
            <a:br>
              <a:rPr lang="en-US" altLang="ja-JP" sz="2800" dirty="0" smtClean="0"/>
            </a:br>
            <a:r>
              <a:rPr lang="en-US" altLang="ja-JP" sz="2800" dirty="0" smtClean="0"/>
              <a:t>VOTERS    96</a:t>
            </a:r>
            <a:br>
              <a:rPr lang="en-US" altLang="ja-JP" sz="2800" dirty="0" smtClean="0"/>
            </a:br>
            <a:r>
              <a:rPr lang="en-US" altLang="ja-JP" sz="2800" dirty="0" smtClean="0"/>
              <a:t>VOTED    71</a:t>
            </a:r>
            <a:br>
              <a:rPr lang="en-US" altLang="ja-JP" sz="2800" dirty="0" smtClean="0"/>
            </a:br>
            <a:r>
              <a:rPr lang="en-US" altLang="ja-JP" sz="2800" dirty="0" smtClean="0"/>
              <a:t>YES    64</a:t>
            </a:r>
            <a:br>
              <a:rPr lang="en-US" altLang="ja-JP" sz="2800" dirty="0" smtClean="0"/>
            </a:br>
            <a:r>
              <a:rPr lang="en-US" altLang="ja-JP" sz="2800" dirty="0" smtClean="0"/>
              <a:t>ABSTAIN    5</a:t>
            </a:r>
            <a:br>
              <a:rPr lang="en-US" altLang="ja-JP" sz="2800" dirty="0" smtClean="0"/>
            </a:br>
            <a:r>
              <a:rPr lang="en-US" altLang="ja-JP" sz="2800" dirty="0" smtClean="0"/>
              <a:t>NO    2</a:t>
            </a:r>
            <a:br>
              <a:rPr lang="en-US" altLang="ja-JP" sz="2800" dirty="0" smtClean="0"/>
            </a:br>
            <a:r>
              <a:rPr lang="en-US" altLang="ja-JP" sz="2800" dirty="0" smtClean="0"/>
              <a:t>% VOTERS    73.96%</a:t>
            </a:r>
            <a:br>
              <a:rPr lang="en-US" altLang="ja-JP" sz="2800" dirty="0" smtClean="0"/>
            </a:br>
            <a:r>
              <a:rPr lang="en-US" altLang="ja-JP" sz="2800" dirty="0" smtClean="0"/>
              <a:t>% YES        96.97%</a:t>
            </a:r>
            <a:br>
              <a:rPr lang="en-US" altLang="ja-JP" sz="2800" dirty="0" smtClean="0"/>
            </a:br>
            <a:r>
              <a:rPr lang="en-US" altLang="ja-JP" sz="2800" dirty="0" smtClean="0"/>
              <a:t>% ABSTAIN    7.04%</a:t>
            </a:r>
            <a:endPar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 xmlns:p14="http://schemas.microsoft.com/office/powerpoint/2010/main"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2539</TotalTime>
  <Words>498</Words>
  <Application>Microsoft Office PowerPoint</Application>
  <PresentationFormat>画面に合わせる (4:3)</PresentationFormat>
  <Paragraphs>151</Paragraphs>
  <Slides>11</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11</vt:i4>
      </vt:variant>
    </vt:vector>
  </HeadingPairs>
  <TitlesOfParts>
    <vt:vector size="13" baseType="lpstr">
      <vt:lpstr>IEEE-P802_15</vt:lpstr>
      <vt:lpstr>プレゼンテーション</vt:lpstr>
      <vt:lpstr>スライド 1</vt:lpstr>
      <vt:lpstr>TG4s Opening Information for September 2017</vt:lpstr>
      <vt:lpstr>IEEE Patent Policy</vt:lpstr>
      <vt:lpstr>TG4s schedule for the week</vt:lpstr>
      <vt:lpstr>Agenda</vt:lpstr>
      <vt:lpstr>Contributions</vt:lpstr>
      <vt:lpstr>Time planning</vt:lpstr>
      <vt:lpstr>スライド 8</vt:lpstr>
      <vt:lpstr>Result of LB145</vt:lpstr>
      <vt:lpstr>Next step</vt:lpstr>
      <vt:lpstr>TG Motion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kitazawa</cp:lastModifiedBy>
  <cp:revision>85</cp:revision>
  <cp:lastPrinted>2015-06-24T08:51:36Z</cp:lastPrinted>
  <dcterms:created xsi:type="dcterms:W3CDTF">2015-02-02T05:19:06Z</dcterms:created>
  <dcterms:modified xsi:type="dcterms:W3CDTF">2017-09-12T00:32:58Z</dcterms:modified>
</cp:coreProperties>
</file>