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73" r:id="rId3"/>
    <p:sldId id="375" r:id="rId4"/>
    <p:sldId id="388" r:id="rId5"/>
    <p:sldId id="389" r:id="rId6"/>
    <p:sldId id="391"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99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55" autoAdjust="0"/>
    <p:restoredTop sz="96129" autoAdjust="0"/>
  </p:normalViewPr>
  <p:slideViewPr>
    <p:cSldViewPr>
      <p:cViewPr>
        <p:scale>
          <a:sx n="60" d="100"/>
          <a:sy n="60" d="100"/>
        </p:scale>
        <p:origin x="-534" y="-96"/>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66" d="100"/>
        <a:sy n="66" d="100"/>
      </p:scale>
      <p:origin x="0" y="824"/>
    </p:cViewPr>
  </p:sorterViewPr>
  <p:notesViewPr>
    <p:cSldViewPr>
      <p:cViewPr varScale="1">
        <p:scale>
          <a:sx n="45" d="100"/>
          <a:sy n="45" d="100"/>
        </p:scale>
        <p:origin x="-199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802.15-&lt;15-16-0666-00-0012&gt;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802.15-&lt;15-16-0666-00-0012&gt;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802.15-&lt;15-16-0666-00-0012&gt;</a:t>
            </a:r>
            <a:endParaRPr lang="en-US" sz="140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802.15-&lt;15-16-0666-00-0012&gt;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3</a:t>
            </a:fld>
            <a:endParaRPr lang="en-US"/>
          </a:p>
        </p:txBody>
      </p:sp>
    </p:spTree>
    <p:extLst>
      <p:ext uri="{BB962C8B-B14F-4D97-AF65-F5344CB8AC3E}">
        <p14:creationId xmlns:p14="http://schemas.microsoft.com/office/powerpoint/2010/main" val="738269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&lt;January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&lt;January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&lt;January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&lt;January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&lt;January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&lt;January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&lt;January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Date Placeholder 5"/>
          <p:cNvSpPr>
            <a:spLocks noGrp="1"/>
          </p:cNvSpPr>
          <p:nvPr>
            <p:ph type="dt" sz="half" idx="10"/>
          </p:nvPr>
        </p:nvSpPr>
        <p:spPr/>
        <p:txBody>
          <a:bodyPr/>
          <a:lstStyle/>
          <a:p>
            <a:pPr>
              <a:defRPr/>
            </a:pPr>
            <a:r>
              <a:rPr lang="en-US" altLang="ja-JP" smtClean="0"/>
              <a:t>&lt;January 2018&gt;</a:t>
            </a:r>
            <a:endParaRPr lang="en-US" dirty="0"/>
          </a:p>
        </p:txBody>
      </p:sp>
      <p:sp>
        <p:nvSpPr>
          <p:cNvPr id="7" name="Footer Placeholder 6"/>
          <p:cNvSpPr>
            <a:spLocks noGrp="1"/>
          </p:cNvSpPr>
          <p:nvPr>
            <p:ph type="ftr" sz="quarter" idx="11"/>
          </p:nvPr>
        </p:nvSpPr>
        <p:spPr/>
        <p:txBody>
          <a:bodyPr/>
          <a:lstStyle/>
          <a:p>
            <a:pPr>
              <a:defRPr/>
            </a:pPr>
            <a:r>
              <a:rPr lang="en-US" smtClean="0"/>
              <a:t>&lt;Noriyuki Sato&gt;&lt;Kiyoshi Fukui&gt;, &lt;OKI&gt;</a:t>
            </a:r>
            <a:endParaRPr lang="en-US"/>
          </a:p>
        </p:txBody>
      </p:sp>
      <p:sp>
        <p:nvSpPr>
          <p:cNvPr id="8" name="Slide Number Placeholder 7"/>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&lt;January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&lt;January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&lt;January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ltLang="ja-JP" smtClean="0"/>
              <a:t>&lt;January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&lt;Noriyuki Sato&gt;&lt;Kiyoshi Fukui&gt;, &lt;OKI&gt;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15-17-0517-02-0mag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791200" y="6476999"/>
            <a:ext cx="2819400" cy="2286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&lt;Noriyuki Sato&gt;&lt;Kiyoshi Fukui&gt;, &lt;OKI&gt;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8382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L2R error on non-storing mode</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January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Noriyuki Sato, Kiyoshi Fukui</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Oki Electric Industry Co., Ltd.</a:t>
            </a:r>
            <a:r>
              <a:rPr lang="en-US" sz="1600" dirty="0" smtClean="0">
                <a:solidFill>
                  <a:schemeClr val="tx2"/>
                </a:solidFill>
                <a:latin typeface="Times New Roman" pitchFamily="18" charset="0"/>
                <a:ea typeface="ＭＳ Ｐゴシック" pitchFamily="-65" charset="-128"/>
                <a:cs typeface="+mn-cs"/>
              </a:rPr>
              <a:t>], [</a:t>
            </a:r>
            <a:r>
              <a:rPr lang="en-US" sz="1600" dirty="0" smtClean="0">
                <a:solidFill>
                  <a:srgbClr val="FF0000"/>
                </a:solidFill>
                <a:latin typeface="Times New Roman" pitchFamily="18" charset="0"/>
                <a:ea typeface="ＭＳ Ｐゴシック" pitchFamily="-65" charset="-128"/>
                <a:cs typeface="+mn-cs"/>
              </a:rPr>
              <a:t>Charlie Perkins</a:t>
            </a:r>
            <a:r>
              <a:rPr lang="en-US" sz="1600" dirty="0" smtClean="0">
                <a:solidFill>
                  <a:schemeClr val="tx2"/>
                </a:solidFill>
                <a:latin typeface="Times New Roman" pitchFamily="18" charset="0"/>
                <a:ea typeface="ＭＳ Ｐゴシック" pitchFamily="-65" charset="-128"/>
                <a:cs typeface="+mn-cs"/>
              </a:rPr>
              <a:t>] Company [</a:t>
            </a:r>
            <a:r>
              <a:rPr lang="en-US" sz="1600" dirty="0" smtClean="0">
                <a:solidFill>
                  <a:srgbClr val="FF0000"/>
                </a:solidFill>
                <a:latin typeface="Times New Roman" pitchFamily="18" charset="0"/>
                <a:ea typeface="ＭＳ Ｐゴシック" pitchFamily="-65" charset="-128"/>
                <a:cs typeface="+mn-cs"/>
              </a:rPr>
              <a:t>Futurewei</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2-6-8, Bingo-</a:t>
            </a:r>
            <a:r>
              <a:rPr lang="en-US" sz="1600" dirty="0" err="1" smtClean="0">
                <a:solidFill>
                  <a:srgbClr val="FF0000"/>
                </a:solidFill>
                <a:latin typeface="Times New Roman" pitchFamily="18" charset="0"/>
                <a:ea typeface="ＭＳ Ｐゴシック" pitchFamily="-65" charset="-128"/>
                <a:cs typeface="+mn-cs"/>
              </a:rPr>
              <a:t>machi</a:t>
            </a:r>
            <a:r>
              <a:rPr lang="en-US" sz="1600" dirty="0" smtClean="0">
                <a:solidFill>
                  <a:srgbClr val="FF0000"/>
                </a:solidFill>
                <a:latin typeface="Times New Roman" pitchFamily="18" charset="0"/>
                <a:ea typeface="ＭＳ Ｐゴシック" pitchFamily="-65" charset="-128"/>
                <a:cs typeface="+mn-cs"/>
              </a:rPr>
              <a:t>, Chuo-</a:t>
            </a:r>
            <a:r>
              <a:rPr lang="en-US" sz="1600" dirty="0" err="1" smtClean="0">
                <a:solidFill>
                  <a:srgbClr val="FF0000"/>
                </a:solidFill>
                <a:latin typeface="Times New Roman" pitchFamily="18" charset="0"/>
                <a:ea typeface="ＭＳ Ｐゴシック" pitchFamily="-65" charset="-128"/>
                <a:cs typeface="+mn-cs"/>
              </a:rPr>
              <a:t>ku</a:t>
            </a:r>
            <a:r>
              <a:rPr lang="en-US" sz="1600" dirty="0" smtClean="0">
                <a:solidFill>
                  <a:srgbClr val="FF0000"/>
                </a:solidFill>
                <a:latin typeface="Times New Roman" pitchFamily="18" charset="0"/>
                <a:ea typeface="ＭＳ Ｐゴシック" pitchFamily="-65" charset="-128"/>
                <a:cs typeface="+mn-cs"/>
              </a:rPr>
              <a:t>, Osaka, Japan</a:t>
            </a:r>
            <a:r>
              <a:rPr lang="en-US" sz="1600" dirty="0" smtClean="0">
                <a:solidFill>
                  <a:schemeClr val="tx2"/>
                </a:solidFill>
                <a:latin typeface="Times New Roman" pitchFamily="18" charset="0"/>
                <a:ea typeface="ＭＳ Ｐゴシック" pitchFamily="-65" charset="-128"/>
                <a:cs typeface="+mn-cs"/>
              </a:rPr>
              <a:t>] [</a:t>
            </a:r>
            <a:r>
              <a:rPr lang="en-US" sz="1600" dirty="0" smtClean="0">
                <a:solidFill>
                  <a:srgbClr val="FF0000"/>
                </a:solidFill>
                <a:latin typeface="Times New Roman" pitchFamily="18" charset="0"/>
                <a:ea typeface="ＭＳ Ｐゴシック" pitchFamily="-65" charset="-128"/>
                <a:cs typeface="+mn-cs"/>
              </a:rPr>
              <a:t>2330 Central </a:t>
            </a:r>
            <a:r>
              <a:rPr lang="en-US" sz="1600" dirty="0" err="1" smtClean="0">
                <a:solidFill>
                  <a:srgbClr val="FF0000"/>
                </a:solidFill>
                <a:latin typeface="Times New Roman" pitchFamily="18" charset="0"/>
                <a:ea typeface="ＭＳ Ｐゴシック" pitchFamily="-65" charset="-128"/>
                <a:cs typeface="+mn-cs"/>
              </a:rPr>
              <a:t>Expy</a:t>
            </a:r>
            <a:r>
              <a:rPr lang="en-US" sz="1600" dirty="0" smtClean="0">
                <a:solidFill>
                  <a:srgbClr val="FF0000"/>
                </a:solidFill>
                <a:latin typeface="Times New Roman" pitchFamily="18" charset="0"/>
                <a:ea typeface="ＭＳ Ｐゴシック" pitchFamily="-65" charset="-128"/>
                <a:cs typeface="+mn-cs"/>
              </a:rPr>
              <a:t>, Santa Clara Ca, USA</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+81-6-6260-0700</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sato652@oki.com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L2R error on non-storing mode</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Explaining the omission on L2R non-storing mode process and giving a solution to fix it</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[To explain an issue and suggest a preferable solution]</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a:t>
            </a:r>
            <a:r>
              <a:rPr lang="en-US" sz="1600" dirty="0" smtClean="0">
                <a:solidFill>
                  <a:schemeClr val="tx2"/>
                </a:solidFill>
                <a:latin typeface="Times New Roman" pitchFamily="18" charset="0"/>
                <a:ea typeface="ＭＳ Ｐゴシック" pitchFamily="-65" charset="-128"/>
                <a:cs typeface="+mn-cs"/>
              </a:rPr>
              <a:t>contributors acknowledge and accept </a:t>
            </a:r>
            <a:r>
              <a:rPr lang="en-US" sz="1600" dirty="0">
                <a:solidFill>
                  <a:schemeClr val="tx2"/>
                </a:solidFill>
                <a:latin typeface="Times New Roman" pitchFamily="18" charset="0"/>
                <a:ea typeface="ＭＳ Ｐゴシック" pitchFamily="-65" charset="-128"/>
                <a:cs typeface="+mn-cs"/>
              </a:rPr>
              <a:t>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sz="1400" smtClean="0"/>
              <a:t>&lt;January 2018&gt;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1"/>
          <p:cNvSpPr>
            <a:spLocks noGrp="1"/>
          </p:cNvSpPr>
          <p:nvPr>
            <p:ph type="title"/>
          </p:nvPr>
        </p:nvSpPr>
        <p:spPr>
          <a:xfrm>
            <a:off x="685800" y="685800"/>
            <a:ext cx="7772400" cy="685800"/>
          </a:xfrm>
        </p:spPr>
        <p:txBody>
          <a:bodyPr/>
          <a:lstStyle/>
          <a:p>
            <a:r>
              <a:rPr kumimoji="1" lang="en-US" altLang="ja-JP" dirty="0" smtClean="0"/>
              <a:t>Summary</a:t>
            </a:r>
            <a:endParaRPr kumimoji="1" lang="ja-JP" altLang="en-US" dirty="0"/>
          </a:p>
        </p:txBody>
      </p:sp>
      <p:sp>
        <p:nvSpPr>
          <p:cNvPr id="13" name="コンテンツ プレースホルダー 12"/>
          <p:cNvSpPr>
            <a:spLocks noGrp="1"/>
          </p:cNvSpPr>
          <p:nvPr>
            <p:ph idx="1"/>
          </p:nvPr>
        </p:nvSpPr>
        <p:spPr>
          <a:xfrm>
            <a:off x="685800" y="1295400"/>
            <a:ext cx="7772400" cy="4953000"/>
          </a:xfrm>
        </p:spPr>
        <p:txBody>
          <a:bodyPr/>
          <a:lstStyle/>
          <a:p>
            <a:r>
              <a:rPr kumimoji="1" lang="en-US" altLang="ja-JP" sz="2400" dirty="0" smtClean="0"/>
              <a:t>Non-storing mode in IEEE802.15.10 has a serious omission.</a:t>
            </a:r>
          </a:p>
          <a:p>
            <a:pPr lvl="1"/>
            <a:r>
              <a:rPr kumimoji="1" lang="en-US" altLang="ja-JP" sz="2000" dirty="0" smtClean="0"/>
              <a:t>In </a:t>
            </a:r>
            <a:r>
              <a:rPr kumimoji="1" lang="en-US" altLang="ja-JP" sz="2000" dirty="0"/>
              <a:t>non-storing </a:t>
            </a:r>
            <a:r>
              <a:rPr kumimoji="1" lang="en-US" altLang="ja-JP" sz="2000" dirty="0" smtClean="0"/>
              <a:t>mode, primitives are designed for the NHL at the mesh root to manage downward routing records</a:t>
            </a:r>
          </a:p>
          <a:p>
            <a:pPr lvl="1"/>
            <a:r>
              <a:rPr kumimoji="1" lang="en-US" altLang="ja-JP" sz="2000" dirty="0"/>
              <a:t>(A</a:t>
            </a:r>
            <a:r>
              <a:rPr kumimoji="1" lang="en-US" altLang="ja-JP" sz="2000" dirty="0" smtClean="0"/>
              <a:t>) E2E Acknowledgement from the mesh root has to </a:t>
            </a:r>
            <a:r>
              <a:rPr kumimoji="1" lang="en-US" altLang="ja-JP" sz="2000" dirty="0"/>
              <a:t>attach an address list </a:t>
            </a:r>
            <a:r>
              <a:rPr kumimoji="1" lang="en-US" altLang="ja-JP" sz="2000" dirty="0" smtClean="0"/>
              <a:t>for source routing, which is assumed to be </a:t>
            </a:r>
            <a:r>
              <a:rPr kumimoji="1" lang="en-US" altLang="ja-JP" sz="2000" dirty="0"/>
              <a:t>done automatically by </a:t>
            </a:r>
            <a:r>
              <a:rPr kumimoji="1" lang="en-US" altLang="ja-JP" sz="2000" dirty="0" smtClean="0"/>
              <a:t>the L2R layer.</a:t>
            </a:r>
          </a:p>
          <a:p>
            <a:pPr lvl="1"/>
            <a:r>
              <a:rPr kumimoji="1" lang="en-US" altLang="ja-JP" sz="2000" dirty="0"/>
              <a:t>(B</a:t>
            </a:r>
            <a:r>
              <a:rPr kumimoji="1" lang="en-US" altLang="ja-JP" sz="2000" dirty="0" smtClean="0"/>
              <a:t>) In P2P routing using up/down routes, the mesh root </a:t>
            </a:r>
            <a:r>
              <a:rPr kumimoji="1" lang="en-US" altLang="ja-JP" sz="2000" dirty="0"/>
              <a:t>has </a:t>
            </a:r>
            <a:r>
              <a:rPr kumimoji="1" lang="en-US" altLang="ja-JP" sz="2000" dirty="0" smtClean="0"/>
              <a:t>to attach source routing list, </a:t>
            </a:r>
            <a:r>
              <a:rPr kumimoji="1" lang="en-US" altLang="ja-JP" sz="2000" dirty="0"/>
              <a:t>which is assumed to be done automatically by the L2R layer.</a:t>
            </a:r>
            <a:endParaRPr kumimoji="1" lang="en-US" altLang="ja-JP" sz="2000" dirty="0" smtClean="0"/>
          </a:p>
          <a:p>
            <a:r>
              <a:rPr kumimoji="1" lang="en-US" altLang="ja-JP" sz="2400" dirty="0" smtClean="0"/>
              <a:t>Two options to solve problems A and B:</a:t>
            </a:r>
          </a:p>
          <a:p>
            <a:pPr lvl="1"/>
            <a:r>
              <a:rPr kumimoji="1" lang="en-US" altLang="ja-JP" sz="2000" dirty="0" smtClean="0"/>
              <a:t>Address lists in the MT to enable </a:t>
            </a:r>
            <a:r>
              <a:rPr kumimoji="1" lang="en-US" altLang="ja-JP" sz="2000" dirty="0"/>
              <a:t>source routing </a:t>
            </a:r>
            <a:r>
              <a:rPr kumimoji="1" lang="en-US" altLang="ja-JP" sz="2000" dirty="0" smtClean="0"/>
              <a:t>(simple)</a:t>
            </a:r>
            <a:endParaRPr kumimoji="1" lang="en-US" altLang="ja-JP" sz="2000" dirty="0"/>
          </a:p>
          <a:p>
            <a:pPr lvl="1"/>
            <a:r>
              <a:rPr kumimoji="1" lang="en-US" altLang="ja-JP" sz="2000" dirty="0" smtClean="0"/>
              <a:t>Let the NHL operate E2E ACK and P2P routing; add a new scheme and primitives  (complex)</a:t>
            </a:r>
          </a:p>
        </p:txBody>
      </p:sp>
      <p:sp>
        <p:nvSpPr>
          <p:cNvPr id="2" name="日付プレースホルダー 1"/>
          <p:cNvSpPr>
            <a:spLocks noGrp="1"/>
          </p:cNvSpPr>
          <p:nvPr>
            <p:ph type="dt" sz="half" idx="10"/>
          </p:nvPr>
        </p:nvSpPr>
        <p:spPr/>
        <p:txBody>
          <a:bodyPr/>
          <a:lstStyle/>
          <a:p>
            <a:r>
              <a:rPr lang="en-US" altLang="ja-JP" smtClean="0"/>
              <a:t>&lt;January 2018&gt;</a:t>
            </a:r>
            <a:endParaRPr lang="en-US" dirty="0"/>
          </a:p>
        </p:txBody>
      </p:sp>
      <p:sp>
        <p:nvSpPr>
          <p:cNvPr id="3" name="フッター プレースホルダー 2"/>
          <p:cNvSpPr>
            <a:spLocks noGrp="1"/>
          </p:cNvSpPr>
          <p:nvPr>
            <p:ph type="ftr" sz="quarter" idx="11"/>
          </p:nvPr>
        </p:nvSpPr>
        <p:spPr/>
        <p:txBody>
          <a:bodyPr/>
          <a:lstStyle/>
          <a:p>
            <a:r>
              <a:rPr lang="en-US" smtClean="0"/>
              <a:t>&lt;Noriyuki Sato&gt;&lt;Kiyoshi Fukui&gt;, &lt;OKI&gt;</a:t>
            </a:r>
            <a:endParaRPr lang="en-US"/>
          </a:p>
        </p:txBody>
      </p:sp>
      <p:sp>
        <p:nvSpPr>
          <p:cNvPr id="4" name="スライド番号プレースホルダー 3"/>
          <p:cNvSpPr>
            <a:spLocks noGrp="1"/>
          </p:cNvSpPr>
          <p:nvPr>
            <p:ph type="sldNum" sz="quarter" idx="12"/>
          </p:nvPr>
        </p:nvSpPr>
        <p:spPr/>
        <p:txBody>
          <a:bodyPr/>
          <a:lstStyle/>
          <a:p>
            <a:r>
              <a:rPr lang="en-US" smtClean="0"/>
              <a:t>Slide </a:t>
            </a:r>
            <a:fld id="{03628903-88D7-C74D-8D58-8597ECE2BB7F}" type="slidenum">
              <a:rPr lang="en-US" smtClean="0"/>
              <a:pPr/>
              <a:t>2</a:t>
            </a:fld>
            <a:endParaRPr lang="en-US"/>
          </a:p>
        </p:txBody>
      </p:sp>
    </p:spTree>
    <p:extLst>
      <p:ext uri="{BB962C8B-B14F-4D97-AF65-F5344CB8AC3E}">
        <p14:creationId xmlns:p14="http://schemas.microsoft.com/office/powerpoint/2010/main" val="2914633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685800"/>
            <a:ext cx="7772400" cy="609600"/>
          </a:xfrm>
        </p:spPr>
        <p:txBody>
          <a:bodyPr/>
          <a:lstStyle/>
          <a:p>
            <a:r>
              <a:rPr kumimoji="1" lang="en-US" altLang="ja-JP" dirty="0" smtClean="0"/>
              <a:t>Problem: non-storing P2P (Up </a:t>
            </a:r>
            <a:r>
              <a:rPr kumimoji="1" lang="en-US" altLang="ja-JP" dirty="0" smtClean="0">
                <a:sym typeface="Wingdings" panose="05000000000000000000" pitchFamily="2" charset="2"/>
              </a:rPr>
              <a:t></a:t>
            </a:r>
            <a:r>
              <a:rPr kumimoji="1" lang="en-US" altLang="ja-JP" dirty="0" smtClean="0"/>
              <a:t> Down)</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&lt;January 2018&gt;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
        <p:nvSpPr>
          <p:cNvPr id="7" name="正方形/長方形 6"/>
          <p:cNvSpPr/>
          <p:nvPr/>
        </p:nvSpPr>
        <p:spPr bwMode="auto">
          <a:xfrm>
            <a:off x="757421" y="3936447"/>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3" name="正方形/長方形 32"/>
          <p:cNvSpPr/>
          <p:nvPr/>
        </p:nvSpPr>
        <p:spPr bwMode="auto">
          <a:xfrm>
            <a:off x="757421" y="3631647"/>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758714" y="3326847"/>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757421" y="3022047"/>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119621" y="3936447"/>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119621" y="3631647"/>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120914" y="3326847"/>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7288116" y="3937075"/>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7288116" y="3632275"/>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7289409" y="3327475"/>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7288116" y="3022675"/>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003457" y="3178912"/>
            <a:ext cx="2359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014887" y="4546047"/>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635073" y="4546047"/>
            <a:ext cx="6053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500621" y="3178912"/>
            <a:ext cx="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500621" y="4546047"/>
            <a:ext cx="195280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7507675" y="3179540"/>
            <a:ext cx="0" cy="136713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1" name="テキスト ボックス 180"/>
          <p:cNvSpPr txBox="1"/>
          <p:nvPr/>
        </p:nvSpPr>
        <p:spPr>
          <a:xfrm>
            <a:off x="1707534" y="1867466"/>
            <a:ext cx="1446238" cy="646331"/>
          </a:xfrm>
          <a:prstGeom prst="rect">
            <a:avLst/>
          </a:prstGeom>
          <a:noFill/>
        </p:spPr>
        <p:txBody>
          <a:bodyPr wrap="square" rtlCol="0">
            <a:spAutoFit/>
          </a:bodyPr>
          <a:lstStyle/>
          <a:p>
            <a:r>
              <a:rPr kumimoji="1" lang="en-US" altLang="ja-JP" dirty="0" err="1" smtClean="0"/>
              <a:t>DATA.ind</a:t>
            </a:r>
            <a:r>
              <a:rPr kumimoji="1" lang="en-US" altLang="ja-JP" dirty="0" smtClean="0"/>
              <a:t> can’t issue a data frame</a:t>
            </a:r>
          </a:p>
          <a:p>
            <a:r>
              <a:rPr kumimoji="1" lang="en-US" altLang="ja-JP" dirty="0" smtClean="0"/>
              <a:t>From S to D</a:t>
            </a:r>
            <a:endParaRPr kumimoji="1" lang="ja-JP" altLang="en-US" dirty="0"/>
          </a:p>
        </p:txBody>
      </p:sp>
      <p:sp>
        <p:nvSpPr>
          <p:cNvPr id="191" name="テキスト ボックス 190"/>
          <p:cNvSpPr txBox="1"/>
          <p:nvPr/>
        </p:nvSpPr>
        <p:spPr>
          <a:xfrm>
            <a:off x="4238233" y="2531946"/>
            <a:ext cx="1367929" cy="1200329"/>
          </a:xfrm>
          <a:prstGeom prst="rect">
            <a:avLst/>
          </a:prstGeom>
          <a:noFill/>
        </p:spPr>
        <p:txBody>
          <a:bodyPr wrap="square" rtlCol="0">
            <a:spAutoFit/>
          </a:bodyPr>
          <a:lstStyle/>
          <a:p>
            <a:r>
              <a:rPr kumimoji="1" lang="en-US" altLang="ja-JP" dirty="0" err="1" smtClean="0"/>
              <a:t>DATA.req</a:t>
            </a:r>
            <a:r>
              <a:rPr kumimoji="1" lang="en-US" altLang="ja-JP" dirty="0" smtClean="0"/>
              <a:t> from R cannot send a frame as if S is source. It just a sends a frame from R to D.</a:t>
            </a:r>
            <a:endParaRPr kumimoji="1" lang="ja-JP" altLang="en-US" dirty="0"/>
          </a:p>
        </p:txBody>
      </p:sp>
      <p:cxnSp>
        <p:nvCxnSpPr>
          <p:cNvPr id="193" name="直線矢印コネクタ 192"/>
          <p:cNvCxnSpPr/>
          <p:nvPr/>
        </p:nvCxnSpPr>
        <p:spPr bwMode="auto">
          <a:xfrm flipH="1">
            <a:off x="3500622" y="3093337"/>
            <a:ext cx="939548" cy="77548"/>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757421" y="2488647"/>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086282" y="3560165"/>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198" name="テキスト ボックス 197"/>
          <p:cNvSpPr txBox="1"/>
          <p:nvPr/>
        </p:nvSpPr>
        <p:spPr>
          <a:xfrm>
            <a:off x="3043421" y="2440248"/>
            <a:ext cx="638316" cy="276999"/>
          </a:xfrm>
          <a:prstGeom prst="rect">
            <a:avLst/>
          </a:prstGeom>
          <a:noFill/>
        </p:spPr>
        <p:txBody>
          <a:bodyPr wrap="none" rtlCol="0">
            <a:spAutoFit/>
          </a:bodyPr>
          <a:lstStyle/>
          <a:p>
            <a:r>
              <a:rPr kumimoji="1" lang="en-US" altLang="ja-JP" dirty="0" smtClean="0"/>
              <a:t>R(root)</a:t>
            </a:r>
            <a:endParaRPr kumimoji="1" lang="ja-JP" altLang="en-US" dirty="0"/>
          </a:p>
        </p:txBody>
      </p:sp>
      <p:sp>
        <p:nvSpPr>
          <p:cNvPr id="199" name="テキスト ボックス 198"/>
          <p:cNvSpPr txBox="1"/>
          <p:nvPr/>
        </p:nvSpPr>
        <p:spPr>
          <a:xfrm>
            <a:off x="7631258" y="2598531"/>
            <a:ext cx="295274" cy="276999"/>
          </a:xfrm>
          <a:prstGeom prst="rect">
            <a:avLst/>
          </a:prstGeom>
          <a:noFill/>
        </p:spPr>
        <p:txBody>
          <a:bodyPr wrap="none" rtlCol="0">
            <a:spAutoFit/>
          </a:bodyPr>
          <a:lstStyle/>
          <a:p>
            <a:r>
              <a:rPr kumimoji="1" lang="en-US" altLang="ja-JP" dirty="0" smtClean="0"/>
              <a:t>D</a:t>
            </a:r>
            <a:endParaRPr kumimoji="1" lang="ja-JP" altLang="en-US" dirty="0"/>
          </a:p>
        </p:txBody>
      </p:sp>
      <p:cxnSp>
        <p:nvCxnSpPr>
          <p:cNvPr id="154" name="直線矢印コネクタ 153"/>
          <p:cNvCxnSpPr/>
          <p:nvPr/>
        </p:nvCxnSpPr>
        <p:spPr bwMode="auto">
          <a:xfrm flipV="1">
            <a:off x="3246916" y="3169538"/>
            <a:ext cx="0" cy="137650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1" name="正方形/長方形 170"/>
          <p:cNvSpPr/>
          <p:nvPr/>
        </p:nvSpPr>
        <p:spPr bwMode="auto">
          <a:xfrm>
            <a:off x="3121604" y="301713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94" name="直線コネクタ 193"/>
          <p:cNvCxnSpPr/>
          <p:nvPr/>
        </p:nvCxnSpPr>
        <p:spPr bwMode="auto">
          <a:xfrm flipV="1">
            <a:off x="3418368" y="3375280"/>
            <a:ext cx="157501" cy="144651"/>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1" name="直線コネクタ 200"/>
          <p:cNvCxnSpPr/>
          <p:nvPr/>
        </p:nvCxnSpPr>
        <p:spPr bwMode="auto">
          <a:xfrm flipH="1" flipV="1">
            <a:off x="3428070" y="3363089"/>
            <a:ext cx="138095" cy="152402"/>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2" name="直線コネクタ 201"/>
          <p:cNvCxnSpPr/>
          <p:nvPr/>
        </p:nvCxnSpPr>
        <p:spPr bwMode="auto">
          <a:xfrm flipV="1">
            <a:off x="3153772" y="3105528"/>
            <a:ext cx="157501" cy="144651"/>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3" name="直線コネクタ 202"/>
          <p:cNvCxnSpPr/>
          <p:nvPr/>
        </p:nvCxnSpPr>
        <p:spPr bwMode="auto">
          <a:xfrm flipH="1" flipV="1">
            <a:off x="3163474" y="3093337"/>
            <a:ext cx="138095" cy="152402"/>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4" name="直線矢印コネクタ 203"/>
          <p:cNvCxnSpPr/>
          <p:nvPr/>
        </p:nvCxnSpPr>
        <p:spPr bwMode="auto">
          <a:xfrm>
            <a:off x="2579383" y="2364183"/>
            <a:ext cx="464038" cy="658492"/>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205" name="テキスト ボックス 204"/>
          <p:cNvSpPr txBox="1"/>
          <p:nvPr/>
        </p:nvSpPr>
        <p:spPr>
          <a:xfrm>
            <a:off x="1015252" y="5029200"/>
            <a:ext cx="7086141" cy="1323439"/>
          </a:xfrm>
          <a:prstGeom prst="rect">
            <a:avLst/>
          </a:prstGeom>
          <a:noFill/>
        </p:spPr>
        <p:txBody>
          <a:bodyPr wrap="square" rtlCol="0">
            <a:spAutoFit/>
          </a:bodyPr>
          <a:lstStyle/>
          <a:p>
            <a:r>
              <a:rPr kumimoji="1" lang="en-US" altLang="ja-JP" sz="1600" b="1" dirty="0" smtClean="0"/>
              <a:t>Solution I</a:t>
            </a:r>
            <a:r>
              <a:rPr kumimoji="1" lang="en-US" altLang="ja-JP" sz="1600" dirty="0" smtClean="0"/>
              <a:t>: Let L2R have a record of the paths. Insert text specifying that the record is attached when a data is sent.</a:t>
            </a:r>
          </a:p>
          <a:p>
            <a:r>
              <a:rPr kumimoji="1" lang="en-US" altLang="ja-JP" sz="1600" b="1" dirty="0" smtClean="0"/>
              <a:t>Solution II</a:t>
            </a:r>
            <a:r>
              <a:rPr kumimoji="1" lang="en-US" altLang="ja-JP" sz="1600" dirty="0" smtClean="0"/>
              <a:t>: Add a new primitive to indicate the event (up </a:t>
            </a:r>
            <a:r>
              <a:rPr kumimoji="1" lang="en-US" altLang="ja-JP" sz="1600" dirty="0" smtClean="0">
                <a:sym typeface="Wingdings" panose="05000000000000000000" pitchFamily="2" charset="2"/>
              </a:rPr>
              <a:t></a:t>
            </a:r>
            <a:r>
              <a:rPr kumimoji="1" lang="en-US" altLang="ja-JP" sz="1600" dirty="0" smtClean="0"/>
              <a:t> down) and add a new primitive to send a frame so that it keeps its source address as the originator not mesh root. </a:t>
            </a:r>
            <a:endParaRPr kumimoji="1" lang="ja-JP" altLang="en-US" sz="1600" dirty="0"/>
          </a:p>
        </p:txBody>
      </p:sp>
      <p:sp>
        <p:nvSpPr>
          <p:cNvPr id="8" name="円/楕円 7"/>
          <p:cNvSpPr/>
          <p:nvPr/>
        </p:nvSpPr>
        <p:spPr bwMode="auto">
          <a:xfrm>
            <a:off x="5193259" y="1867466"/>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6034042" y="22931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0" name="円/楕円 9"/>
          <p:cNvSpPr/>
          <p:nvPr/>
        </p:nvSpPr>
        <p:spPr bwMode="auto">
          <a:xfrm>
            <a:off x="6031459" y="15174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6869659" y="1867466"/>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7860259" y="1822263"/>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R</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5453422" y="1669863"/>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6338842" y="2127629"/>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6336259" y="1669863"/>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7174459" y="1974946"/>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5" name="曲線コネクタ 194"/>
          <p:cNvCxnSpPr>
            <a:stCxn id="8" idx="7"/>
            <a:endCxn id="12" idx="2"/>
          </p:cNvCxnSpPr>
          <p:nvPr/>
        </p:nvCxnSpPr>
        <p:spPr bwMode="auto">
          <a:xfrm rot="16200000" flipH="1">
            <a:off x="6625418" y="740106"/>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cxnSp>
        <p:nvCxnSpPr>
          <p:cNvPr id="206" name="曲線コネクタ 205"/>
          <p:cNvCxnSpPr>
            <a:stCxn id="12" idx="2"/>
          </p:cNvCxnSpPr>
          <p:nvPr/>
        </p:nvCxnSpPr>
        <p:spPr bwMode="auto">
          <a:xfrm rot="10800000" flipV="1">
            <a:off x="6305281" y="1974946"/>
            <a:ext cx="1554979" cy="465284"/>
          </a:xfrm>
          <a:prstGeom prst="curvedConnector3">
            <a:avLst>
              <a:gd name="adj1" fmla="val 50000"/>
            </a:avLst>
          </a:prstGeom>
          <a:solidFill>
            <a:schemeClr val="accent1"/>
          </a:solidFill>
          <a:ln w="28575" cap="flat" cmpd="sng" algn="ctr">
            <a:solidFill>
              <a:srgbClr val="FF0000"/>
            </a:solidFill>
            <a:prstDash val="dash"/>
            <a:round/>
            <a:headEnd type="none" w="sm" len="sm"/>
            <a:tailEnd type="arrow"/>
          </a:ln>
          <a:effectLst/>
        </p:spPr>
      </p:cxnSp>
      <p:cxnSp>
        <p:nvCxnSpPr>
          <p:cNvPr id="207" name="直線コネクタ 206"/>
          <p:cNvCxnSpPr/>
          <p:nvPr/>
        </p:nvCxnSpPr>
        <p:spPr bwMode="auto">
          <a:xfrm>
            <a:off x="5840784" y="4546047"/>
            <a:ext cx="1666891" cy="62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8" name="テキスト ボックス 207"/>
          <p:cNvSpPr txBox="1"/>
          <p:nvPr/>
        </p:nvSpPr>
        <p:spPr>
          <a:xfrm>
            <a:off x="5488779" y="3784047"/>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Tree>
    <p:extLst>
      <p:ext uri="{BB962C8B-B14F-4D97-AF65-F5344CB8AC3E}">
        <p14:creationId xmlns:p14="http://schemas.microsoft.com/office/powerpoint/2010/main" val="506847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0437" y="762000"/>
            <a:ext cx="7772400" cy="609600"/>
          </a:xfrm>
        </p:spPr>
        <p:txBody>
          <a:bodyPr/>
          <a:lstStyle/>
          <a:p>
            <a:r>
              <a:rPr kumimoji="1" lang="en-US" altLang="ja-JP" dirty="0"/>
              <a:t>Problem: non-storing E2E </a:t>
            </a:r>
            <a:r>
              <a:rPr kumimoji="1" lang="en-US" altLang="ja-JP" dirty="0" smtClean="0"/>
              <a:t>Ack</a:t>
            </a:r>
            <a:endParaRPr kumimoji="1" lang="ja-JP" altLang="en-US" dirty="0"/>
          </a:p>
        </p:txBody>
      </p:sp>
      <p:sp>
        <p:nvSpPr>
          <p:cNvPr id="4" name="日付プレースホルダー 3"/>
          <p:cNvSpPr>
            <a:spLocks noGrp="1"/>
          </p:cNvSpPr>
          <p:nvPr>
            <p:ph type="dt" sz="half" idx="10"/>
          </p:nvPr>
        </p:nvSpPr>
        <p:spPr>
          <a:xfrm>
            <a:off x="685800" y="381000"/>
            <a:ext cx="1600200" cy="215900"/>
          </a:xfrm>
        </p:spPr>
        <p:txBody>
          <a:bodyPr/>
          <a:lstStyle/>
          <a:p>
            <a:pPr>
              <a:defRPr/>
            </a:pPr>
            <a:r>
              <a:rPr lang="en-US" altLang="ja-JP" smtClean="0"/>
              <a:t>&lt;January 2018&gt;</a:t>
            </a:r>
            <a:endParaRPr lang="en-US" dirty="0"/>
          </a:p>
        </p:txBody>
      </p:sp>
      <p:sp>
        <p:nvSpPr>
          <p:cNvPr id="5" name="フッター プレースホルダー 4"/>
          <p:cNvSpPr>
            <a:spLocks noGrp="1"/>
          </p:cNvSpPr>
          <p:nvPr>
            <p:ph type="ftr" sz="quarter" idx="11"/>
          </p:nvPr>
        </p:nvSpPr>
        <p:spPr>
          <a:xfrm>
            <a:off x="5486400" y="6523038"/>
            <a:ext cx="3124200" cy="182562"/>
          </a:xfrm>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7415733E-E371-8944-98C6-8B637C4A033A}" type="slidenum">
              <a:rPr lang="en-US" smtClean="0"/>
              <a:pPr>
                <a:defRPr/>
              </a:pPr>
              <a:t>4</a:t>
            </a:fld>
            <a:endParaRPr lang="en-US"/>
          </a:p>
        </p:txBody>
      </p:sp>
      <p:sp>
        <p:nvSpPr>
          <p:cNvPr id="7" name="正方形/長方形 6"/>
          <p:cNvSpPr/>
          <p:nvPr/>
        </p:nvSpPr>
        <p:spPr bwMode="auto">
          <a:xfrm>
            <a:off x="1338054" y="418200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3" name="正方形/長方形 32"/>
          <p:cNvSpPr/>
          <p:nvPr/>
        </p:nvSpPr>
        <p:spPr bwMode="auto">
          <a:xfrm>
            <a:off x="1338054" y="387720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339347" y="3572408"/>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338054" y="326760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700254" y="418200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700254" y="387720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701547" y="3572408"/>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7456372" y="4177099"/>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7456372" y="3872299"/>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7457665" y="3567499"/>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7456372" y="3262699"/>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584090" y="3424473"/>
            <a:ext cx="2359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595520" y="4791608"/>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3215706" y="4791608"/>
            <a:ext cx="6053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4081254" y="3424473"/>
            <a:ext cx="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4081254" y="4791608"/>
            <a:ext cx="162875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7675931" y="3419564"/>
            <a:ext cx="0" cy="136713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91" name="テキスト ボックス 190"/>
          <p:cNvSpPr txBox="1"/>
          <p:nvPr/>
        </p:nvSpPr>
        <p:spPr>
          <a:xfrm>
            <a:off x="5061168" y="2898276"/>
            <a:ext cx="1610885" cy="830997"/>
          </a:xfrm>
          <a:prstGeom prst="rect">
            <a:avLst/>
          </a:prstGeom>
          <a:noFill/>
        </p:spPr>
        <p:txBody>
          <a:bodyPr wrap="square" rtlCol="0">
            <a:spAutoFit/>
          </a:bodyPr>
          <a:lstStyle/>
          <a:p>
            <a:r>
              <a:rPr kumimoji="1" lang="en-US" altLang="ja-JP" sz="1600" dirty="0" err="1" smtClean="0"/>
              <a:t>DATA.req</a:t>
            </a:r>
            <a:r>
              <a:rPr kumimoji="1" lang="en-US" altLang="ja-JP" sz="1600" dirty="0" smtClean="0"/>
              <a:t> from R cannot send  a L2R Ack frame</a:t>
            </a:r>
            <a:endParaRPr kumimoji="1" lang="ja-JP" altLang="en-US" sz="1600" dirty="0"/>
          </a:p>
        </p:txBody>
      </p:sp>
      <p:cxnSp>
        <p:nvCxnSpPr>
          <p:cNvPr id="193" name="直線矢印コネクタ 192"/>
          <p:cNvCxnSpPr/>
          <p:nvPr/>
        </p:nvCxnSpPr>
        <p:spPr bwMode="auto">
          <a:xfrm flipH="1">
            <a:off x="4236372" y="3115208"/>
            <a:ext cx="824797" cy="569361"/>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338054" y="2734208"/>
            <a:ext cx="295274" cy="276999"/>
          </a:xfrm>
          <a:prstGeom prst="rect">
            <a:avLst/>
          </a:prstGeom>
          <a:noFill/>
        </p:spPr>
        <p:txBody>
          <a:bodyPr wrap="none" rtlCol="0">
            <a:spAutoFit/>
          </a:bodyPr>
          <a:lstStyle/>
          <a:p>
            <a:r>
              <a:rPr kumimoji="1" lang="en-US" altLang="ja-JP" dirty="0" smtClean="0"/>
              <a:t>D</a:t>
            </a:r>
            <a:endParaRPr kumimoji="1" lang="ja-JP" altLang="en-US" dirty="0"/>
          </a:p>
        </p:txBody>
      </p:sp>
      <p:sp>
        <p:nvSpPr>
          <p:cNvPr id="197" name="テキスト ボックス 196"/>
          <p:cNvSpPr txBox="1"/>
          <p:nvPr/>
        </p:nvSpPr>
        <p:spPr>
          <a:xfrm>
            <a:off x="2666915" y="4110130"/>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198" name="テキスト ボックス 197"/>
          <p:cNvSpPr txBox="1"/>
          <p:nvPr/>
        </p:nvSpPr>
        <p:spPr>
          <a:xfrm>
            <a:off x="3624054" y="2685809"/>
            <a:ext cx="287258" cy="276999"/>
          </a:xfrm>
          <a:prstGeom prst="rect">
            <a:avLst/>
          </a:prstGeom>
          <a:noFill/>
        </p:spPr>
        <p:txBody>
          <a:bodyPr wrap="none" rtlCol="0">
            <a:spAutoFit/>
          </a:bodyPr>
          <a:lstStyle/>
          <a:p>
            <a:r>
              <a:rPr kumimoji="1" lang="en-US" altLang="ja-JP" dirty="0" smtClean="0"/>
              <a:t>R</a:t>
            </a:r>
            <a:endParaRPr kumimoji="1" lang="ja-JP" altLang="en-US" dirty="0"/>
          </a:p>
        </p:txBody>
      </p:sp>
      <p:sp>
        <p:nvSpPr>
          <p:cNvPr id="199" name="テキスト ボックス 198"/>
          <p:cNvSpPr txBox="1"/>
          <p:nvPr/>
        </p:nvSpPr>
        <p:spPr>
          <a:xfrm>
            <a:off x="7371131" y="2680900"/>
            <a:ext cx="269626" cy="276999"/>
          </a:xfrm>
          <a:prstGeom prst="rect">
            <a:avLst/>
          </a:prstGeom>
          <a:noFill/>
        </p:spPr>
        <p:txBody>
          <a:bodyPr wrap="none" rtlCol="0">
            <a:spAutoFit/>
          </a:bodyPr>
          <a:lstStyle/>
          <a:p>
            <a:r>
              <a:rPr kumimoji="1" lang="en-US" altLang="ja-JP" dirty="0" smtClean="0"/>
              <a:t>S</a:t>
            </a:r>
            <a:endParaRPr kumimoji="1" lang="ja-JP" altLang="en-US" dirty="0"/>
          </a:p>
        </p:txBody>
      </p:sp>
      <p:cxnSp>
        <p:nvCxnSpPr>
          <p:cNvPr id="154" name="直線矢印コネクタ 153"/>
          <p:cNvCxnSpPr/>
          <p:nvPr/>
        </p:nvCxnSpPr>
        <p:spPr bwMode="auto">
          <a:xfrm flipV="1">
            <a:off x="3827549" y="3415099"/>
            <a:ext cx="0" cy="137650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1" name="正方形/長方形 170"/>
          <p:cNvSpPr/>
          <p:nvPr/>
        </p:nvSpPr>
        <p:spPr bwMode="auto">
          <a:xfrm>
            <a:off x="3702237" y="3262699"/>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94" name="直線コネクタ 193"/>
          <p:cNvCxnSpPr/>
          <p:nvPr/>
        </p:nvCxnSpPr>
        <p:spPr bwMode="auto">
          <a:xfrm flipV="1">
            <a:off x="3999001" y="3620841"/>
            <a:ext cx="157501" cy="144651"/>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1" name="直線コネクタ 200"/>
          <p:cNvCxnSpPr/>
          <p:nvPr/>
        </p:nvCxnSpPr>
        <p:spPr bwMode="auto">
          <a:xfrm flipH="1" flipV="1">
            <a:off x="4008703" y="3608650"/>
            <a:ext cx="138095" cy="152402"/>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05" name="テキスト ボックス 204"/>
          <p:cNvSpPr txBox="1"/>
          <p:nvPr/>
        </p:nvSpPr>
        <p:spPr>
          <a:xfrm>
            <a:off x="606902" y="5105400"/>
            <a:ext cx="8083736" cy="1077218"/>
          </a:xfrm>
          <a:prstGeom prst="rect">
            <a:avLst/>
          </a:prstGeom>
          <a:noFill/>
        </p:spPr>
        <p:txBody>
          <a:bodyPr wrap="square" rtlCol="0">
            <a:spAutoFit/>
          </a:bodyPr>
          <a:lstStyle/>
          <a:p>
            <a:r>
              <a:rPr kumimoji="1" lang="en-US" altLang="ja-JP" sz="1600" b="1" dirty="0"/>
              <a:t>Solution </a:t>
            </a:r>
            <a:r>
              <a:rPr kumimoji="1" lang="en-US" altLang="ja-JP" sz="1600" b="1" dirty="0" smtClean="0"/>
              <a:t>I</a:t>
            </a:r>
            <a:r>
              <a:rPr kumimoji="1" lang="en-US" altLang="ja-JP" sz="1600" dirty="0" smtClean="0"/>
              <a:t>: </a:t>
            </a:r>
            <a:r>
              <a:rPr kumimoji="1" lang="en-US" altLang="ja-JP" sz="1600" dirty="0"/>
              <a:t>Let L2R have a record of the paths. Insert text specifying that the record is attached when a data is sent.</a:t>
            </a:r>
          </a:p>
          <a:p>
            <a:r>
              <a:rPr kumimoji="1" lang="en-US" altLang="ja-JP" sz="1600" b="1" dirty="0" smtClean="0"/>
              <a:t>Solution II</a:t>
            </a:r>
            <a:r>
              <a:rPr kumimoji="1" lang="en-US" altLang="ja-JP" sz="1600" dirty="0" smtClean="0"/>
              <a:t>: Add a new </a:t>
            </a:r>
            <a:r>
              <a:rPr kumimoji="1" lang="en-US" altLang="ja-JP" sz="1600" dirty="0"/>
              <a:t>parameter to the </a:t>
            </a:r>
            <a:r>
              <a:rPr kumimoji="1" lang="en-US" altLang="ja-JP" sz="1600" dirty="0" err="1"/>
              <a:t>DATA.indication</a:t>
            </a:r>
            <a:r>
              <a:rPr kumimoji="1" lang="en-US" altLang="ja-JP" sz="1600" dirty="0"/>
              <a:t> </a:t>
            </a:r>
            <a:r>
              <a:rPr kumimoji="1" lang="en-US" altLang="ja-JP" sz="1600" dirty="0" smtClean="0"/>
              <a:t>primitive, to indicate L2R </a:t>
            </a:r>
            <a:r>
              <a:rPr kumimoji="1" lang="en-US" altLang="ja-JP" sz="1600" dirty="0" err="1" smtClean="0"/>
              <a:t>ack</a:t>
            </a:r>
            <a:r>
              <a:rPr kumimoji="1" lang="en-US" altLang="ja-JP" sz="1600" dirty="0" smtClean="0"/>
              <a:t> request. Add another to send a frame as if its source address were the originator, not </a:t>
            </a:r>
            <a:r>
              <a:rPr kumimoji="1" lang="en-US" altLang="ja-JP" sz="1600" dirty="0" err="1" smtClean="0"/>
              <a:t>themesh</a:t>
            </a:r>
            <a:r>
              <a:rPr kumimoji="1" lang="en-US" altLang="ja-JP" sz="1600" dirty="0" smtClean="0"/>
              <a:t> root. </a:t>
            </a:r>
            <a:endParaRPr kumimoji="1" lang="ja-JP" altLang="en-US" sz="1600" dirty="0"/>
          </a:p>
        </p:txBody>
      </p:sp>
      <p:grpSp>
        <p:nvGrpSpPr>
          <p:cNvPr id="3" name="Group 2"/>
          <p:cNvGrpSpPr/>
          <p:nvPr/>
        </p:nvGrpSpPr>
        <p:grpSpPr>
          <a:xfrm>
            <a:off x="5574424" y="1491470"/>
            <a:ext cx="2971800" cy="1080440"/>
            <a:chOff x="1905000" y="1828800"/>
            <a:chExt cx="2971800" cy="1080440"/>
          </a:xfrm>
        </p:grpSpPr>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R</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cxnSp>
          <p:nvCxnSpPr>
            <p:cNvPr id="206" name="曲線コネクタ 205"/>
            <p:cNvCxnSpPr>
              <a:stCxn id="12" idx="3"/>
              <a:endCxn id="8" idx="6"/>
            </p:cNvCxnSpPr>
            <p:nvPr/>
          </p:nvCxnSpPr>
          <p:spPr bwMode="auto">
            <a:xfrm rot="5400000" flipH="1">
              <a:off x="3381697" y="1159307"/>
              <a:ext cx="63043" cy="2406837"/>
            </a:xfrm>
            <a:prstGeom prst="curvedConnector4">
              <a:avLst>
                <a:gd name="adj1" fmla="val -55313"/>
                <a:gd name="adj2" fmla="val 39658"/>
              </a:avLst>
            </a:prstGeom>
            <a:solidFill>
              <a:schemeClr val="accent1"/>
            </a:solidFill>
            <a:ln w="28575" cap="flat" cmpd="sng" algn="ctr">
              <a:solidFill>
                <a:srgbClr val="FF0000"/>
              </a:solidFill>
              <a:prstDash val="dash"/>
              <a:round/>
              <a:headEnd type="none" w="sm" len="sm"/>
              <a:tailEnd type="arrow"/>
            </a:ln>
            <a:effectLst/>
          </p:spPr>
        </p:cxnSp>
      </p:grpSp>
      <p:cxnSp>
        <p:nvCxnSpPr>
          <p:cNvPr id="207" name="直線コネクタ 206"/>
          <p:cNvCxnSpPr/>
          <p:nvPr/>
        </p:nvCxnSpPr>
        <p:spPr bwMode="auto">
          <a:xfrm flipV="1">
            <a:off x="6338703" y="4786699"/>
            <a:ext cx="1337228" cy="490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8" name="テキスト ボックス 207"/>
          <p:cNvSpPr txBox="1"/>
          <p:nvPr/>
        </p:nvSpPr>
        <p:spPr>
          <a:xfrm>
            <a:off x="5710005" y="4108040"/>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58" name="テキスト ボックス 57"/>
          <p:cNvSpPr txBox="1"/>
          <p:nvPr/>
        </p:nvSpPr>
        <p:spPr>
          <a:xfrm>
            <a:off x="780171" y="1561605"/>
            <a:ext cx="2801229" cy="830997"/>
          </a:xfrm>
          <a:prstGeom prst="rect">
            <a:avLst/>
          </a:prstGeom>
          <a:noFill/>
        </p:spPr>
        <p:txBody>
          <a:bodyPr wrap="square" rtlCol="0">
            <a:spAutoFit/>
          </a:bodyPr>
          <a:lstStyle/>
          <a:p>
            <a:r>
              <a:rPr kumimoji="1" lang="en-US" altLang="ja-JP" sz="1600" dirty="0" smtClean="0"/>
              <a:t>Sending Acknowledgment should be done by L2R layer (e.g. handling timeout)</a:t>
            </a:r>
            <a:endParaRPr kumimoji="1" lang="ja-JP" altLang="en-US" sz="1600" dirty="0"/>
          </a:p>
        </p:txBody>
      </p:sp>
    </p:spTree>
    <p:extLst>
      <p:ext uri="{BB962C8B-B14F-4D97-AF65-F5344CB8AC3E}">
        <p14:creationId xmlns:p14="http://schemas.microsoft.com/office/powerpoint/2010/main" val="23933528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kumimoji="1" lang="en-US" altLang="ja-JP" dirty="0" smtClean="0"/>
              <a:t>Solution I details to fix issues A and B </a:t>
            </a:r>
            <a:endParaRPr kumimoji="1" lang="ja-JP" altLang="en-US" dirty="0"/>
          </a:p>
        </p:txBody>
      </p:sp>
      <p:sp>
        <p:nvSpPr>
          <p:cNvPr id="7" name="コンテンツ プレースホルダー 6"/>
          <p:cNvSpPr>
            <a:spLocks noGrp="1"/>
          </p:cNvSpPr>
          <p:nvPr>
            <p:ph idx="1"/>
          </p:nvPr>
        </p:nvSpPr>
        <p:spPr>
          <a:xfrm>
            <a:off x="685800" y="1371600"/>
            <a:ext cx="7772400" cy="4953000"/>
          </a:xfrm>
        </p:spPr>
        <p:txBody>
          <a:bodyPr/>
          <a:lstStyle/>
          <a:p>
            <a:r>
              <a:rPr kumimoji="1" lang="en-US" altLang="ja-JP" sz="1800" dirty="0" smtClean="0"/>
              <a:t>Add an entry to the mesh table 5-1 (MT)</a:t>
            </a:r>
          </a:p>
          <a:p>
            <a:pPr lvl="1"/>
            <a:r>
              <a:rPr kumimoji="1" lang="en-US" altLang="ja-JP" sz="1600" dirty="0" smtClean="0">
                <a:solidFill>
                  <a:srgbClr val="FF0000"/>
                </a:solidFill>
              </a:rPr>
              <a:t>Path List</a:t>
            </a:r>
          </a:p>
          <a:p>
            <a:pPr lvl="2"/>
            <a:r>
              <a:rPr kumimoji="1" lang="en-US" altLang="ja-JP" sz="1400" dirty="0" smtClean="0">
                <a:solidFill>
                  <a:srgbClr val="FF0000"/>
                </a:solidFill>
              </a:rPr>
              <a:t>Consists of ‘Destination Address’ and ‘Address List’ pair</a:t>
            </a:r>
          </a:p>
          <a:p>
            <a:pPr lvl="2"/>
            <a:r>
              <a:rPr kumimoji="1" lang="en-US" altLang="ja-JP" sz="1400" dirty="0" smtClean="0">
                <a:solidFill>
                  <a:srgbClr val="FF0000"/>
                </a:solidFill>
              </a:rPr>
              <a:t>Enabled only when non-storing mode </a:t>
            </a:r>
          </a:p>
          <a:p>
            <a:r>
              <a:rPr kumimoji="1" lang="en-US" altLang="ja-JP" sz="1800" dirty="0" smtClean="0"/>
              <a:t>Add new specification after the following text in 5.2.4.2</a:t>
            </a:r>
          </a:p>
          <a:p>
            <a:pPr lvl="1"/>
            <a:r>
              <a:rPr kumimoji="1" lang="en-US" altLang="ja-JP" sz="1600" dirty="0" smtClean="0"/>
              <a:t>When the mesh root receives the RA IE or the SRA IE, it delivers the path and the source address therein to the next higher layer with the L2LME-INTERMEDIATE-ADDR-LIST.indication primitive, </a:t>
            </a:r>
            <a:r>
              <a:rPr kumimoji="1" lang="en-US" altLang="ja-JP" sz="1600" i="1" u="sng" dirty="0" smtClean="0">
                <a:solidFill>
                  <a:srgbClr val="FF0000"/>
                </a:solidFill>
              </a:rPr>
              <a:t>and stores them as the pair of the address list and the destination address into the ‘Path List’ in the MT</a:t>
            </a:r>
            <a:r>
              <a:rPr kumimoji="1" lang="en-US" altLang="ja-JP" sz="1600" i="1" u="sng" dirty="0" smtClean="0"/>
              <a:t>.</a:t>
            </a:r>
          </a:p>
          <a:p>
            <a:r>
              <a:rPr kumimoji="1" lang="en-US" altLang="ja-JP" sz="1800" dirty="0" smtClean="0"/>
              <a:t>Add to </a:t>
            </a:r>
            <a:r>
              <a:rPr kumimoji="1" lang="en-US" altLang="ja-JP" sz="1800" dirty="0" err="1" smtClean="0"/>
              <a:t>IntermediateAddrList</a:t>
            </a:r>
            <a:r>
              <a:rPr kumimoji="1" lang="en-US" altLang="ja-JP" sz="1800" dirty="0" smtClean="0"/>
              <a:t> </a:t>
            </a:r>
            <a:r>
              <a:rPr kumimoji="1" lang="en-US" altLang="ja-JP" sz="1800" dirty="0"/>
              <a:t>description </a:t>
            </a:r>
            <a:r>
              <a:rPr kumimoji="1" lang="en-US" altLang="ja-JP" sz="1800" dirty="0" smtClean="0"/>
              <a:t>of L2RDATA.request (7.2.1.1):</a:t>
            </a:r>
          </a:p>
          <a:p>
            <a:pPr lvl="1"/>
            <a:r>
              <a:rPr lang="en-US" altLang="ja-JP" sz="1600" dirty="0"/>
              <a:t>Addresses to be inserted in the </a:t>
            </a:r>
            <a:r>
              <a:rPr lang="en-US" altLang="ja-JP" sz="1600" dirty="0" smtClean="0"/>
              <a:t>Intermediate</a:t>
            </a:r>
            <a:r>
              <a:rPr lang="ja-JP" altLang="en-US" sz="1600" dirty="0"/>
              <a:t> </a:t>
            </a:r>
            <a:r>
              <a:rPr lang="en-US" altLang="ja-JP" sz="1600" dirty="0" smtClean="0"/>
              <a:t>Address </a:t>
            </a:r>
            <a:r>
              <a:rPr lang="en-US" altLang="ja-JP" sz="1600" dirty="0"/>
              <a:t>List of the L2R Routing IE. </a:t>
            </a:r>
            <a:r>
              <a:rPr lang="en-US" altLang="ja-JP" sz="1600" i="1" dirty="0" smtClean="0">
                <a:solidFill>
                  <a:srgbClr val="FF0000"/>
                </a:solidFill>
              </a:rPr>
              <a:t>When </a:t>
            </a:r>
            <a:r>
              <a:rPr lang="en-US" altLang="ja-JP" sz="1600" i="1" dirty="0" err="1">
                <a:solidFill>
                  <a:srgbClr val="FF0000"/>
                </a:solidFill>
              </a:rPr>
              <a:t>IntermediateAddrList</a:t>
            </a:r>
            <a:r>
              <a:rPr lang="en-US" altLang="ja-JP" sz="1600" i="1" dirty="0">
                <a:solidFill>
                  <a:srgbClr val="FF0000"/>
                </a:solidFill>
              </a:rPr>
              <a:t> </a:t>
            </a:r>
            <a:r>
              <a:rPr lang="en-US" altLang="ja-JP" sz="1600" i="1" dirty="0" smtClean="0">
                <a:solidFill>
                  <a:srgbClr val="FF0000"/>
                </a:solidFill>
              </a:rPr>
              <a:t>is ‘NULL’, the ‘Address List’ in the ‘Path List’ in the MT is used, where the destination address matches to the one in this primitive.</a:t>
            </a:r>
            <a:r>
              <a:rPr lang="en-US" altLang="ja-JP" sz="1600" dirty="0" smtClean="0"/>
              <a:t> Omitted if source </a:t>
            </a:r>
            <a:r>
              <a:rPr lang="en-US" altLang="ja-JP" sz="1600" dirty="0"/>
              <a:t>routing is not used</a:t>
            </a:r>
            <a:r>
              <a:rPr lang="en-US" altLang="ja-JP" sz="1600" dirty="0" smtClean="0"/>
              <a:t>.</a:t>
            </a:r>
          </a:p>
          <a:p>
            <a:pPr marL="0" indent="0">
              <a:buNone/>
            </a:pPr>
            <a:endParaRPr kumimoji="1" lang="en-US" altLang="ja-JP" sz="2000" dirty="0" smtClean="0"/>
          </a:p>
          <a:p>
            <a:pPr marL="0" indent="0">
              <a:buNone/>
            </a:pPr>
            <a:r>
              <a:rPr kumimoji="1" lang="en-US" altLang="ja-JP" sz="2000" dirty="0" smtClean="0"/>
              <a:t>No format change. No change of protocol between devices S, D, R.</a:t>
            </a:r>
          </a:p>
        </p:txBody>
      </p:sp>
      <p:sp>
        <p:nvSpPr>
          <p:cNvPr id="3" name="日付プレースホルダー 2"/>
          <p:cNvSpPr>
            <a:spLocks noGrp="1"/>
          </p:cNvSpPr>
          <p:nvPr>
            <p:ph type="dt" sz="half" idx="10"/>
          </p:nvPr>
        </p:nvSpPr>
        <p:spPr/>
        <p:txBody>
          <a:bodyPr/>
          <a:lstStyle/>
          <a:p>
            <a:pPr>
              <a:defRPr/>
            </a:pPr>
            <a:r>
              <a:rPr lang="en-US" altLang="ja-JP" smtClean="0"/>
              <a:t>&lt;January 2018&gt;</a:t>
            </a:r>
            <a:endParaRPr lang="en-US" dirty="0"/>
          </a:p>
        </p:txBody>
      </p:sp>
      <p:sp>
        <p:nvSpPr>
          <p:cNvPr id="4" name="フッター プレースホルダー 3"/>
          <p:cNvSpPr>
            <a:spLocks noGrp="1"/>
          </p:cNvSpPr>
          <p:nvPr>
            <p:ph type="ftr" sz="quarter" idx="11"/>
          </p:nvPr>
        </p:nvSpPr>
        <p:spPr/>
        <p:txBody>
          <a:bodyPr/>
          <a:lstStyle/>
          <a:p>
            <a:pPr>
              <a:defRPr/>
            </a:pPr>
            <a:r>
              <a:rPr lang="en-US" smtClean="0"/>
              <a:t>&lt;Noriyuki Sato&gt;&lt;Kiyoshi Fukui&gt;, &lt;OKI&gt;</a:t>
            </a:r>
            <a:endParaRPr lang="en-US"/>
          </a:p>
        </p:txBody>
      </p:sp>
      <p:sp>
        <p:nvSpPr>
          <p:cNvPr id="5" name="スライド番号プレースホルダー 4"/>
          <p:cNvSpPr>
            <a:spLocks noGrp="1"/>
          </p:cNvSpPr>
          <p:nvPr>
            <p:ph type="sldNum" sz="quarter" idx="12"/>
          </p:nvPr>
        </p:nvSpPr>
        <p:spPr/>
        <p:txBody>
          <a:bodyPr/>
          <a:lstStyle/>
          <a:p>
            <a:pPr>
              <a:defRPr/>
            </a:pPr>
            <a:r>
              <a:rPr lang="en-US" smtClean="0"/>
              <a:t>Slide </a:t>
            </a:r>
            <a:fld id="{44D6F7E7-F846-9C47-8234-F22A6D728C69}" type="slidenum">
              <a:rPr lang="en-US" smtClean="0"/>
              <a:pPr>
                <a:defRPr/>
              </a:pPr>
              <a:t>5</a:t>
            </a:fld>
            <a:endParaRPr lang="en-US"/>
          </a:p>
        </p:txBody>
      </p:sp>
    </p:spTree>
    <p:extLst>
      <p:ext uri="{BB962C8B-B14F-4D97-AF65-F5344CB8AC3E}">
        <p14:creationId xmlns:p14="http://schemas.microsoft.com/office/powerpoint/2010/main" val="776144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Other editorial corrections</a:t>
            </a:r>
            <a:endParaRPr lang="en-US" sz="4000" dirty="0"/>
          </a:p>
        </p:txBody>
      </p:sp>
      <p:sp>
        <p:nvSpPr>
          <p:cNvPr id="3" name="Content Placeholder 2"/>
          <p:cNvSpPr>
            <a:spLocks noGrp="1"/>
          </p:cNvSpPr>
          <p:nvPr>
            <p:ph idx="1"/>
          </p:nvPr>
        </p:nvSpPr>
        <p:spPr/>
        <p:txBody>
          <a:bodyPr/>
          <a:lstStyle/>
          <a:p>
            <a:r>
              <a:rPr lang="en-US" dirty="0" smtClean="0"/>
              <a:t>While discussing the solutions to </a:t>
            </a:r>
            <a:r>
              <a:rPr lang="en-US" dirty="0" smtClean="0"/>
              <a:t>the </a:t>
            </a:r>
            <a:r>
              <a:rPr lang="en-US" dirty="0" smtClean="0"/>
              <a:t>aforementioned problems, </a:t>
            </a:r>
            <a:r>
              <a:rPr lang="en-US" dirty="0" smtClean="0"/>
              <a:t>the need for some other editorial improvements has been noticed.</a:t>
            </a:r>
          </a:p>
          <a:p>
            <a:endParaRPr lang="en-US" dirty="0" smtClean="0"/>
          </a:p>
          <a:p>
            <a:pPr marL="0" indent="0">
              <a:buNone/>
            </a:pPr>
            <a:r>
              <a:rPr lang="en-US" dirty="0" smtClean="0"/>
              <a:t>Should we go ahead and fix them also?</a:t>
            </a:r>
            <a:endParaRPr lang="en-US" dirty="0"/>
          </a:p>
        </p:txBody>
      </p:sp>
      <p:sp>
        <p:nvSpPr>
          <p:cNvPr id="4" name="Date Placeholder 3"/>
          <p:cNvSpPr>
            <a:spLocks noGrp="1"/>
          </p:cNvSpPr>
          <p:nvPr>
            <p:ph type="dt" sz="half" idx="10"/>
          </p:nvPr>
        </p:nvSpPr>
        <p:spPr/>
        <p:txBody>
          <a:bodyPr/>
          <a:lstStyle/>
          <a:p>
            <a:pPr>
              <a:defRPr/>
            </a:pPr>
            <a:r>
              <a:rPr lang="en-US" altLang="ja-JP" smtClean="0"/>
              <a:t>&lt;January 2018&gt;</a:t>
            </a:r>
            <a:endParaRPr lang="en-US" dirty="0"/>
          </a:p>
        </p:txBody>
      </p:sp>
      <p:sp>
        <p:nvSpPr>
          <p:cNvPr id="5" name="Footer Placeholder 4"/>
          <p:cNvSpPr>
            <a:spLocks noGrp="1"/>
          </p:cNvSpPr>
          <p:nvPr>
            <p:ph type="ftr" sz="quarter" idx="11"/>
          </p:nvPr>
        </p:nvSpPr>
        <p:spPr/>
        <p:txBody>
          <a:bodyPr/>
          <a:lstStyle/>
          <a:p>
            <a:pPr>
              <a:defRPr/>
            </a:pPr>
            <a:r>
              <a:rPr lang="en-US" smtClean="0"/>
              <a:t>&lt;Noriyuki Sato&gt;&lt;Kiyoshi Fukui&gt;, &lt;OKI&gt;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extLst>
      <p:ext uri="{BB962C8B-B14F-4D97-AF65-F5344CB8AC3E}">
        <p14:creationId xmlns:p14="http://schemas.microsoft.com/office/powerpoint/2010/main" val="388799963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86260</TotalTime>
  <Words>749</Words>
  <Application>Microsoft Office PowerPoint</Application>
  <PresentationFormat>On-screen Show (4:3)</PresentationFormat>
  <Paragraphs>115</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Design</vt:lpstr>
      <vt:lpstr>PowerPoint Presentation</vt:lpstr>
      <vt:lpstr>Summary</vt:lpstr>
      <vt:lpstr>Problem: non-storing P2P (Up  Down)</vt:lpstr>
      <vt:lpstr>Problem: non-storing E2E Ack</vt:lpstr>
      <vt:lpstr>Solution I details to fix issues A and B </vt:lpstr>
      <vt:lpstr>Other editorial corrections</vt:lpstr>
    </vt:vector>
  </TitlesOfParts>
  <Company>Oki Electric Industry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Warsaw</dc:title>
  <dc:subject>IEEE 802.15 &lt;TG12&gt;</dc:subject>
  <dc:creator>佐藤 範之</dc:creator>
  <dc:description>&lt;15-17-xxxx-00-00xx&gt;</dc:description>
  <cp:lastModifiedBy>charliep</cp:lastModifiedBy>
  <cp:revision>1000</cp:revision>
  <cp:lastPrinted>2015-07-14T16:02:16Z</cp:lastPrinted>
  <dcterms:created xsi:type="dcterms:W3CDTF">2009-07-12T16:25:16Z</dcterms:created>
  <dcterms:modified xsi:type="dcterms:W3CDTF">2018-01-16T15:14:19Z</dcterms:modified>
</cp:coreProperties>
</file>