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
  </p:notesMasterIdLst>
  <p:handoutMasterIdLst>
    <p:handoutMasterId r:id="rId8"/>
  </p:handoutMasterIdLst>
  <p:sldIdLst>
    <p:sldId id="287" r:id="rId2"/>
    <p:sldId id="373" r:id="rId3"/>
    <p:sldId id="375" r:id="rId4"/>
    <p:sldId id="388" r:id="rId5"/>
    <p:sldId id="389" r:id="rId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99FFCC"/>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455" autoAdjust="0"/>
    <p:restoredTop sz="96129" autoAdjust="0"/>
  </p:normalViewPr>
  <p:slideViewPr>
    <p:cSldViewPr>
      <p:cViewPr varScale="1">
        <p:scale>
          <a:sx n="98" d="100"/>
          <a:sy n="98" d="100"/>
        </p:scale>
        <p:origin x="-830" y="-72"/>
      </p:cViewPr>
      <p:guideLst>
        <p:guide orient="horz" pos="2160"/>
        <p:guide pos="2880"/>
      </p:guideLst>
    </p:cSldViewPr>
  </p:slideViewPr>
  <p:outlineViewPr>
    <p:cViewPr>
      <p:scale>
        <a:sx n="33" d="100"/>
        <a:sy n="33" d="100"/>
      </p:scale>
      <p:origin x="18" y="0"/>
    </p:cViewPr>
  </p:outlineViewPr>
  <p:notesTextViewPr>
    <p:cViewPr>
      <p:scale>
        <a:sx n="100" d="100"/>
        <a:sy n="100" d="100"/>
      </p:scale>
      <p:origin x="0" y="0"/>
    </p:cViewPr>
  </p:notesTextViewPr>
  <p:sorterViewPr>
    <p:cViewPr>
      <p:scale>
        <a:sx n="66" d="100"/>
        <a:sy n="66" d="100"/>
      </p:scale>
      <p:origin x="0" y="824"/>
    </p:cViewPr>
  </p:sorterViewPr>
  <p:notesViewPr>
    <p:cSldViewPr>
      <p:cViewPr varScale="1">
        <p:scale>
          <a:sx n="45" d="100"/>
          <a:sy n="45" d="100"/>
        </p:scale>
        <p:origin x="-1998" y="-10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smtClean="0"/>
              <a:t>doc.: IEEE 802.15-&lt;15-16-0666-00-0012&gt;</a:t>
            </a:r>
            <a:endParaRPr lang="en-US"/>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smtClean="0"/>
              <a:t>doc.: IEEE 802.15-&lt;15-16-0666-00-0012&gt;</a:t>
            </a:r>
            <a:endParaRPr lang="en-US"/>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802.15-&lt;15-16-0666-00-0012&gt;</a:t>
            </a:r>
            <a:endParaRPr lang="en-US" sz="1400"/>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8469308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&lt;September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&lt;Noriyuki Sato&gt;&lt;Kiyoshi Fukui&gt;, &lt;OKI&gt;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&lt;September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&lt;Noriyuki Sato&gt;&lt;Kiyoshi Fukui&gt;, &lt;OKI&gt;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&lt;September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&lt;Noriyuki Sato&gt;&lt;Kiyoshi Fukui&gt;, &lt;OKI&gt;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&lt;September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&lt;Noriyuki Sato&gt;&lt;Kiyoshi Fukui&gt;, &lt;OKI&gt;</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&lt;September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&lt;Noriyuki Sato&gt;&lt;Kiyoshi Fukui&gt;, &lt;OKI&gt;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&lt;September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&lt;Noriyuki Sato&gt;&lt;Kiyoshi Fukui&gt;, &lt;OKI&gt;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&lt;September 2017&gt;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&lt;Noriyuki Sato&gt;&lt;Kiyoshi Fukui&gt;, &lt;OKI&gt;</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&lt;September 2017&gt;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&lt;Noriyuki Sato&gt;&lt;Kiyoshi Fukui&gt;, &lt;OKI&gt;</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&lt;September 2017&gt;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&lt;Noriyuki Sato&gt;&lt;Kiyoshi Fukui&gt;, &lt;OKI&gt;</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&lt;September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&lt;Noriyuki Sato&gt;&lt;Kiyoshi Fukui&gt;, &lt;OKI&gt;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&lt;September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&lt;Noriyuki Sato&gt;&lt;Kiyoshi Fukui&gt;, &lt;OKI&gt;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altLang="ja-JP" smtClean="0"/>
              <a:t>&lt;September 2017&gt;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smtClean="0"/>
              <a:t>&lt;Noriyuki Sato&gt;&lt;Kiyoshi Fukui&gt;, &lt;OKI&gt;</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7331"/>
            <a:ext cx="396240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smtClean="0"/>
              <a:t>15-17-0517-01-0mag</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xfrm>
            <a:off x="5791200" y="6476999"/>
            <a:ext cx="2819400" cy="22860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smtClean="0"/>
              <a:t>&lt;Noriyuki Sato&gt;&lt;Kiyoshi Fukui&gt;, &lt;OKI&gt;</a:t>
            </a:r>
            <a:endParaRPr lang="en-US" dirty="0"/>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L2R error on non-storing mode</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11 September 2017</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Noriyuki Sato, Kiyoshi Fukui</a:t>
            </a:r>
            <a:r>
              <a:rPr lang="en-US" sz="1600" dirty="0" smtClean="0">
                <a:solidFill>
                  <a:schemeClr val="tx2"/>
                </a:solidFill>
                <a:latin typeface="Times New Roman" pitchFamily="18" charset="0"/>
                <a:ea typeface="ＭＳ Ｐゴシック" pitchFamily="-65" charset="-128"/>
                <a:cs typeface="+mn-cs"/>
              </a:rPr>
              <a:t>] </a:t>
            </a:r>
            <a:r>
              <a:rPr lang="en-US" sz="1600" dirty="0">
                <a:solidFill>
                  <a:schemeClr val="tx2"/>
                </a:solidFill>
                <a:latin typeface="Times New Roman" pitchFamily="18" charset="0"/>
                <a:ea typeface="ＭＳ Ｐゴシック" pitchFamily="-65" charset="-128"/>
                <a:cs typeface="+mn-cs"/>
              </a:rPr>
              <a:t>Company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Oki Electric Industry Co., Ltd.</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2-6-8, Bingo-</a:t>
            </a:r>
            <a:r>
              <a:rPr lang="en-US" sz="1600" dirty="0" err="1" smtClean="0">
                <a:solidFill>
                  <a:srgbClr val="FF0000"/>
                </a:solidFill>
                <a:latin typeface="Times New Roman" pitchFamily="18" charset="0"/>
                <a:ea typeface="ＭＳ Ｐゴシック" pitchFamily="-65" charset="-128"/>
                <a:cs typeface="+mn-cs"/>
              </a:rPr>
              <a:t>machi</a:t>
            </a:r>
            <a:r>
              <a:rPr lang="en-US" sz="1600" dirty="0" smtClean="0">
                <a:solidFill>
                  <a:srgbClr val="FF0000"/>
                </a:solidFill>
                <a:latin typeface="Times New Roman" pitchFamily="18" charset="0"/>
                <a:ea typeface="ＭＳ Ｐゴシック" pitchFamily="-65" charset="-128"/>
                <a:cs typeface="+mn-cs"/>
              </a:rPr>
              <a:t>, Chuo-</a:t>
            </a:r>
            <a:r>
              <a:rPr lang="en-US" sz="1600" dirty="0" err="1" smtClean="0">
                <a:solidFill>
                  <a:srgbClr val="FF0000"/>
                </a:solidFill>
                <a:latin typeface="Times New Roman" pitchFamily="18" charset="0"/>
                <a:ea typeface="ＭＳ Ｐゴシック" pitchFamily="-65" charset="-128"/>
                <a:cs typeface="+mn-cs"/>
              </a:rPr>
              <a:t>ku</a:t>
            </a:r>
            <a:r>
              <a:rPr lang="en-US" sz="1600" dirty="0" smtClean="0">
                <a:solidFill>
                  <a:srgbClr val="FF0000"/>
                </a:solidFill>
                <a:latin typeface="Times New Roman" pitchFamily="18" charset="0"/>
                <a:ea typeface="ＭＳ Ｐゴシック" pitchFamily="-65" charset="-128"/>
                <a:cs typeface="+mn-cs"/>
              </a:rPr>
              <a:t>, Osaka, Japan</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+81-6-6260-0700</a:t>
            </a:r>
            <a:r>
              <a:rPr lang="en-US" sz="1600" dirty="0" smtClean="0">
                <a:solidFill>
                  <a:schemeClr val="tx2"/>
                </a:solidFill>
                <a:latin typeface="Times New Roman" pitchFamily="18" charset="0"/>
                <a:ea typeface="ＭＳ Ｐゴシック" pitchFamily="-65" charset="-128"/>
                <a:cs typeface="+mn-cs"/>
              </a:rPr>
              <a:t>], </a:t>
            </a:r>
            <a:r>
              <a:rPr lang="en-US" sz="1600" dirty="0">
                <a:solidFill>
                  <a:schemeClr val="tx2"/>
                </a:solidFill>
                <a:latin typeface="Times New Roman" pitchFamily="18" charset="0"/>
                <a:ea typeface="ＭＳ Ｐゴシック" pitchFamily="-65" charset="-128"/>
                <a:cs typeface="+mn-cs"/>
              </a:rPr>
              <a:t>E-Mail</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sato652@oki.com</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000000"/>
                </a:solidFill>
                <a:latin typeface="Times New Roman" pitchFamily="18" charset="0"/>
                <a:ea typeface="ＭＳ Ｐゴシック" pitchFamily="-65" charset="-128"/>
              </a:rPr>
              <a:t>L2R error on non-storing mode</a:t>
            </a:r>
            <a:r>
              <a:rPr lang="en-US" sz="1600" dirty="0" smtClean="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Explaining the omission on L2R non-storing mode process and giving a solution to fix</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[To explain an issue]</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ltLang="ja-JP" sz="1400" dirty="0" smtClean="0"/>
              <a:t>&lt;September 2017&gt;</a:t>
            </a:r>
            <a:endParaRPr lang="en-US" sz="1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タイトル 11"/>
          <p:cNvSpPr>
            <a:spLocks noGrp="1"/>
          </p:cNvSpPr>
          <p:nvPr>
            <p:ph type="title"/>
          </p:nvPr>
        </p:nvSpPr>
        <p:spPr/>
        <p:txBody>
          <a:bodyPr/>
          <a:lstStyle/>
          <a:p>
            <a:r>
              <a:rPr kumimoji="1" lang="en-US" altLang="ja-JP" dirty="0" smtClean="0"/>
              <a:t>Summary</a:t>
            </a:r>
            <a:endParaRPr kumimoji="1" lang="ja-JP" altLang="en-US" dirty="0"/>
          </a:p>
        </p:txBody>
      </p:sp>
      <p:sp>
        <p:nvSpPr>
          <p:cNvPr id="13" name="コンテンツ プレースホルダー 12"/>
          <p:cNvSpPr>
            <a:spLocks noGrp="1"/>
          </p:cNvSpPr>
          <p:nvPr>
            <p:ph idx="1"/>
          </p:nvPr>
        </p:nvSpPr>
        <p:spPr>
          <a:xfrm>
            <a:off x="685800" y="1524000"/>
            <a:ext cx="7772400" cy="4114800"/>
          </a:xfrm>
        </p:spPr>
        <p:txBody>
          <a:bodyPr/>
          <a:lstStyle/>
          <a:p>
            <a:r>
              <a:rPr kumimoji="1" lang="en-US" altLang="ja-JP" sz="2000" dirty="0" smtClean="0"/>
              <a:t>Non-storing mode in IEEE802.15.10 has an error from the inconsistency.</a:t>
            </a:r>
          </a:p>
          <a:p>
            <a:pPr lvl="1"/>
            <a:r>
              <a:rPr kumimoji="1" lang="en-US" altLang="ja-JP" sz="1800" dirty="0" smtClean="0"/>
              <a:t>Primitives are designed for the NHL to manage downward routing record</a:t>
            </a:r>
          </a:p>
          <a:p>
            <a:pPr lvl="1"/>
            <a:r>
              <a:rPr kumimoji="1" lang="en-US" altLang="ja-JP" sz="1800" dirty="0" smtClean="0"/>
              <a:t>E2E Acknowledgement from the mesh root needs attach source routing address list, which is assumed to be attached by L2R layer automatically (A).</a:t>
            </a:r>
          </a:p>
          <a:p>
            <a:pPr lvl="1"/>
            <a:r>
              <a:rPr kumimoji="1" lang="en-US" altLang="ja-JP" sz="1800" dirty="0" smtClean="0"/>
              <a:t>In P2P routing using combination of up/down route, the mesh root needs to attach source routing list. It is assumed that L2R layer attach the list automatically (B).</a:t>
            </a:r>
          </a:p>
          <a:p>
            <a:pPr lvl="1"/>
            <a:r>
              <a:rPr kumimoji="1" lang="en-US" altLang="ja-JP" sz="1800" dirty="0" smtClean="0"/>
              <a:t>In on-demand P2P routing with non-storing mode has similar issue on E2E </a:t>
            </a:r>
            <a:r>
              <a:rPr kumimoji="1" lang="en-US" altLang="ja-JP" sz="1800" dirty="0" err="1" smtClean="0"/>
              <a:t>Ack</a:t>
            </a:r>
            <a:r>
              <a:rPr kumimoji="1" lang="en-US" altLang="ja-JP" sz="1800" dirty="0" smtClean="0"/>
              <a:t> and Path storing to send a unicast (C&amp;D).</a:t>
            </a:r>
          </a:p>
          <a:p>
            <a:r>
              <a:rPr kumimoji="1" lang="en-US" altLang="ja-JP" sz="2000" dirty="0" smtClean="0"/>
              <a:t>Two options to solve (A, B, C and D)</a:t>
            </a:r>
          </a:p>
          <a:p>
            <a:pPr lvl="1"/>
            <a:r>
              <a:rPr kumimoji="1" lang="en-US" altLang="ja-JP" sz="1800" dirty="0"/>
              <a:t>Add an address record for the source routing (Much easier)</a:t>
            </a:r>
          </a:p>
          <a:p>
            <a:pPr lvl="1"/>
            <a:r>
              <a:rPr kumimoji="1" lang="en-US" altLang="ja-JP" sz="1800" dirty="0" smtClean="0"/>
              <a:t>To let the NHL operate E2E </a:t>
            </a:r>
            <a:r>
              <a:rPr kumimoji="1" lang="en-US" altLang="ja-JP" sz="1800" dirty="0" err="1" smtClean="0"/>
              <a:t>ack</a:t>
            </a:r>
            <a:r>
              <a:rPr kumimoji="1" lang="en-US" altLang="ja-JP" sz="1800" dirty="0" smtClean="0"/>
              <a:t> and P2P routing, add new scheme and primitives  (Complex)</a:t>
            </a:r>
          </a:p>
        </p:txBody>
      </p:sp>
      <p:sp>
        <p:nvSpPr>
          <p:cNvPr id="2" name="日付プレースホルダー 1"/>
          <p:cNvSpPr>
            <a:spLocks noGrp="1"/>
          </p:cNvSpPr>
          <p:nvPr>
            <p:ph type="dt" sz="half" idx="10"/>
          </p:nvPr>
        </p:nvSpPr>
        <p:spPr/>
        <p:txBody>
          <a:bodyPr/>
          <a:lstStyle/>
          <a:p>
            <a:r>
              <a:rPr lang="en-US" altLang="ja-JP" smtClean="0"/>
              <a:t>&lt;September 2017&gt;</a:t>
            </a:r>
            <a:endParaRPr lang="en-US" dirty="0"/>
          </a:p>
        </p:txBody>
      </p:sp>
      <p:sp>
        <p:nvSpPr>
          <p:cNvPr id="3" name="フッター プレースホルダー 2"/>
          <p:cNvSpPr>
            <a:spLocks noGrp="1"/>
          </p:cNvSpPr>
          <p:nvPr>
            <p:ph type="ftr" sz="quarter" idx="11"/>
          </p:nvPr>
        </p:nvSpPr>
        <p:spPr/>
        <p:txBody>
          <a:bodyPr/>
          <a:lstStyle/>
          <a:p>
            <a:r>
              <a:rPr lang="en-US" smtClean="0"/>
              <a:t>&lt;Noriyuki Sato&gt;&lt;Kiyoshi Fukui&gt;, &lt;OKI&gt;</a:t>
            </a:r>
            <a:endParaRPr lang="en-US"/>
          </a:p>
        </p:txBody>
      </p:sp>
      <p:sp>
        <p:nvSpPr>
          <p:cNvPr id="4" name="スライド番号プレースホルダー 3"/>
          <p:cNvSpPr>
            <a:spLocks noGrp="1"/>
          </p:cNvSpPr>
          <p:nvPr>
            <p:ph type="sldNum" sz="quarter" idx="12"/>
          </p:nvPr>
        </p:nvSpPr>
        <p:spPr/>
        <p:txBody>
          <a:bodyPr/>
          <a:lstStyle/>
          <a:p>
            <a:r>
              <a:rPr lang="en-US" smtClean="0"/>
              <a:t>Slide </a:t>
            </a:r>
            <a:fld id="{03628903-88D7-C74D-8D58-8597ECE2BB7F}" type="slidenum">
              <a:rPr lang="en-US" smtClean="0"/>
              <a:pPr/>
              <a:t>2</a:t>
            </a:fld>
            <a:endParaRPr lang="en-US"/>
          </a:p>
        </p:txBody>
      </p:sp>
    </p:spTree>
    <p:extLst>
      <p:ext uri="{BB962C8B-B14F-4D97-AF65-F5344CB8AC3E}">
        <p14:creationId xmlns:p14="http://schemas.microsoft.com/office/powerpoint/2010/main" val="29146337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An issue on P2P (Up + Down)</a:t>
            </a:r>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smtClean="0"/>
              <a:t>&lt;September 2017&gt;</a:t>
            </a:r>
            <a:endParaRPr lang="en-US" dirty="0"/>
          </a:p>
        </p:txBody>
      </p:sp>
      <p:sp>
        <p:nvSpPr>
          <p:cNvPr id="5" name="フッター プレースホルダー 4"/>
          <p:cNvSpPr>
            <a:spLocks noGrp="1"/>
          </p:cNvSpPr>
          <p:nvPr>
            <p:ph type="ftr" sz="quarter" idx="11"/>
          </p:nvPr>
        </p:nvSpPr>
        <p:spPr>
          <a:xfrm>
            <a:off x="5486400" y="6523038"/>
            <a:ext cx="3124200" cy="182562"/>
          </a:xfrm>
        </p:spPr>
        <p:txBody>
          <a:bodyPr/>
          <a:lstStyle/>
          <a:p>
            <a:pPr>
              <a:defRPr/>
            </a:pPr>
            <a:r>
              <a:rPr lang="en-US" smtClean="0"/>
              <a:t>&lt;Noriyuki Sato&gt;&lt;Kiyoshi Fukui&gt;, &lt;OKI&gt;</a:t>
            </a:r>
            <a:endParaRPr lang="en-US" dirty="0"/>
          </a:p>
        </p:txBody>
      </p:sp>
      <p:sp>
        <p:nvSpPr>
          <p:cNvPr id="6" name="スライド番号プレースホルダー 5"/>
          <p:cNvSpPr>
            <a:spLocks noGrp="1"/>
          </p:cNvSpPr>
          <p:nvPr>
            <p:ph type="sldNum" sz="quarter" idx="12"/>
          </p:nvPr>
        </p:nvSpPr>
        <p:spPr>
          <a:xfrm>
            <a:off x="4344988" y="6523038"/>
            <a:ext cx="530225" cy="182562"/>
          </a:xfrm>
        </p:spPr>
        <p:txBody>
          <a:bodyPr/>
          <a:lstStyle/>
          <a:p>
            <a:pPr>
              <a:defRPr/>
            </a:pPr>
            <a:r>
              <a:rPr lang="en-US" smtClean="0"/>
              <a:t>Slide </a:t>
            </a:r>
            <a:fld id="{7415733E-E371-8944-98C6-8B637C4A033A}" type="slidenum">
              <a:rPr lang="en-US" smtClean="0"/>
              <a:pPr>
                <a:defRPr/>
              </a:pPr>
              <a:t>3</a:t>
            </a:fld>
            <a:endParaRPr lang="en-US"/>
          </a:p>
        </p:txBody>
      </p:sp>
      <p:sp>
        <p:nvSpPr>
          <p:cNvPr id="7" name="正方形/長方形 6"/>
          <p:cNvSpPr/>
          <p:nvPr/>
        </p:nvSpPr>
        <p:spPr bwMode="auto">
          <a:xfrm>
            <a:off x="1219200" y="45720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8" name="円/楕円 7"/>
          <p:cNvSpPr/>
          <p:nvPr/>
        </p:nvSpPr>
        <p:spPr bwMode="auto">
          <a:xfrm>
            <a:off x="1905000" y="2178803"/>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S</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9" name="円/楕円 8"/>
          <p:cNvSpPr/>
          <p:nvPr/>
        </p:nvSpPr>
        <p:spPr bwMode="auto">
          <a:xfrm>
            <a:off x="2745783" y="2604440"/>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D</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10" name="円/楕円 9"/>
          <p:cNvSpPr/>
          <p:nvPr/>
        </p:nvSpPr>
        <p:spPr bwMode="auto">
          <a:xfrm>
            <a:off x="2743200" y="1828800"/>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A</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11" name="円/楕円 10"/>
          <p:cNvSpPr/>
          <p:nvPr/>
        </p:nvSpPr>
        <p:spPr bwMode="auto">
          <a:xfrm>
            <a:off x="3581400" y="2178803"/>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B</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12" name="円/楕円 11"/>
          <p:cNvSpPr/>
          <p:nvPr/>
        </p:nvSpPr>
        <p:spPr bwMode="auto">
          <a:xfrm>
            <a:off x="4572000" y="2133600"/>
            <a:ext cx="304800" cy="305366"/>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R</a:t>
            </a:r>
            <a:endParaRPr kumimoji="0" lang="ja-JP" altLang="en-US" sz="1200" b="0" i="0" u="none" strike="noStrike" cap="none" normalizeH="0" baseline="0" dirty="0">
              <a:ln>
                <a:noFill/>
              </a:ln>
              <a:solidFill>
                <a:schemeClr val="tx1"/>
              </a:solidFill>
              <a:effectLst/>
              <a:latin typeface="Times New Roman" pitchFamily="-109" charset="0"/>
            </a:endParaRPr>
          </a:p>
        </p:txBody>
      </p:sp>
      <p:cxnSp>
        <p:nvCxnSpPr>
          <p:cNvPr id="14" name="直線コネクタ 13"/>
          <p:cNvCxnSpPr>
            <a:stCxn id="8" idx="7"/>
            <a:endCxn id="10" idx="2"/>
          </p:cNvCxnSpPr>
          <p:nvPr/>
        </p:nvCxnSpPr>
        <p:spPr bwMode="auto">
          <a:xfrm flipV="1">
            <a:off x="2165163" y="1981200"/>
            <a:ext cx="578037" cy="24224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6" name="直線コネクタ 15"/>
          <p:cNvCxnSpPr>
            <a:stCxn id="11" idx="3"/>
            <a:endCxn id="9" idx="6"/>
          </p:cNvCxnSpPr>
          <p:nvPr/>
        </p:nvCxnSpPr>
        <p:spPr bwMode="auto">
          <a:xfrm flipH="1">
            <a:off x="3050583" y="2438966"/>
            <a:ext cx="575454" cy="31787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0" name="直線コネクタ 19"/>
          <p:cNvCxnSpPr>
            <a:stCxn id="10" idx="6"/>
            <a:endCxn id="11" idx="1"/>
          </p:cNvCxnSpPr>
          <p:nvPr/>
        </p:nvCxnSpPr>
        <p:spPr bwMode="auto">
          <a:xfrm>
            <a:off x="3048000" y="1981200"/>
            <a:ext cx="578037" cy="24224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4" name="直線コネクタ 23"/>
          <p:cNvCxnSpPr>
            <a:stCxn id="12" idx="2"/>
            <a:endCxn id="11" idx="6"/>
          </p:cNvCxnSpPr>
          <p:nvPr/>
        </p:nvCxnSpPr>
        <p:spPr bwMode="auto">
          <a:xfrm flipH="1">
            <a:off x="3886200" y="2286283"/>
            <a:ext cx="685800" cy="4492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3" name="正方形/長方形 32"/>
          <p:cNvSpPr/>
          <p:nvPr/>
        </p:nvSpPr>
        <p:spPr bwMode="auto">
          <a:xfrm>
            <a:off x="1219200" y="42672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34" name="正方形/長方形 33"/>
          <p:cNvSpPr/>
          <p:nvPr/>
        </p:nvSpPr>
        <p:spPr bwMode="auto">
          <a:xfrm>
            <a:off x="1220493" y="3962400"/>
            <a:ext cx="98026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35" name="正方形/長方形 34"/>
          <p:cNvSpPr/>
          <p:nvPr/>
        </p:nvSpPr>
        <p:spPr bwMode="auto">
          <a:xfrm>
            <a:off x="1219200" y="36576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NHL</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55" name="正方形/長方形 54"/>
          <p:cNvSpPr/>
          <p:nvPr/>
        </p:nvSpPr>
        <p:spPr bwMode="auto">
          <a:xfrm>
            <a:off x="3581400" y="45720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56" name="正方形/長方形 55"/>
          <p:cNvSpPr/>
          <p:nvPr/>
        </p:nvSpPr>
        <p:spPr bwMode="auto">
          <a:xfrm>
            <a:off x="3581400" y="42672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57" name="正方形/長方形 56"/>
          <p:cNvSpPr/>
          <p:nvPr/>
        </p:nvSpPr>
        <p:spPr bwMode="auto">
          <a:xfrm>
            <a:off x="3582693" y="3962400"/>
            <a:ext cx="98026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6" name="正方形/長方形 65"/>
          <p:cNvSpPr/>
          <p:nvPr/>
        </p:nvSpPr>
        <p:spPr bwMode="auto">
          <a:xfrm>
            <a:off x="5114441" y="45720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67" name="正方形/長方形 66"/>
          <p:cNvSpPr/>
          <p:nvPr/>
        </p:nvSpPr>
        <p:spPr bwMode="auto">
          <a:xfrm>
            <a:off x="5114441" y="42672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68" name="正方形/長方形 67"/>
          <p:cNvSpPr/>
          <p:nvPr/>
        </p:nvSpPr>
        <p:spPr bwMode="auto">
          <a:xfrm>
            <a:off x="5115734" y="3962400"/>
            <a:ext cx="98026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9" name="正方形/長方形 68"/>
          <p:cNvSpPr/>
          <p:nvPr/>
        </p:nvSpPr>
        <p:spPr bwMode="auto">
          <a:xfrm>
            <a:off x="5114441" y="36576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NHL</a:t>
            </a:r>
            <a:endParaRPr kumimoji="0" lang="ja-JP" altLang="en-US" sz="1200" b="0" i="0" u="none" strike="noStrike" cap="none" normalizeH="0" baseline="0" dirty="0">
              <a:ln>
                <a:noFill/>
              </a:ln>
              <a:solidFill>
                <a:schemeClr val="tx1"/>
              </a:solidFill>
              <a:effectLst/>
              <a:latin typeface="Times New Roman" pitchFamily="-109" charset="0"/>
            </a:endParaRPr>
          </a:p>
        </p:txBody>
      </p:sp>
      <p:cxnSp>
        <p:nvCxnSpPr>
          <p:cNvPr id="85" name="直線コネクタ 84"/>
          <p:cNvCxnSpPr/>
          <p:nvPr/>
        </p:nvCxnSpPr>
        <p:spPr bwMode="auto">
          <a:xfrm flipH="1">
            <a:off x="1465236" y="3814465"/>
            <a:ext cx="23590" cy="136713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88" name="直線コネクタ 87"/>
          <p:cNvCxnSpPr/>
          <p:nvPr/>
        </p:nvCxnSpPr>
        <p:spPr bwMode="auto">
          <a:xfrm>
            <a:off x="1476666" y="5181600"/>
            <a:ext cx="1060819"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6" name="直線コネクタ 95"/>
          <p:cNvCxnSpPr/>
          <p:nvPr/>
        </p:nvCxnSpPr>
        <p:spPr bwMode="auto">
          <a:xfrm>
            <a:off x="3096852" y="5181600"/>
            <a:ext cx="605385"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2" name="直線コネクタ 101"/>
          <p:cNvCxnSpPr/>
          <p:nvPr/>
        </p:nvCxnSpPr>
        <p:spPr bwMode="auto">
          <a:xfrm>
            <a:off x="3962400" y="3814465"/>
            <a:ext cx="0" cy="136713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8" name="直線コネクタ 107"/>
          <p:cNvCxnSpPr/>
          <p:nvPr/>
        </p:nvCxnSpPr>
        <p:spPr bwMode="auto">
          <a:xfrm>
            <a:off x="3962400" y="5181600"/>
            <a:ext cx="4953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10" name="直線矢印コネクタ 109"/>
          <p:cNvCxnSpPr/>
          <p:nvPr/>
        </p:nvCxnSpPr>
        <p:spPr bwMode="auto">
          <a:xfrm flipV="1">
            <a:off x="5334000" y="3814465"/>
            <a:ext cx="0" cy="1367135"/>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81" name="テキスト ボックス 180"/>
          <p:cNvSpPr txBox="1"/>
          <p:nvPr/>
        </p:nvSpPr>
        <p:spPr>
          <a:xfrm>
            <a:off x="2410509" y="3352800"/>
            <a:ext cx="2456057" cy="461665"/>
          </a:xfrm>
          <a:prstGeom prst="rect">
            <a:avLst/>
          </a:prstGeom>
          <a:noFill/>
        </p:spPr>
        <p:txBody>
          <a:bodyPr wrap="none" rtlCol="0">
            <a:spAutoFit/>
          </a:bodyPr>
          <a:lstStyle/>
          <a:p>
            <a:r>
              <a:rPr kumimoji="1" lang="en-US" altLang="ja-JP" dirty="0" err="1" smtClean="0"/>
              <a:t>DATA.ind</a:t>
            </a:r>
            <a:r>
              <a:rPr kumimoji="1" lang="en-US" altLang="ja-JP" dirty="0" smtClean="0"/>
              <a:t> doesn’t issue a data frame</a:t>
            </a:r>
          </a:p>
          <a:p>
            <a:r>
              <a:rPr kumimoji="1" lang="en-US" altLang="ja-JP" dirty="0" smtClean="0"/>
              <a:t>From S to D</a:t>
            </a:r>
            <a:endParaRPr kumimoji="1" lang="ja-JP" altLang="en-US" dirty="0"/>
          </a:p>
        </p:txBody>
      </p:sp>
      <p:sp>
        <p:nvSpPr>
          <p:cNvPr id="191" name="テキスト ボックス 190"/>
          <p:cNvSpPr txBox="1"/>
          <p:nvPr/>
        </p:nvSpPr>
        <p:spPr>
          <a:xfrm>
            <a:off x="6114171" y="4011052"/>
            <a:ext cx="2801229" cy="646331"/>
          </a:xfrm>
          <a:prstGeom prst="rect">
            <a:avLst/>
          </a:prstGeom>
          <a:noFill/>
        </p:spPr>
        <p:txBody>
          <a:bodyPr wrap="square" rtlCol="0">
            <a:spAutoFit/>
          </a:bodyPr>
          <a:lstStyle/>
          <a:p>
            <a:r>
              <a:rPr kumimoji="1" lang="en-US" altLang="ja-JP" dirty="0" err="1" smtClean="0"/>
              <a:t>DATA.req</a:t>
            </a:r>
            <a:r>
              <a:rPr kumimoji="1" lang="en-US" altLang="ja-JP" dirty="0" smtClean="0"/>
              <a:t> from R cannot send a frame as if S is source. It just a send a frame from R to D.</a:t>
            </a:r>
            <a:endParaRPr kumimoji="1" lang="ja-JP" altLang="en-US" dirty="0"/>
          </a:p>
        </p:txBody>
      </p:sp>
      <p:cxnSp>
        <p:nvCxnSpPr>
          <p:cNvPr id="193" name="直線矢印コネクタ 192"/>
          <p:cNvCxnSpPr/>
          <p:nvPr/>
        </p:nvCxnSpPr>
        <p:spPr bwMode="auto">
          <a:xfrm flipH="1" flipV="1">
            <a:off x="3962400" y="3806437"/>
            <a:ext cx="2151771" cy="308363"/>
          </a:xfrm>
          <a:prstGeom prst="straightConnector1">
            <a:avLst/>
          </a:prstGeom>
          <a:solidFill>
            <a:schemeClr val="accent1"/>
          </a:solidFill>
          <a:ln w="12700" cap="flat" cmpd="sng" algn="ctr">
            <a:solidFill>
              <a:srgbClr val="FF0000"/>
            </a:solidFill>
            <a:prstDash val="solid"/>
            <a:round/>
            <a:headEnd type="none" w="sm" len="sm"/>
            <a:tailEnd type="arrow"/>
          </a:ln>
          <a:effectLst/>
        </p:spPr>
      </p:cxnSp>
      <p:cxnSp>
        <p:nvCxnSpPr>
          <p:cNvPr id="195" name="曲線コネクタ 194"/>
          <p:cNvCxnSpPr>
            <a:stCxn id="8" idx="7"/>
            <a:endCxn id="12" idx="2"/>
          </p:cNvCxnSpPr>
          <p:nvPr/>
        </p:nvCxnSpPr>
        <p:spPr bwMode="auto">
          <a:xfrm rot="16200000" flipH="1">
            <a:off x="3337159" y="1051443"/>
            <a:ext cx="62843" cy="2406837"/>
          </a:xfrm>
          <a:prstGeom prst="curvedConnector4">
            <a:avLst>
              <a:gd name="adj1" fmla="val -363764"/>
              <a:gd name="adj2" fmla="val 50927"/>
            </a:avLst>
          </a:prstGeom>
          <a:solidFill>
            <a:schemeClr val="accent1"/>
          </a:solidFill>
          <a:ln w="12700" cap="flat" cmpd="sng" algn="ctr">
            <a:solidFill>
              <a:srgbClr val="FF0000"/>
            </a:solidFill>
            <a:prstDash val="solid"/>
            <a:round/>
            <a:headEnd type="none" w="sm" len="sm"/>
            <a:tailEnd type="arrow"/>
          </a:ln>
          <a:effectLst/>
        </p:spPr>
      </p:cxnSp>
      <p:sp>
        <p:nvSpPr>
          <p:cNvPr id="196" name="テキスト ボックス 195"/>
          <p:cNvSpPr txBox="1"/>
          <p:nvPr/>
        </p:nvSpPr>
        <p:spPr>
          <a:xfrm>
            <a:off x="1219200" y="3124200"/>
            <a:ext cx="269626" cy="276999"/>
          </a:xfrm>
          <a:prstGeom prst="rect">
            <a:avLst/>
          </a:prstGeom>
          <a:noFill/>
        </p:spPr>
        <p:txBody>
          <a:bodyPr wrap="none" rtlCol="0">
            <a:spAutoFit/>
          </a:bodyPr>
          <a:lstStyle/>
          <a:p>
            <a:r>
              <a:rPr kumimoji="1" lang="en-US" altLang="ja-JP" dirty="0" smtClean="0"/>
              <a:t>S</a:t>
            </a:r>
            <a:endParaRPr kumimoji="1" lang="ja-JP" altLang="en-US" dirty="0"/>
          </a:p>
        </p:txBody>
      </p:sp>
      <p:sp>
        <p:nvSpPr>
          <p:cNvPr id="197" name="テキスト ボックス 196"/>
          <p:cNvSpPr txBox="1"/>
          <p:nvPr/>
        </p:nvSpPr>
        <p:spPr>
          <a:xfrm>
            <a:off x="2548061" y="4195718"/>
            <a:ext cx="628698" cy="276999"/>
          </a:xfrm>
          <a:prstGeom prst="rect">
            <a:avLst/>
          </a:prstGeom>
          <a:noFill/>
        </p:spPr>
        <p:txBody>
          <a:bodyPr wrap="none" rtlCol="0">
            <a:spAutoFit/>
          </a:bodyPr>
          <a:lstStyle/>
          <a:p>
            <a:r>
              <a:rPr kumimoji="1" lang="en-US" altLang="ja-JP" dirty="0" smtClean="0"/>
              <a:t>..hops..</a:t>
            </a:r>
            <a:endParaRPr kumimoji="1" lang="ja-JP" altLang="en-US" dirty="0"/>
          </a:p>
        </p:txBody>
      </p:sp>
      <p:sp>
        <p:nvSpPr>
          <p:cNvPr id="198" name="テキスト ボックス 197"/>
          <p:cNvSpPr txBox="1"/>
          <p:nvPr/>
        </p:nvSpPr>
        <p:spPr>
          <a:xfrm>
            <a:off x="3505200" y="3075801"/>
            <a:ext cx="287258" cy="276999"/>
          </a:xfrm>
          <a:prstGeom prst="rect">
            <a:avLst/>
          </a:prstGeom>
          <a:noFill/>
        </p:spPr>
        <p:txBody>
          <a:bodyPr wrap="none" rtlCol="0">
            <a:spAutoFit/>
          </a:bodyPr>
          <a:lstStyle/>
          <a:p>
            <a:r>
              <a:rPr kumimoji="1" lang="en-US" altLang="ja-JP" dirty="0" smtClean="0"/>
              <a:t>R</a:t>
            </a:r>
            <a:endParaRPr kumimoji="1" lang="ja-JP" altLang="en-US" dirty="0"/>
          </a:p>
        </p:txBody>
      </p:sp>
      <p:sp>
        <p:nvSpPr>
          <p:cNvPr id="199" name="テキスト ボックス 198"/>
          <p:cNvSpPr txBox="1"/>
          <p:nvPr/>
        </p:nvSpPr>
        <p:spPr>
          <a:xfrm>
            <a:off x="5029200" y="3075801"/>
            <a:ext cx="295274" cy="276999"/>
          </a:xfrm>
          <a:prstGeom prst="rect">
            <a:avLst/>
          </a:prstGeom>
          <a:noFill/>
        </p:spPr>
        <p:txBody>
          <a:bodyPr wrap="none" rtlCol="0">
            <a:spAutoFit/>
          </a:bodyPr>
          <a:lstStyle/>
          <a:p>
            <a:r>
              <a:rPr kumimoji="1" lang="en-US" altLang="ja-JP" dirty="0" smtClean="0"/>
              <a:t>D</a:t>
            </a:r>
            <a:endParaRPr kumimoji="1" lang="ja-JP" altLang="en-US" dirty="0"/>
          </a:p>
        </p:txBody>
      </p:sp>
      <p:cxnSp>
        <p:nvCxnSpPr>
          <p:cNvPr id="154" name="直線矢印コネクタ 153"/>
          <p:cNvCxnSpPr/>
          <p:nvPr/>
        </p:nvCxnSpPr>
        <p:spPr bwMode="auto">
          <a:xfrm flipV="1">
            <a:off x="3708695" y="3805091"/>
            <a:ext cx="0" cy="1376509"/>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71" name="正方形/長方形 170"/>
          <p:cNvSpPr/>
          <p:nvPr/>
        </p:nvSpPr>
        <p:spPr bwMode="auto">
          <a:xfrm>
            <a:off x="3583383" y="3652691"/>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NHL</a:t>
            </a:r>
            <a:endParaRPr kumimoji="0" lang="ja-JP" altLang="en-US" sz="1200" b="0" i="0" u="none" strike="noStrike" cap="none" normalizeH="0" baseline="0" dirty="0">
              <a:ln>
                <a:noFill/>
              </a:ln>
              <a:solidFill>
                <a:schemeClr val="tx1"/>
              </a:solidFill>
              <a:effectLst/>
              <a:latin typeface="Times New Roman" pitchFamily="-109" charset="0"/>
            </a:endParaRPr>
          </a:p>
        </p:txBody>
      </p:sp>
      <p:cxnSp>
        <p:nvCxnSpPr>
          <p:cNvPr id="194" name="直線コネクタ 193"/>
          <p:cNvCxnSpPr/>
          <p:nvPr/>
        </p:nvCxnSpPr>
        <p:spPr bwMode="auto">
          <a:xfrm flipV="1">
            <a:off x="3880147" y="4010833"/>
            <a:ext cx="157501" cy="144651"/>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201" name="直線コネクタ 200"/>
          <p:cNvCxnSpPr/>
          <p:nvPr/>
        </p:nvCxnSpPr>
        <p:spPr bwMode="auto">
          <a:xfrm flipH="1" flipV="1">
            <a:off x="3889849" y="3998642"/>
            <a:ext cx="138095" cy="152402"/>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202" name="直線コネクタ 201"/>
          <p:cNvCxnSpPr/>
          <p:nvPr/>
        </p:nvCxnSpPr>
        <p:spPr bwMode="auto">
          <a:xfrm flipV="1">
            <a:off x="3615551" y="3741081"/>
            <a:ext cx="157501" cy="144651"/>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203" name="直線コネクタ 202"/>
          <p:cNvCxnSpPr/>
          <p:nvPr/>
        </p:nvCxnSpPr>
        <p:spPr bwMode="auto">
          <a:xfrm flipH="1" flipV="1">
            <a:off x="3625253" y="3728890"/>
            <a:ext cx="138095" cy="152402"/>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204" name="直線矢印コネクタ 203"/>
          <p:cNvCxnSpPr>
            <a:endCxn id="181" idx="2"/>
          </p:cNvCxnSpPr>
          <p:nvPr/>
        </p:nvCxnSpPr>
        <p:spPr bwMode="auto">
          <a:xfrm>
            <a:off x="3337018" y="3652691"/>
            <a:ext cx="301520" cy="161774"/>
          </a:xfrm>
          <a:prstGeom prst="straightConnector1">
            <a:avLst/>
          </a:prstGeom>
          <a:solidFill>
            <a:schemeClr val="accent1"/>
          </a:solidFill>
          <a:ln w="12700" cap="flat" cmpd="sng" algn="ctr">
            <a:solidFill>
              <a:srgbClr val="FF0000"/>
            </a:solidFill>
            <a:prstDash val="solid"/>
            <a:round/>
            <a:headEnd type="none" w="sm" len="sm"/>
            <a:tailEnd type="arrow"/>
          </a:ln>
          <a:effectLst/>
        </p:spPr>
      </p:cxnSp>
      <p:sp>
        <p:nvSpPr>
          <p:cNvPr id="205" name="テキスト ボックス 204"/>
          <p:cNvSpPr txBox="1"/>
          <p:nvPr/>
        </p:nvSpPr>
        <p:spPr>
          <a:xfrm>
            <a:off x="1078918" y="5410200"/>
            <a:ext cx="6312482" cy="830997"/>
          </a:xfrm>
          <a:prstGeom prst="rect">
            <a:avLst/>
          </a:prstGeom>
          <a:noFill/>
        </p:spPr>
        <p:txBody>
          <a:bodyPr wrap="square" rtlCol="0">
            <a:spAutoFit/>
          </a:bodyPr>
          <a:lstStyle/>
          <a:p>
            <a:r>
              <a:rPr kumimoji="1" lang="en-US" altLang="ja-JP" dirty="0" smtClean="0"/>
              <a:t>Solution A: Let L2R has a record of path. Put a note saying that the record is attached when a data is sent.</a:t>
            </a:r>
          </a:p>
          <a:p>
            <a:r>
              <a:rPr kumimoji="1" lang="en-US" altLang="ja-JP" dirty="0" smtClean="0"/>
              <a:t>Solution B: Add a new primitive to indicate the event (up to down) and add a new primitive to send a frame so that it keeps its source address as the originator not mesh root. </a:t>
            </a:r>
            <a:endParaRPr kumimoji="1" lang="ja-JP" altLang="en-US" dirty="0"/>
          </a:p>
        </p:txBody>
      </p:sp>
      <p:cxnSp>
        <p:nvCxnSpPr>
          <p:cNvPr id="206" name="曲線コネクタ 205"/>
          <p:cNvCxnSpPr>
            <a:stCxn id="12" idx="2"/>
            <a:endCxn id="9" idx="7"/>
          </p:cNvCxnSpPr>
          <p:nvPr/>
        </p:nvCxnSpPr>
        <p:spPr bwMode="auto">
          <a:xfrm rot="10800000" flipV="1">
            <a:off x="3005946" y="2286283"/>
            <a:ext cx="1566054" cy="362794"/>
          </a:xfrm>
          <a:prstGeom prst="curvedConnector2">
            <a:avLst/>
          </a:prstGeom>
          <a:solidFill>
            <a:schemeClr val="accent1"/>
          </a:solidFill>
          <a:ln w="12700" cap="flat" cmpd="sng" algn="ctr">
            <a:solidFill>
              <a:srgbClr val="FF0000"/>
            </a:solidFill>
            <a:prstDash val="solid"/>
            <a:round/>
            <a:headEnd type="none" w="sm" len="sm"/>
            <a:tailEnd type="arrow"/>
          </a:ln>
          <a:effectLst/>
        </p:spPr>
      </p:cxnSp>
      <p:cxnSp>
        <p:nvCxnSpPr>
          <p:cNvPr id="207" name="直線コネクタ 206"/>
          <p:cNvCxnSpPr/>
          <p:nvPr/>
        </p:nvCxnSpPr>
        <p:spPr bwMode="auto">
          <a:xfrm>
            <a:off x="4838700" y="5181600"/>
            <a:ext cx="4953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08" name="テキスト ボックス 207"/>
          <p:cNvSpPr txBox="1"/>
          <p:nvPr/>
        </p:nvSpPr>
        <p:spPr>
          <a:xfrm>
            <a:off x="4495800" y="4195717"/>
            <a:ext cx="628698" cy="276999"/>
          </a:xfrm>
          <a:prstGeom prst="rect">
            <a:avLst/>
          </a:prstGeom>
          <a:noFill/>
        </p:spPr>
        <p:txBody>
          <a:bodyPr wrap="none" rtlCol="0">
            <a:spAutoFit/>
          </a:bodyPr>
          <a:lstStyle/>
          <a:p>
            <a:r>
              <a:rPr kumimoji="1" lang="en-US" altLang="ja-JP" dirty="0" smtClean="0"/>
              <a:t>..hops..</a:t>
            </a:r>
            <a:endParaRPr kumimoji="1" lang="ja-JP" altLang="en-US" dirty="0"/>
          </a:p>
        </p:txBody>
      </p:sp>
      <p:sp>
        <p:nvSpPr>
          <p:cNvPr id="209" name="円/楕円 208"/>
          <p:cNvSpPr/>
          <p:nvPr/>
        </p:nvSpPr>
        <p:spPr bwMode="auto">
          <a:xfrm>
            <a:off x="914400" y="5410200"/>
            <a:ext cx="304800" cy="304800"/>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09" charset="0"/>
            </a:endParaRPr>
          </a:p>
        </p:txBody>
      </p:sp>
    </p:spTree>
    <p:extLst>
      <p:ext uri="{BB962C8B-B14F-4D97-AF65-F5344CB8AC3E}">
        <p14:creationId xmlns:p14="http://schemas.microsoft.com/office/powerpoint/2010/main" val="5068476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An issue on E2E </a:t>
            </a:r>
            <a:r>
              <a:rPr kumimoji="1" lang="en-US" altLang="ja-JP" dirty="0" err="1" smtClean="0"/>
              <a:t>Ack</a:t>
            </a:r>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smtClean="0"/>
              <a:t>&lt;September 2017&gt;</a:t>
            </a:r>
            <a:endParaRPr lang="en-US" dirty="0"/>
          </a:p>
        </p:txBody>
      </p:sp>
      <p:sp>
        <p:nvSpPr>
          <p:cNvPr id="5" name="フッター プレースホルダー 4"/>
          <p:cNvSpPr>
            <a:spLocks noGrp="1"/>
          </p:cNvSpPr>
          <p:nvPr>
            <p:ph type="ftr" sz="quarter" idx="11"/>
          </p:nvPr>
        </p:nvSpPr>
        <p:spPr>
          <a:xfrm>
            <a:off x="5486400" y="6523038"/>
            <a:ext cx="3124200" cy="182562"/>
          </a:xfrm>
        </p:spPr>
        <p:txBody>
          <a:bodyPr/>
          <a:lstStyle/>
          <a:p>
            <a:pPr>
              <a:defRPr/>
            </a:pPr>
            <a:r>
              <a:rPr lang="en-US" smtClean="0"/>
              <a:t>&lt;Noriyuki Sato&gt;&lt;Kiyoshi Fukui&gt;, &lt;OKI&gt;</a:t>
            </a:r>
            <a:endParaRPr lang="en-US" dirty="0"/>
          </a:p>
        </p:txBody>
      </p:sp>
      <p:sp>
        <p:nvSpPr>
          <p:cNvPr id="6" name="スライド番号プレースホルダー 5"/>
          <p:cNvSpPr>
            <a:spLocks noGrp="1"/>
          </p:cNvSpPr>
          <p:nvPr>
            <p:ph type="sldNum" sz="quarter" idx="12"/>
          </p:nvPr>
        </p:nvSpPr>
        <p:spPr>
          <a:xfrm>
            <a:off x="4344988" y="6523038"/>
            <a:ext cx="530225" cy="182562"/>
          </a:xfrm>
        </p:spPr>
        <p:txBody>
          <a:bodyPr/>
          <a:lstStyle/>
          <a:p>
            <a:pPr>
              <a:defRPr/>
            </a:pPr>
            <a:r>
              <a:rPr lang="en-US" smtClean="0"/>
              <a:t>Slide </a:t>
            </a:r>
            <a:fld id="{7415733E-E371-8944-98C6-8B637C4A033A}" type="slidenum">
              <a:rPr lang="en-US" smtClean="0"/>
              <a:pPr>
                <a:defRPr/>
              </a:pPr>
              <a:t>4</a:t>
            </a:fld>
            <a:endParaRPr lang="en-US"/>
          </a:p>
        </p:txBody>
      </p:sp>
      <p:sp>
        <p:nvSpPr>
          <p:cNvPr id="7" name="正方形/長方形 6"/>
          <p:cNvSpPr/>
          <p:nvPr/>
        </p:nvSpPr>
        <p:spPr bwMode="auto">
          <a:xfrm>
            <a:off x="1219200" y="45720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8" name="円/楕円 7"/>
          <p:cNvSpPr/>
          <p:nvPr/>
        </p:nvSpPr>
        <p:spPr bwMode="auto">
          <a:xfrm>
            <a:off x="1905000" y="2178803"/>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S</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9" name="円/楕円 8"/>
          <p:cNvSpPr/>
          <p:nvPr/>
        </p:nvSpPr>
        <p:spPr bwMode="auto">
          <a:xfrm>
            <a:off x="2745783" y="2604440"/>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D</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10" name="円/楕円 9"/>
          <p:cNvSpPr/>
          <p:nvPr/>
        </p:nvSpPr>
        <p:spPr bwMode="auto">
          <a:xfrm>
            <a:off x="2743200" y="1828800"/>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A</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11" name="円/楕円 10"/>
          <p:cNvSpPr/>
          <p:nvPr/>
        </p:nvSpPr>
        <p:spPr bwMode="auto">
          <a:xfrm>
            <a:off x="3581400" y="2178803"/>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B</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12" name="円/楕円 11"/>
          <p:cNvSpPr/>
          <p:nvPr/>
        </p:nvSpPr>
        <p:spPr bwMode="auto">
          <a:xfrm>
            <a:off x="4572000" y="2133600"/>
            <a:ext cx="304800" cy="305366"/>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R</a:t>
            </a:r>
            <a:endParaRPr kumimoji="0" lang="ja-JP" altLang="en-US" sz="1200" b="0" i="0" u="none" strike="noStrike" cap="none" normalizeH="0" baseline="0" dirty="0">
              <a:ln>
                <a:noFill/>
              </a:ln>
              <a:solidFill>
                <a:schemeClr val="tx1"/>
              </a:solidFill>
              <a:effectLst/>
              <a:latin typeface="Times New Roman" pitchFamily="-109" charset="0"/>
            </a:endParaRPr>
          </a:p>
        </p:txBody>
      </p:sp>
      <p:cxnSp>
        <p:nvCxnSpPr>
          <p:cNvPr id="14" name="直線コネクタ 13"/>
          <p:cNvCxnSpPr>
            <a:stCxn id="8" idx="7"/>
            <a:endCxn id="10" idx="2"/>
          </p:cNvCxnSpPr>
          <p:nvPr/>
        </p:nvCxnSpPr>
        <p:spPr bwMode="auto">
          <a:xfrm flipV="1">
            <a:off x="2165163" y="1981200"/>
            <a:ext cx="578037" cy="24224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6" name="直線コネクタ 15"/>
          <p:cNvCxnSpPr>
            <a:stCxn id="11" idx="3"/>
            <a:endCxn id="9" idx="6"/>
          </p:cNvCxnSpPr>
          <p:nvPr/>
        </p:nvCxnSpPr>
        <p:spPr bwMode="auto">
          <a:xfrm flipH="1">
            <a:off x="3050583" y="2438966"/>
            <a:ext cx="575454" cy="31787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0" name="直線コネクタ 19"/>
          <p:cNvCxnSpPr>
            <a:stCxn id="10" idx="6"/>
            <a:endCxn id="11" idx="1"/>
          </p:cNvCxnSpPr>
          <p:nvPr/>
        </p:nvCxnSpPr>
        <p:spPr bwMode="auto">
          <a:xfrm>
            <a:off x="3048000" y="1981200"/>
            <a:ext cx="578037" cy="24224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4" name="直線コネクタ 23"/>
          <p:cNvCxnSpPr>
            <a:stCxn id="12" idx="2"/>
            <a:endCxn id="11" idx="6"/>
          </p:cNvCxnSpPr>
          <p:nvPr/>
        </p:nvCxnSpPr>
        <p:spPr bwMode="auto">
          <a:xfrm flipH="1">
            <a:off x="3886200" y="2286283"/>
            <a:ext cx="685800" cy="4492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3" name="正方形/長方形 32"/>
          <p:cNvSpPr/>
          <p:nvPr/>
        </p:nvSpPr>
        <p:spPr bwMode="auto">
          <a:xfrm>
            <a:off x="1219200" y="42672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34" name="正方形/長方形 33"/>
          <p:cNvSpPr/>
          <p:nvPr/>
        </p:nvSpPr>
        <p:spPr bwMode="auto">
          <a:xfrm>
            <a:off x="1220493" y="3962400"/>
            <a:ext cx="98026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35" name="正方形/長方形 34"/>
          <p:cNvSpPr/>
          <p:nvPr/>
        </p:nvSpPr>
        <p:spPr bwMode="auto">
          <a:xfrm>
            <a:off x="1219200" y="36576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NHL</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55" name="正方形/長方形 54"/>
          <p:cNvSpPr/>
          <p:nvPr/>
        </p:nvSpPr>
        <p:spPr bwMode="auto">
          <a:xfrm>
            <a:off x="3581400" y="45720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56" name="正方形/長方形 55"/>
          <p:cNvSpPr/>
          <p:nvPr/>
        </p:nvSpPr>
        <p:spPr bwMode="auto">
          <a:xfrm>
            <a:off x="3581400" y="42672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57" name="正方形/長方形 56"/>
          <p:cNvSpPr/>
          <p:nvPr/>
        </p:nvSpPr>
        <p:spPr bwMode="auto">
          <a:xfrm>
            <a:off x="3582693" y="3962400"/>
            <a:ext cx="98026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6" name="正方形/長方形 65"/>
          <p:cNvSpPr/>
          <p:nvPr/>
        </p:nvSpPr>
        <p:spPr bwMode="auto">
          <a:xfrm>
            <a:off x="5114441" y="45720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67" name="正方形/長方形 66"/>
          <p:cNvSpPr/>
          <p:nvPr/>
        </p:nvSpPr>
        <p:spPr bwMode="auto">
          <a:xfrm>
            <a:off x="5114441" y="42672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68" name="正方形/長方形 67"/>
          <p:cNvSpPr/>
          <p:nvPr/>
        </p:nvSpPr>
        <p:spPr bwMode="auto">
          <a:xfrm>
            <a:off x="5115734" y="3962400"/>
            <a:ext cx="98026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9" name="正方形/長方形 68"/>
          <p:cNvSpPr/>
          <p:nvPr/>
        </p:nvSpPr>
        <p:spPr bwMode="auto">
          <a:xfrm>
            <a:off x="5114441" y="36576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NHL</a:t>
            </a:r>
            <a:endParaRPr kumimoji="0" lang="ja-JP" altLang="en-US" sz="1200" b="0" i="0" u="none" strike="noStrike" cap="none" normalizeH="0" baseline="0" dirty="0">
              <a:ln>
                <a:noFill/>
              </a:ln>
              <a:solidFill>
                <a:schemeClr val="tx1"/>
              </a:solidFill>
              <a:effectLst/>
              <a:latin typeface="Times New Roman" pitchFamily="-109" charset="0"/>
            </a:endParaRPr>
          </a:p>
        </p:txBody>
      </p:sp>
      <p:cxnSp>
        <p:nvCxnSpPr>
          <p:cNvPr id="85" name="直線コネクタ 84"/>
          <p:cNvCxnSpPr/>
          <p:nvPr/>
        </p:nvCxnSpPr>
        <p:spPr bwMode="auto">
          <a:xfrm flipH="1">
            <a:off x="1465236" y="3814465"/>
            <a:ext cx="23590" cy="136713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88" name="直線コネクタ 87"/>
          <p:cNvCxnSpPr/>
          <p:nvPr/>
        </p:nvCxnSpPr>
        <p:spPr bwMode="auto">
          <a:xfrm>
            <a:off x="1476666" y="5181600"/>
            <a:ext cx="1060819"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6" name="直線コネクタ 95"/>
          <p:cNvCxnSpPr/>
          <p:nvPr/>
        </p:nvCxnSpPr>
        <p:spPr bwMode="auto">
          <a:xfrm>
            <a:off x="3096852" y="5181600"/>
            <a:ext cx="605385"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2" name="直線コネクタ 101"/>
          <p:cNvCxnSpPr/>
          <p:nvPr/>
        </p:nvCxnSpPr>
        <p:spPr bwMode="auto">
          <a:xfrm>
            <a:off x="3962400" y="3814465"/>
            <a:ext cx="0" cy="136713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8" name="直線コネクタ 107"/>
          <p:cNvCxnSpPr/>
          <p:nvPr/>
        </p:nvCxnSpPr>
        <p:spPr bwMode="auto">
          <a:xfrm>
            <a:off x="3962400" y="5181600"/>
            <a:ext cx="4953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10" name="直線矢印コネクタ 109"/>
          <p:cNvCxnSpPr/>
          <p:nvPr/>
        </p:nvCxnSpPr>
        <p:spPr bwMode="auto">
          <a:xfrm flipV="1">
            <a:off x="5334000" y="3814465"/>
            <a:ext cx="0" cy="1367135"/>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91" name="テキスト ボックス 190"/>
          <p:cNvSpPr txBox="1"/>
          <p:nvPr/>
        </p:nvSpPr>
        <p:spPr>
          <a:xfrm>
            <a:off x="6114171" y="4011052"/>
            <a:ext cx="2801229" cy="461665"/>
          </a:xfrm>
          <a:prstGeom prst="rect">
            <a:avLst/>
          </a:prstGeom>
          <a:noFill/>
        </p:spPr>
        <p:txBody>
          <a:bodyPr wrap="square" rtlCol="0">
            <a:spAutoFit/>
          </a:bodyPr>
          <a:lstStyle/>
          <a:p>
            <a:r>
              <a:rPr kumimoji="1" lang="en-US" altLang="ja-JP" dirty="0" err="1" smtClean="0"/>
              <a:t>DATA.req</a:t>
            </a:r>
            <a:r>
              <a:rPr kumimoji="1" lang="en-US" altLang="ja-JP" dirty="0" smtClean="0"/>
              <a:t> from R cannot send a L2R </a:t>
            </a:r>
            <a:r>
              <a:rPr kumimoji="1" lang="en-US" altLang="ja-JP" dirty="0" err="1" smtClean="0"/>
              <a:t>Ack</a:t>
            </a:r>
            <a:r>
              <a:rPr kumimoji="1" lang="en-US" altLang="ja-JP" dirty="0" smtClean="0"/>
              <a:t> frame</a:t>
            </a:r>
            <a:endParaRPr kumimoji="1" lang="ja-JP" altLang="en-US" dirty="0"/>
          </a:p>
        </p:txBody>
      </p:sp>
      <p:cxnSp>
        <p:nvCxnSpPr>
          <p:cNvPr id="193" name="直線矢印コネクタ 192"/>
          <p:cNvCxnSpPr/>
          <p:nvPr/>
        </p:nvCxnSpPr>
        <p:spPr bwMode="auto">
          <a:xfrm flipH="1" flipV="1">
            <a:off x="3962400" y="3806437"/>
            <a:ext cx="2151771" cy="308363"/>
          </a:xfrm>
          <a:prstGeom prst="straightConnector1">
            <a:avLst/>
          </a:prstGeom>
          <a:solidFill>
            <a:schemeClr val="accent1"/>
          </a:solidFill>
          <a:ln w="12700" cap="flat" cmpd="sng" algn="ctr">
            <a:solidFill>
              <a:srgbClr val="FF0000"/>
            </a:solidFill>
            <a:prstDash val="solid"/>
            <a:round/>
            <a:headEnd type="none" w="sm" len="sm"/>
            <a:tailEnd type="arrow"/>
          </a:ln>
          <a:effectLst/>
        </p:spPr>
      </p:cxnSp>
      <p:cxnSp>
        <p:nvCxnSpPr>
          <p:cNvPr id="195" name="曲線コネクタ 194"/>
          <p:cNvCxnSpPr>
            <a:stCxn id="8" idx="7"/>
            <a:endCxn id="12" idx="2"/>
          </p:cNvCxnSpPr>
          <p:nvPr/>
        </p:nvCxnSpPr>
        <p:spPr bwMode="auto">
          <a:xfrm rot="16200000" flipH="1">
            <a:off x="3337159" y="1051443"/>
            <a:ext cx="62843" cy="2406837"/>
          </a:xfrm>
          <a:prstGeom prst="curvedConnector4">
            <a:avLst>
              <a:gd name="adj1" fmla="val -363764"/>
              <a:gd name="adj2" fmla="val 50927"/>
            </a:avLst>
          </a:prstGeom>
          <a:solidFill>
            <a:schemeClr val="accent1"/>
          </a:solidFill>
          <a:ln w="12700" cap="flat" cmpd="sng" algn="ctr">
            <a:solidFill>
              <a:srgbClr val="FF0000"/>
            </a:solidFill>
            <a:prstDash val="solid"/>
            <a:round/>
            <a:headEnd type="none" w="sm" len="sm"/>
            <a:tailEnd type="arrow"/>
          </a:ln>
          <a:effectLst/>
        </p:spPr>
      </p:cxnSp>
      <p:sp>
        <p:nvSpPr>
          <p:cNvPr id="196" name="テキスト ボックス 195"/>
          <p:cNvSpPr txBox="1"/>
          <p:nvPr/>
        </p:nvSpPr>
        <p:spPr>
          <a:xfrm>
            <a:off x="1219200" y="3124200"/>
            <a:ext cx="269626" cy="276999"/>
          </a:xfrm>
          <a:prstGeom prst="rect">
            <a:avLst/>
          </a:prstGeom>
          <a:noFill/>
        </p:spPr>
        <p:txBody>
          <a:bodyPr wrap="none" rtlCol="0">
            <a:spAutoFit/>
          </a:bodyPr>
          <a:lstStyle/>
          <a:p>
            <a:r>
              <a:rPr kumimoji="1" lang="en-US" altLang="ja-JP" dirty="0" smtClean="0"/>
              <a:t>S</a:t>
            </a:r>
            <a:endParaRPr kumimoji="1" lang="ja-JP" altLang="en-US" dirty="0"/>
          </a:p>
        </p:txBody>
      </p:sp>
      <p:sp>
        <p:nvSpPr>
          <p:cNvPr id="197" name="テキスト ボックス 196"/>
          <p:cNvSpPr txBox="1"/>
          <p:nvPr/>
        </p:nvSpPr>
        <p:spPr>
          <a:xfrm>
            <a:off x="2548061" y="4195718"/>
            <a:ext cx="628698" cy="276999"/>
          </a:xfrm>
          <a:prstGeom prst="rect">
            <a:avLst/>
          </a:prstGeom>
          <a:noFill/>
        </p:spPr>
        <p:txBody>
          <a:bodyPr wrap="none" rtlCol="0">
            <a:spAutoFit/>
          </a:bodyPr>
          <a:lstStyle/>
          <a:p>
            <a:r>
              <a:rPr kumimoji="1" lang="en-US" altLang="ja-JP" dirty="0" smtClean="0"/>
              <a:t>..hops..</a:t>
            </a:r>
            <a:endParaRPr kumimoji="1" lang="ja-JP" altLang="en-US" dirty="0"/>
          </a:p>
        </p:txBody>
      </p:sp>
      <p:sp>
        <p:nvSpPr>
          <p:cNvPr id="198" name="テキスト ボックス 197"/>
          <p:cNvSpPr txBox="1"/>
          <p:nvPr/>
        </p:nvSpPr>
        <p:spPr>
          <a:xfrm>
            <a:off x="3505200" y="3075801"/>
            <a:ext cx="287258" cy="276999"/>
          </a:xfrm>
          <a:prstGeom prst="rect">
            <a:avLst/>
          </a:prstGeom>
          <a:noFill/>
        </p:spPr>
        <p:txBody>
          <a:bodyPr wrap="none" rtlCol="0">
            <a:spAutoFit/>
          </a:bodyPr>
          <a:lstStyle/>
          <a:p>
            <a:r>
              <a:rPr kumimoji="1" lang="en-US" altLang="ja-JP" dirty="0" smtClean="0"/>
              <a:t>R</a:t>
            </a:r>
            <a:endParaRPr kumimoji="1" lang="ja-JP" altLang="en-US" dirty="0"/>
          </a:p>
        </p:txBody>
      </p:sp>
      <p:sp>
        <p:nvSpPr>
          <p:cNvPr id="199" name="テキスト ボックス 198"/>
          <p:cNvSpPr txBox="1"/>
          <p:nvPr/>
        </p:nvSpPr>
        <p:spPr>
          <a:xfrm>
            <a:off x="5029200" y="3075801"/>
            <a:ext cx="269626" cy="276999"/>
          </a:xfrm>
          <a:prstGeom prst="rect">
            <a:avLst/>
          </a:prstGeom>
          <a:noFill/>
        </p:spPr>
        <p:txBody>
          <a:bodyPr wrap="none" rtlCol="0">
            <a:spAutoFit/>
          </a:bodyPr>
          <a:lstStyle/>
          <a:p>
            <a:r>
              <a:rPr kumimoji="1" lang="en-US" altLang="ja-JP" dirty="0" smtClean="0"/>
              <a:t>S</a:t>
            </a:r>
            <a:endParaRPr kumimoji="1" lang="ja-JP" altLang="en-US" dirty="0"/>
          </a:p>
        </p:txBody>
      </p:sp>
      <p:cxnSp>
        <p:nvCxnSpPr>
          <p:cNvPr id="154" name="直線矢印コネクタ 153"/>
          <p:cNvCxnSpPr/>
          <p:nvPr/>
        </p:nvCxnSpPr>
        <p:spPr bwMode="auto">
          <a:xfrm flipV="1">
            <a:off x="3708695" y="3805091"/>
            <a:ext cx="0" cy="1376509"/>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71" name="正方形/長方形 170"/>
          <p:cNvSpPr/>
          <p:nvPr/>
        </p:nvSpPr>
        <p:spPr bwMode="auto">
          <a:xfrm>
            <a:off x="3583383" y="3652691"/>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NHL</a:t>
            </a:r>
            <a:endParaRPr kumimoji="0" lang="ja-JP" altLang="en-US" sz="1200" b="0" i="0" u="none" strike="noStrike" cap="none" normalizeH="0" baseline="0" dirty="0">
              <a:ln>
                <a:noFill/>
              </a:ln>
              <a:solidFill>
                <a:schemeClr val="tx1"/>
              </a:solidFill>
              <a:effectLst/>
              <a:latin typeface="Times New Roman" pitchFamily="-109" charset="0"/>
            </a:endParaRPr>
          </a:p>
        </p:txBody>
      </p:sp>
      <p:cxnSp>
        <p:nvCxnSpPr>
          <p:cNvPr id="194" name="直線コネクタ 193"/>
          <p:cNvCxnSpPr/>
          <p:nvPr/>
        </p:nvCxnSpPr>
        <p:spPr bwMode="auto">
          <a:xfrm flipV="1">
            <a:off x="3880147" y="4010833"/>
            <a:ext cx="157501" cy="144651"/>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201" name="直線コネクタ 200"/>
          <p:cNvCxnSpPr/>
          <p:nvPr/>
        </p:nvCxnSpPr>
        <p:spPr bwMode="auto">
          <a:xfrm flipH="1" flipV="1">
            <a:off x="3889849" y="3998642"/>
            <a:ext cx="138095" cy="152402"/>
          </a:xfrm>
          <a:prstGeom prst="line">
            <a:avLst/>
          </a:prstGeom>
          <a:solidFill>
            <a:schemeClr val="accent1"/>
          </a:solidFill>
          <a:ln w="12700" cap="flat" cmpd="sng" algn="ctr">
            <a:solidFill>
              <a:srgbClr val="FF0000"/>
            </a:solidFill>
            <a:prstDash val="solid"/>
            <a:round/>
            <a:headEnd type="none" w="sm" len="sm"/>
            <a:tailEnd type="none" w="sm" len="sm"/>
          </a:ln>
          <a:effectLst/>
        </p:spPr>
      </p:cxnSp>
      <p:sp>
        <p:nvSpPr>
          <p:cNvPr id="205" name="テキスト ボックス 204"/>
          <p:cNvSpPr txBox="1"/>
          <p:nvPr/>
        </p:nvSpPr>
        <p:spPr>
          <a:xfrm>
            <a:off x="1078918" y="5410200"/>
            <a:ext cx="6312482" cy="1015663"/>
          </a:xfrm>
          <a:prstGeom prst="rect">
            <a:avLst/>
          </a:prstGeom>
          <a:noFill/>
        </p:spPr>
        <p:txBody>
          <a:bodyPr wrap="square" rtlCol="0">
            <a:spAutoFit/>
          </a:bodyPr>
          <a:lstStyle/>
          <a:p>
            <a:r>
              <a:rPr kumimoji="1" lang="en-US" altLang="ja-JP" dirty="0" smtClean="0"/>
              <a:t>Solution A: Let L2R has a record of path. Put a note saying that the record is attached when a data is sent.</a:t>
            </a:r>
          </a:p>
          <a:p>
            <a:r>
              <a:rPr kumimoji="1" lang="en-US" altLang="ja-JP" dirty="0" smtClean="0"/>
              <a:t>Solution B: Add a new parameter to indicate L2R </a:t>
            </a:r>
            <a:r>
              <a:rPr kumimoji="1" lang="en-US" altLang="ja-JP" dirty="0" err="1" smtClean="0"/>
              <a:t>ack</a:t>
            </a:r>
            <a:r>
              <a:rPr kumimoji="1" lang="en-US" altLang="ja-JP" dirty="0" smtClean="0"/>
              <a:t> request to the </a:t>
            </a:r>
            <a:r>
              <a:rPr kumimoji="1" lang="en-US" altLang="ja-JP" dirty="0" err="1" smtClean="0"/>
              <a:t>DATA.indication</a:t>
            </a:r>
            <a:r>
              <a:rPr kumimoji="1" lang="en-US" altLang="ja-JP" dirty="0" smtClean="0"/>
              <a:t> primitive to and add a new primitive to send a frame so that it keeps its source address as the originator not mesh root. </a:t>
            </a:r>
            <a:endParaRPr kumimoji="1" lang="ja-JP" altLang="en-US" dirty="0"/>
          </a:p>
        </p:txBody>
      </p:sp>
      <p:cxnSp>
        <p:nvCxnSpPr>
          <p:cNvPr id="206" name="曲線コネクタ 205"/>
          <p:cNvCxnSpPr>
            <a:stCxn id="12" idx="3"/>
            <a:endCxn id="8" idx="6"/>
          </p:cNvCxnSpPr>
          <p:nvPr/>
        </p:nvCxnSpPr>
        <p:spPr bwMode="auto">
          <a:xfrm rot="5400000" flipH="1">
            <a:off x="3381697" y="1159307"/>
            <a:ext cx="63043" cy="2406837"/>
          </a:xfrm>
          <a:prstGeom prst="curvedConnector4">
            <a:avLst>
              <a:gd name="adj1" fmla="val -55313"/>
              <a:gd name="adj2" fmla="val 39658"/>
            </a:avLst>
          </a:prstGeom>
          <a:solidFill>
            <a:schemeClr val="accent1"/>
          </a:solidFill>
          <a:ln w="12700" cap="flat" cmpd="sng" algn="ctr">
            <a:solidFill>
              <a:srgbClr val="FF0000"/>
            </a:solidFill>
            <a:prstDash val="solid"/>
            <a:round/>
            <a:headEnd type="none" w="sm" len="sm"/>
            <a:tailEnd type="arrow"/>
          </a:ln>
          <a:effectLst/>
        </p:spPr>
      </p:cxnSp>
      <p:cxnSp>
        <p:nvCxnSpPr>
          <p:cNvPr id="207" name="直線コネクタ 206"/>
          <p:cNvCxnSpPr/>
          <p:nvPr/>
        </p:nvCxnSpPr>
        <p:spPr bwMode="auto">
          <a:xfrm>
            <a:off x="4838700" y="5181600"/>
            <a:ext cx="4953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08" name="テキスト ボックス 207"/>
          <p:cNvSpPr txBox="1"/>
          <p:nvPr/>
        </p:nvSpPr>
        <p:spPr>
          <a:xfrm>
            <a:off x="4495800" y="4195717"/>
            <a:ext cx="628698" cy="276999"/>
          </a:xfrm>
          <a:prstGeom prst="rect">
            <a:avLst/>
          </a:prstGeom>
          <a:noFill/>
        </p:spPr>
        <p:txBody>
          <a:bodyPr wrap="none" rtlCol="0">
            <a:spAutoFit/>
          </a:bodyPr>
          <a:lstStyle/>
          <a:p>
            <a:r>
              <a:rPr kumimoji="1" lang="en-US" altLang="ja-JP" dirty="0" smtClean="0"/>
              <a:t>..hops..</a:t>
            </a:r>
            <a:endParaRPr kumimoji="1" lang="ja-JP" altLang="en-US" dirty="0"/>
          </a:p>
        </p:txBody>
      </p:sp>
      <p:sp>
        <p:nvSpPr>
          <p:cNvPr id="58" name="テキスト ボックス 57"/>
          <p:cNvSpPr txBox="1"/>
          <p:nvPr/>
        </p:nvSpPr>
        <p:spPr>
          <a:xfrm>
            <a:off x="6248400" y="2983467"/>
            <a:ext cx="2801229" cy="461665"/>
          </a:xfrm>
          <a:prstGeom prst="rect">
            <a:avLst/>
          </a:prstGeom>
          <a:noFill/>
        </p:spPr>
        <p:txBody>
          <a:bodyPr wrap="square" rtlCol="0">
            <a:spAutoFit/>
          </a:bodyPr>
          <a:lstStyle/>
          <a:p>
            <a:r>
              <a:rPr kumimoji="1" lang="en-US" altLang="ja-JP" dirty="0" smtClean="0"/>
              <a:t>Sending Acknowledgment should be done within that layer (e.g. handling timeout)</a:t>
            </a:r>
            <a:endParaRPr kumimoji="1" lang="ja-JP" altLang="en-US" dirty="0"/>
          </a:p>
        </p:txBody>
      </p:sp>
      <p:sp>
        <p:nvSpPr>
          <p:cNvPr id="22" name="円/楕円 21"/>
          <p:cNvSpPr/>
          <p:nvPr/>
        </p:nvSpPr>
        <p:spPr bwMode="auto">
          <a:xfrm>
            <a:off x="914400" y="5410200"/>
            <a:ext cx="304800" cy="304800"/>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09" charset="0"/>
            </a:endParaRPr>
          </a:p>
        </p:txBody>
      </p:sp>
    </p:spTree>
    <p:extLst>
      <p:ext uri="{BB962C8B-B14F-4D97-AF65-F5344CB8AC3E}">
        <p14:creationId xmlns:p14="http://schemas.microsoft.com/office/powerpoint/2010/main" val="23933528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Solution A to fix issue A and B </a:t>
            </a:r>
            <a:endParaRPr kumimoji="1" lang="ja-JP" altLang="en-US" dirty="0"/>
          </a:p>
        </p:txBody>
      </p:sp>
      <p:sp>
        <p:nvSpPr>
          <p:cNvPr id="7" name="コンテンツ プレースホルダー 6"/>
          <p:cNvSpPr>
            <a:spLocks noGrp="1"/>
          </p:cNvSpPr>
          <p:nvPr>
            <p:ph idx="1"/>
          </p:nvPr>
        </p:nvSpPr>
        <p:spPr>
          <a:xfrm>
            <a:off x="685800" y="1600200"/>
            <a:ext cx="7772400" cy="4114800"/>
          </a:xfrm>
        </p:spPr>
        <p:txBody>
          <a:bodyPr/>
          <a:lstStyle/>
          <a:p>
            <a:r>
              <a:rPr kumimoji="1" lang="en-US" altLang="ja-JP" sz="1800" dirty="0" smtClean="0"/>
              <a:t>Add an entry to the table 5-1 (MT)</a:t>
            </a:r>
          </a:p>
          <a:p>
            <a:pPr lvl="1"/>
            <a:r>
              <a:rPr kumimoji="1" lang="en-US" altLang="ja-JP" sz="1600" dirty="0" smtClean="0">
                <a:solidFill>
                  <a:srgbClr val="FF0000"/>
                </a:solidFill>
              </a:rPr>
              <a:t>Path List</a:t>
            </a:r>
          </a:p>
          <a:p>
            <a:pPr lvl="2"/>
            <a:r>
              <a:rPr kumimoji="1" lang="en-US" altLang="ja-JP" sz="1400" dirty="0" smtClean="0">
                <a:solidFill>
                  <a:srgbClr val="FF0000"/>
                </a:solidFill>
              </a:rPr>
              <a:t>Consists of ‘Destination Address’ and ‘Address List’ </a:t>
            </a:r>
          </a:p>
          <a:p>
            <a:pPr lvl="2"/>
            <a:r>
              <a:rPr kumimoji="1" lang="en-US" altLang="ja-JP" sz="1400" dirty="0" smtClean="0">
                <a:solidFill>
                  <a:srgbClr val="FF0000"/>
                </a:solidFill>
              </a:rPr>
              <a:t>Enabled only when non-storing mode </a:t>
            </a:r>
          </a:p>
          <a:p>
            <a:r>
              <a:rPr kumimoji="1" lang="en-US" altLang="ja-JP" sz="1800" dirty="0" smtClean="0"/>
              <a:t>Add a text after the following text in 5.2.4.2</a:t>
            </a:r>
          </a:p>
          <a:p>
            <a:pPr lvl="1"/>
            <a:r>
              <a:rPr kumimoji="1" lang="en-US" altLang="ja-JP" sz="1600" dirty="0" smtClean="0"/>
              <a:t>When the mesh root receives the RA IE or the SRA IE, it delivers the path and the source address therein to the next higher layer with the L2LME-INTERMEDIATE-ADDR-LIST.indication primitive </a:t>
            </a:r>
            <a:r>
              <a:rPr kumimoji="1" lang="en-US" altLang="ja-JP" sz="1600" i="1" u="sng" dirty="0" smtClean="0">
                <a:solidFill>
                  <a:srgbClr val="FF0000"/>
                </a:solidFill>
              </a:rPr>
              <a:t>and stores them as the pair of the address list and the destination address into the ‘Path List’ in the MT</a:t>
            </a:r>
            <a:r>
              <a:rPr kumimoji="1" lang="en-US" altLang="ja-JP" sz="1600" i="1" u="sng" dirty="0" smtClean="0"/>
              <a:t>.</a:t>
            </a:r>
          </a:p>
          <a:p>
            <a:r>
              <a:rPr kumimoji="1" lang="en-US" altLang="ja-JP" sz="1800" dirty="0" smtClean="0"/>
              <a:t>Add a note into the description of </a:t>
            </a:r>
            <a:r>
              <a:rPr kumimoji="1" lang="en-US" altLang="ja-JP" sz="1800" dirty="0" err="1" smtClean="0"/>
              <a:t>InterMediateAddrList</a:t>
            </a:r>
            <a:r>
              <a:rPr kumimoji="1" lang="en-US" altLang="ja-JP" sz="1800" dirty="0" smtClean="0"/>
              <a:t> of L2RDATA.request</a:t>
            </a:r>
          </a:p>
          <a:p>
            <a:pPr lvl="1"/>
            <a:r>
              <a:rPr lang="en-US" altLang="ja-JP" sz="1600" dirty="0"/>
              <a:t>Addresses to be inserted in the </a:t>
            </a:r>
            <a:r>
              <a:rPr lang="en-US" altLang="ja-JP" sz="1600" dirty="0" smtClean="0"/>
              <a:t>Intermediate</a:t>
            </a:r>
            <a:r>
              <a:rPr lang="ja-JP" altLang="en-US" sz="1600" dirty="0"/>
              <a:t> </a:t>
            </a:r>
            <a:r>
              <a:rPr lang="en-US" altLang="ja-JP" sz="1600" dirty="0" smtClean="0"/>
              <a:t>Address </a:t>
            </a:r>
            <a:r>
              <a:rPr lang="en-US" altLang="ja-JP" sz="1600" dirty="0"/>
              <a:t>List of the L2R Routing IE. </a:t>
            </a:r>
            <a:r>
              <a:rPr lang="en-US" altLang="ja-JP" sz="1600" i="1" dirty="0" smtClean="0">
                <a:solidFill>
                  <a:srgbClr val="FF0000"/>
                </a:solidFill>
              </a:rPr>
              <a:t>When this is ‘NULL’, the ‘Address List’ in the ‘Path List’ in the MT is used where the destination address matches to the one in this primitive.</a:t>
            </a:r>
            <a:r>
              <a:rPr lang="en-US" altLang="ja-JP" sz="1600" dirty="0" smtClean="0"/>
              <a:t> Omitted if source </a:t>
            </a:r>
            <a:r>
              <a:rPr lang="en-US" altLang="ja-JP" sz="1600" dirty="0"/>
              <a:t>routing is not used</a:t>
            </a:r>
            <a:r>
              <a:rPr lang="en-US" altLang="ja-JP" sz="1600" dirty="0" smtClean="0"/>
              <a:t>.</a:t>
            </a:r>
          </a:p>
          <a:p>
            <a:r>
              <a:rPr kumimoji="1" lang="en-US" altLang="ja-JP" sz="2000" dirty="0" smtClean="0"/>
              <a:t>No Format change. No Sequence change between the devices.</a:t>
            </a:r>
          </a:p>
        </p:txBody>
      </p:sp>
      <p:sp>
        <p:nvSpPr>
          <p:cNvPr id="3" name="日付プレースホルダー 2"/>
          <p:cNvSpPr>
            <a:spLocks noGrp="1"/>
          </p:cNvSpPr>
          <p:nvPr>
            <p:ph type="dt" sz="half" idx="10"/>
          </p:nvPr>
        </p:nvSpPr>
        <p:spPr/>
        <p:txBody>
          <a:bodyPr/>
          <a:lstStyle/>
          <a:p>
            <a:pPr>
              <a:defRPr/>
            </a:pPr>
            <a:r>
              <a:rPr lang="en-US" altLang="ja-JP" smtClean="0"/>
              <a:t>&lt;September 2017&gt;</a:t>
            </a:r>
            <a:endParaRPr lang="en-US" dirty="0"/>
          </a:p>
        </p:txBody>
      </p:sp>
      <p:sp>
        <p:nvSpPr>
          <p:cNvPr id="4" name="フッター プレースホルダー 3"/>
          <p:cNvSpPr>
            <a:spLocks noGrp="1"/>
          </p:cNvSpPr>
          <p:nvPr>
            <p:ph type="ftr" sz="quarter" idx="11"/>
          </p:nvPr>
        </p:nvSpPr>
        <p:spPr/>
        <p:txBody>
          <a:bodyPr/>
          <a:lstStyle/>
          <a:p>
            <a:pPr>
              <a:defRPr/>
            </a:pPr>
            <a:r>
              <a:rPr lang="en-US" smtClean="0"/>
              <a:t>&lt;Noriyuki Sato&gt;&lt;Kiyoshi Fukui&gt;, &lt;OKI&gt;</a:t>
            </a:r>
            <a:endParaRPr lang="en-US"/>
          </a:p>
        </p:txBody>
      </p:sp>
      <p:sp>
        <p:nvSpPr>
          <p:cNvPr id="5" name="スライド番号プレースホルダー 4"/>
          <p:cNvSpPr>
            <a:spLocks noGrp="1"/>
          </p:cNvSpPr>
          <p:nvPr>
            <p:ph type="sldNum" sz="quarter" idx="12"/>
          </p:nvPr>
        </p:nvSpPr>
        <p:spPr/>
        <p:txBody>
          <a:bodyPr/>
          <a:lstStyle/>
          <a:p>
            <a:pPr>
              <a:defRPr/>
            </a:pPr>
            <a:r>
              <a:rPr lang="en-US" smtClean="0"/>
              <a:t>Slide </a:t>
            </a:r>
            <a:fld id="{44D6F7E7-F846-9C47-8234-F22A6D728C69}" type="slidenum">
              <a:rPr lang="en-US" smtClean="0"/>
              <a:pPr>
                <a:defRPr/>
              </a:pPr>
              <a:t>5</a:t>
            </a:fld>
            <a:endParaRPr lang="en-US"/>
          </a:p>
        </p:txBody>
      </p:sp>
    </p:spTree>
    <p:extLst>
      <p:ext uri="{BB962C8B-B14F-4D97-AF65-F5344CB8AC3E}">
        <p14:creationId xmlns:p14="http://schemas.microsoft.com/office/powerpoint/2010/main" val="776144594"/>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84292</TotalTime>
  <Words>697</Words>
  <Application>Microsoft Office PowerPoint</Application>
  <PresentationFormat>画面に合わせる (4:3)</PresentationFormat>
  <Paragraphs>105</Paragraphs>
  <Slides>5</Slides>
  <Notes>1</Notes>
  <HiddenSlides>0</HiddenSlides>
  <MMClips>0</MMClips>
  <ScaleCrop>false</ScaleCrop>
  <HeadingPairs>
    <vt:vector size="4" baseType="variant">
      <vt:variant>
        <vt:lpstr>テーマ</vt:lpstr>
      </vt:variant>
      <vt:variant>
        <vt:i4>1</vt:i4>
      </vt:variant>
      <vt:variant>
        <vt:lpstr>スライド タイトル</vt:lpstr>
      </vt:variant>
      <vt:variant>
        <vt:i4>5</vt:i4>
      </vt:variant>
    </vt:vector>
  </HeadingPairs>
  <TitlesOfParts>
    <vt:vector size="6" baseType="lpstr">
      <vt:lpstr>Default Design</vt:lpstr>
      <vt:lpstr>PowerPoint プレゼンテーション</vt:lpstr>
      <vt:lpstr>Summary</vt:lpstr>
      <vt:lpstr>An issue on P2P (Up + Down)</vt:lpstr>
      <vt:lpstr>An issue on E2E Ack</vt:lpstr>
      <vt:lpstr>Solution A to fix issue A and B </vt:lpstr>
    </vt:vector>
  </TitlesOfParts>
  <Company>Oki Electric Industry</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TG12 Opening Report for Warsaw</dc:title>
  <dc:subject>IEEE 802.15 &lt;TG12&gt;</dc:subject>
  <dc:creator>佐藤 範之</dc:creator>
  <dc:description>&lt;15-17-xxxx-00-00xx&gt;</dc:description>
  <cp:lastModifiedBy>Noriyuki Sato</cp:lastModifiedBy>
  <cp:revision>977</cp:revision>
  <cp:lastPrinted>2015-07-14T16:02:16Z</cp:lastPrinted>
  <dcterms:created xsi:type="dcterms:W3CDTF">2009-07-12T16:25:16Z</dcterms:created>
  <dcterms:modified xsi:type="dcterms:W3CDTF">2017-09-13T20:59:15Z</dcterms:modified>
</cp:coreProperties>
</file>