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handoutMasterIdLst>
    <p:handoutMasterId r:id="rId7"/>
  </p:handoutMasterIdLst>
  <p:sldIdLst>
    <p:sldId id="287" r:id="rId2"/>
    <p:sldId id="373" r:id="rId3"/>
    <p:sldId id="375" r:id="rId4"/>
    <p:sldId id="388" r:id="rId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99FF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55" autoAdjust="0"/>
    <p:restoredTop sz="96129" autoAdjust="0"/>
  </p:normalViewPr>
  <p:slideViewPr>
    <p:cSldViewPr>
      <p:cViewPr varScale="1">
        <p:scale>
          <a:sx n="98" d="100"/>
          <a:sy n="98" d="100"/>
        </p:scale>
        <p:origin x="-830" y="-72"/>
      </p:cViewPr>
      <p:guideLst>
        <p:guide orient="horz" pos="2160"/>
        <p:guide pos="2880"/>
      </p:guideLst>
    </p:cSldViewPr>
  </p:slideViewPr>
  <p:outlineViewPr>
    <p:cViewPr>
      <p:scale>
        <a:sx n="33" d="100"/>
        <a:sy n="33" d="100"/>
      </p:scale>
      <p:origin x="18" y="0"/>
    </p:cViewPr>
  </p:outlineViewPr>
  <p:notesTextViewPr>
    <p:cViewPr>
      <p:scale>
        <a:sx n="100" d="100"/>
        <a:sy n="100" d="100"/>
      </p:scale>
      <p:origin x="0" y="0"/>
    </p:cViewPr>
  </p:notesTextViewPr>
  <p:sorterViewPr>
    <p:cViewPr>
      <p:scale>
        <a:sx n="66" d="100"/>
        <a:sy n="66" d="100"/>
      </p:scale>
      <p:origin x="0" y="824"/>
    </p:cViewPr>
  </p:sorterViewPr>
  <p:notesViewPr>
    <p:cSldViewPr>
      <p:cViewPr varScale="1">
        <p:scale>
          <a:sx n="45" d="100"/>
          <a:sy n="45" d="100"/>
        </p:scale>
        <p:origin x="-1998"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smtClean="0"/>
              <a:t>doc.: IEEE 802.15-&lt;15-16-0666-00-0012&gt;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802.15-&lt;15-16-0666-00-0012&gt;</a:t>
            </a:r>
            <a:endParaRPr lang="en-US" sz="140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&lt;September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&lt;Noriyuki Sato&gt;&lt;Kiyoshi Fukui&gt;, &lt;OKI&gt;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ltLang="ja-JP" smtClean="0"/>
              <a:t>&lt;September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&lt;Noriyuki Sato&gt;&lt;Kiyoshi Fukui&gt;, &lt;OKI&gt;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smtClean="0"/>
              <a:t>15-17-0517-00-0mag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791200" y="6476999"/>
            <a:ext cx="2819400" cy="22860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smtClean="0"/>
              <a:t>&lt;Noriyuki Sato&gt;&lt;Kiyoshi Fukui&gt;, &lt;OKI&gt;</a:t>
            </a:r>
            <a:endParaRPr lang="en-US" dirty="0"/>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L2R error on non-storing mode</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 September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Noriyuki Sato, Kiyoshi Fukui</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Oki Electric Industry Co.,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2-6-8, Bingo-</a:t>
            </a:r>
            <a:r>
              <a:rPr lang="en-US" sz="1600" dirty="0" err="1" smtClean="0">
                <a:solidFill>
                  <a:srgbClr val="FF0000"/>
                </a:solidFill>
                <a:latin typeface="Times New Roman" pitchFamily="18" charset="0"/>
                <a:ea typeface="ＭＳ Ｐゴシック" pitchFamily="-65" charset="-128"/>
                <a:cs typeface="+mn-cs"/>
              </a:rPr>
              <a:t>machi</a:t>
            </a:r>
            <a:r>
              <a:rPr lang="en-US" sz="1600" dirty="0" smtClean="0">
                <a:solidFill>
                  <a:srgbClr val="FF0000"/>
                </a:solidFill>
                <a:latin typeface="Times New Roman" pitchFamily="18" charset="0"/>
                <a:ea typeface="ＭＳ Ｐゴシック" pitchFamily="-65" charset="-128"/>
                <a:cs typeface="+mn-cs"/>
              </a:rPr>
              <a:t>, Chuo-</a:t>
            </a:r>
            <a:r>
              <a:rPr lang="en-US" sz="1600" dirty="0" err="1" smtClean="0">
                <a:solidFill>
                  <a:srgbClr val="FF0000"/>
                </a:solidFill>
                <a:latin typeface="Times New Roman" pitchFamily="18" charset="0"/>
                <a:ea typeface="ＭＳ Ｐゴシック" pitchFamily="-65" charset="-128"/>
                <a:cs typeface="+mn-cs"/>
              </a:rPr>
              <a:t>ku</a:t>
            </a:r>
            <a:r>
              <a:rPr lang="en-US" sz="1600" dirty="0" smtClean="0">
                <a:solidFill>
                  <a:srgbClr val="FF0000"/>
                </a:solidFill>
                <a:latin typeface="Times New Roman" pitchFamily="18" charset="0"/>
                <a:ea typeface="ＭＳ Ｐゴシック" pitchFamily="-65" charset="-128"/>
                <a:cs typeface="+mn-cs"/>
              </a:rPr>
              <a:t>, Osaka, Japan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+81-6-6260-0700</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sato652@oki.com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L2R error on non-storing mode</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Explaining the omission on L2R non-storing mode process and giving a solution to fix</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[To explain an issue]</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ltLang="ja-JP" sz="1400" dirty="0" smtClean="0"/>
              <a:t>&lt;September 2017&gt;</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1"/>
          <p:cNvSpPr>
            <a:spLocks noGrp="1"/>
          </p:cNvSpPr>
          <p:nvPr>
            <p:ph type="title"/>
          </p:nvPr>
        </p:nvSpPr>
        <p:spPr/>
        <p:txBody>
          <a:bodyPr/>
          <a:lstStyle/>
          <a:p>
            <a:r>
              <a:rPr kumimoji="1" lang="en-US" altLang="ja-JP" dirty="0" smtClean="0"/>
              <a:t>Summary</a:t>
            </a:r>
            <a:endParaRPr kumimoji="1" lang="ja-JP" altLang="en-US" dirty="0"/>
          </a:p>
        </p:txBody>
      </p:sp>
      <p:sp>
        <p:nvSpPr>
          <p:cNvPr id="13" name="コンテンツ プレースホルダー 12"/>
          <p:cNvSpPr>
            <a:spLocks noGrp="1"/>
          </p:cNvSpPr>
          <p:nvPr>
            <p:ph idx="1"/>
          </p:nvPr>
        </p:nvSpPr>
        <p:spPr>
          <a:xfrm>
            <a:off x="685800" y="1524000"/>
            <a:ext cx="7772400" cy="4114800"/>
          </a:xfrm>
        </p:spPr>
        <p:txBody>
          <a:bodyPr/>
          <a:lstStyle/>
          <a:p>
            <a:r>
              <a:rPr kumimoji="1" lang="en-US" altLang="ja-JP" sz="2000" dirty="0" smtClean="0"/>
              <a:t>Non-storing mode in IEEE802.15.10 has an error from the inconsistency.</a:t>
            </a:r>
          </a:p>
          <a:p>
            <a:pPr lvl="1"/>
            <a:r>
              <a:rPr kumimoji="1" lang="en-US" altLang="ja-JP" sz="1800" dirty="0" smtClean="0"/>
              <a:t>Primitives are designed for the NHL to manage downward routing record</a:t>
            </a:r>
          </a:p>
          <a:p>
            <a:pPr lvl="1"/>
            <a:r>
              <a:rPr kumimoji="1" lang="en-US" altLang="ja-JP" sz="1800" dirty="0" smtClean="0"/>
              <a:t>E2E Acknowledgement from the mesh root needs attach source routing address list, which is assumed to be attached by L2R layer automatically.</a:t>
            </a:r>
          </a:p>
          <a:p>
            <a:pPr lvl="1"/>
            <a:r>
              <a:rPr kumimoji="1" lang="en-US" altLang="ja-JP" sz="1800" dirty="0" smtClean="0"/>
              <a:t>In P2P routing using combination of up/down route, the mesh root needs to attach source routing list. It is assumed that L2R layer attach the list automatically.</a:t>
            </a:r>
          </a:p>
          <a:p>
            <a:pPr lvl="1"/>
            <a:r>
              <a:rPr kumimoji="1" lang="en-US" altLang="ja-JP" sz="1800" dirty="0" smtClean="0"/>
              <a:t>In on-demand P2P routing with non-storing mode has similar issue on E2E </a:t>
            </a:r>
            <a:r>
              <a:rPr kumimoji="1" lang="en-US" altLang="ja-JP" sz="1800" dirty="0" err="1" smtClean="0"/>
              <a:t>Ack</a:t>
            </a:r>
            <a:r>
              <a:rPr kumimoji="1" lang="en-US" altLang="ja-JP" sz="1800" dirty="0" smtClean="0"/>
              <a:t> and Path storing to send a unicast.</a:t>
            </a:r>
          </a:p>
          <a:p>
            <a:r>
              <a:rPr kumimoji="1" lang="en-US" altLang="ja-JP" sz="2000" dirty="0" smtClean="0"/>
              <a:t>Two options to solve</a:t>
            </a:r>
          </a:p>
          <a:p>
            <a:pPr lvl="1"/>
            <a:r>
              <a:rPr kumimoji="1" lang="en-US" altLang="ja-JP" sz="1800" dirty="0"/>
              <a:t>Add an address record for the source routing (Much easier)</a:t>
            </a:r>
          </a:p>
          <a:p>
            <a:pPr lvl="1"/>
            <a:r>
              <a:rPr kumimoji="1" lang="en-US" altLang="ja-JP" sz="1800" dirty="0" smtClean="0"/>
              <a:t>To let the NHL operate E2E </a:t>
            </a:r>
            <a:r>
              <a:rPr kumimoji="1" lang="en-US" altLang="ja-JP" sz="1800" dirty="0" err="1" smtClean="0"/>
              <a:t>ack</a:t>
            </a:r>
            <a:r>
              <a:rPr kumimoji="1" lang="en-US" altLang="ja-JP" sz="1800" dirty="0" smtClean="0"/>
              <a:t> and P2P routing, add new scheme and primitives  (Complex)</a:t>
            </a:r>
          </a:p>
        </p:txBody>
      </p:sp>
      <p:sp>
        <p:nvSpPr>
          <p:cNvPr id="2" name="日付プレースホルダー 1"/>
          <p:cNvSpPr>
            <a:spLocks noGrp="1"/>
          </p:cNvSpPr>
          <p:nvPr>
            <p:ph type="dt" sz="half" idx="10"/>
          </p:nvPr>
        </p:nvSpPr>
        <p:spPr/>
        <p:txBody>
          <a:bodyPr/>
          <a:lstStyle/>
          <a:p>
            <a:r>
              <a:rPr lang="en-US" altLang="ja-JP" smtClean="0"/>
              <a:t>&lt;September 2017&gt;</a:t>
            </a:r>
            <a:endParaRPr lang="en-US" dirty="0"/>
          </a:p>
        </p:txBody>
      </p:sp>
      <p:sp>
        <p:nvSpPr>
          <p:cNvPr id="3" name="フッター プレースホルダー 2"/>
          <p:cNvSpPr>
            <a:spLocks noGrp="1"/>
          </p:cNvSpPr>
          <p:nvPr>
            <p:ph type="ftr" sz="quarter" idx="11"/>
          </p:nvPr>
        </p:nvSpPr>
        <p:spPr/>
        <p:txBody>
          <a:bodyPr/>
          <a:lstStyle/>
          <a:p>
            <a:r>
              <a:rPr lang="en-US" smtClean="0"/>
              <a:t>&lt;Noriyuki Sato&gt;&lt;Kiyoshi Fukui&gt;, &lt;OKI&gt;</a:t>
            </a:r>
            <a:endParaRPr lang="en-US"/>
          </a:p>
        </p:txBody>
      </p:sp>
      <p:sp>
        <p:nvSpPr>
          <p:cNvPr id="4" name="スライド番号プレースホルダー 3"/>
          <p:cNvSpPr>
            <a:spLocks noGrp="1"/>
          </p:cNvSpPr>
          <p:nvPr>
            <p:ph type="sldNum" sz="quarter" idx="12"/>
          </p:nvPr>
        </p:nvSpPr>
        <p:spPr/>
        <p:txBody>
          <a:bodyPr/>
          <a:lstStyle/>
          <a:p>
            <a:r>
              <a:rPr lang="en-US" smtClean="0"/>
              <a:t>Slide </a:t>
            </a:r>
            <a:fld id="{03628903-88D7-C74D-8D58-8597ECE2BB7F}" type="slidenum">
              <a:rPr lang="en-US" smtClean="0"/>
              <a:pPr/>
              <a:t>2</a:t>
            </a:fld>
            <a:endParaRPr lang="en-US"/>
          </a:p>
        </p:txBody>
      </p:sp>
    </p:spTree>
    <p:extLst>
      <p:ext uri="{BB962C8B-B14F-4D97-AF65-F5344CB8AC3E}">
        <p14:creationId xmlns:p14="http://schemas.microsoft.com/office/powerpoint/2010/main" val="2914633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An issue on P2P (Up + Down)</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&lt;September 2017&gt;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3</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5114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5114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5115734"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5114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3814465"/>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3096852" y="5181600"/>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3814465"/>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4953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5334000" y="3814465"/>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81" name="テキスト ボックス 180"/>
          <p:cNvSpPr txBox="1"/>
          <p:nvPr/>
        </p:nvSpPr>
        <p:spPr>
          <a:xfrm>
            <a:off x="2410509" y="3352800"/>
            <a:ext cx="2456057" cy="461665"/>
          </a:xfrm>
          <a:prstGeom prst="rect">
            <a:avLst/>
          </a:prstGeom>
          <a:noFill/>
        </p:spPr>
        <p:txBody>
          <a:bodyPr wrap="none" rtlCol="0">
            <a:spAutoFit/>
          </a:bodyPr>
          <a:lstStyle/>
          <a:p>
            <a:r>
              <a:rPr kumimoji="1" lang="en-US" altLang="ja-JP" dirty="0" err="1" smtClean="0"/>
              <a:t>DATA.ind</a:t>
            </a:r>
            <a:r>
              <a:rPr kumimoji="1" lang="en-US" altLang="ja-JP" dirty="0" smtClean="0"/>
              <a:t> doesn’t issue a data frame</a:t>
            </a:r>
          </a:p>
          <a:p>
            <a:r>
              <a:rPr kumimoji="1" lang="en-US" altLang="ja-JP" dirty="0" smtClean="0"/>
              <a:t>From S to D</a:t>
            </a:r>
            <a:endParaRPr kumimoji="1" lang="ja-JP" altLang="en-US" dirty="0"/>
          </a:p>
        </p:txBody>
      </p:sp>
      <p:sp>
        <p:nvSpPr>
          <p:cNvPr id="191" name="テキスト ボックス 190"/>
          <p:cNvSpPr txBox="1"/>
          <p:nvPr/>
        </p:nvSpPr>
        <p:spPr>
          <a:xfrm>
            <a:off x="6114171" y="4011052"/>
            <a:ext cx="2801229" cy="646331"/>
          </a:xfrm>
          <a:prstGeom prst="rect">
            <a:avLst/>
          </a:prstGeom>
          <a:noFill/>
        </p:spPr>
        <p:txBody>
          <a:bodyPr wrap="square" rtlCol="0">
            <a:spAutoFit/>
          </a:bodyPr>
          <a:lstStyle/>
          <a:p>
            <a:r>
              <a:rPr kumimoji="1" lang="en-US" altLang="ja-JP" dirty="0" err="1" smtClean="0"/>
              <a:t>DATA.req</a:t>
            </a:r>
            <a:r>
              <a:rPr kumimoji="1" lang="en-US" altLang="ja-JP" dirty="0" smtClean="0"/>
              <a:t> from R cannot send a frame as if S is source. It just a send a frame from R to D.</a:t>
            </a:r>
            <a:endParaRPr kumimoji="1" lang="ja-JP" altLang="en-US" dirty="0"/>
          </a:p>
        </p:txBody>
      </p:sp>
      <p:cxnSp>
        <p:nvCxnSpPr>
          <p:cNvPr id="193" name="直線矢印コネクタ 192"/>
          <p:cNvCxnSpPr/>
          <p:nvPr/>
        </p:nvCxnSpPr>
        <p:spPr bwMode="auto">
          <a:xfrm flipH="1" flipV="1">
            <a:off x="3962400" y="3806437"/>
            <a:ext cx="2151771" cy="308363"/>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548061" y="4195718"/>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R</a:t>
            </a:r>
            <a:endParaRPr kumimoji="1" lang="ja-JP" altLang="en-US" dirty="0"/>
          </a:p>
        </p:txBody>
      </p:sp>
      <p:sp>
        <p:nvSpPr>
          <p:cNvPr id="199" name="テキスト ボックス 198"/>
          <p:cNvSpPr txBox="1"/>
          <p:nvPr/>
        </p:nvSpPr>
        <p:spPr>
          <a:xfrm>
            <a:off x="5029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cxnSp>
        <p:nvCxnSpPr>
          <p:cNvPr id="154" name="直線矢印コネクタ 153"/>
          <p:cNvCxnSpPr/>
          <p:nvPr/>
        </p:nvCxnSpPr>
        <p:spPr bwMode="auto">
          <a:xfrm flipV="1">
            <a:off x="3708695" y="3805091"/>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583383" y="3652691"/>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880147" y="4010833"/>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3889849" y="3998642"/>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2" name="直線コネクタ 201"/>
          <p:cNvCxnSpPr/>
          <p:nvPr/>
        </p:nvCxnSpPr>
        <p:spPr bwMode="auto">
          <a:xfrm flipV="1">
            <a:off x="3615551" y="3741081"/>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3" name="直線コネクタ 202"/>
          <p:cNvCxnSpPr/>
          <p:nvPr/>
        </p:nvCxnSpPr>
        <p:spPr bwMode="auto">
          <a:xfrm flipH="1" flipV="1">
            <a:off x="3625253" y="3728890"/>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4" name="直線矢印コネクタ 203"/>
          <p:cNvCxnSpPr>
            <a:endCxn id="181" idx="2"/>
          </p:cNvCxnSpPr>
          <p:nvPr/>
        </p:nvCxnSpPr>
        <p:spPr bwMode="auto">
          <a:xfrm>
            <a:off x="3337018" y="3652691"/>
            <a:ext cx="301520" cy="161774"/>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205" name="テキスト ボックス 204"/>
          <p:cNvSpPr txBox="1"/>
          <p:nvPr/>
        </p:nvSpPr>
        <p:spPr>
          <a:xfrm>
            <a:off x="1078918" y="5410200"/>
            <a:ext cx="6312482" cy="830997"/>
          </a:xfrm>
          <a:prstGeom prst="rect">
            <a:avLst/>
          </a:prstGeom>
          <a:noFill/>
        </p:spPr>
        <p:txBody>
          <a:bodyPr wrap="square" rtlCol="0">
            <a:spAutoFit/>
          </a:bodyPr>
          <a:lstStyle/>
          <a:p>
            <a:r>
              <a:rPr kumimoji="1" lang="en-US" altLang="ja-JP" dirty="0" smtClean="0"/>
              <a:t>Solution A: Let L2R has a record of path. Put a note saying that the record is attached when a data is sent.</a:t>
            </a:r>
          </a:p>
          <a:p>
            <a:r>
              <a:rPr kumimoji="1" lang="en-US" altLang="ja-JP" dirty="0" smtClean="0"/>
              <a:t>Solution B: Add a new primitive to indicate the event (up to down) and add a new primitive to send a frame so that it keeps its source address as the originator not mesh root. </a:t>
            </a:r>
            <a:endParaRPr kumimoji="1" lang="ja-JP" altLang="en-US" dirty="0"/>
          </a:p>
        </p:txBody>
      </p:sp>
      <p:cxnSp>
        <p:nvCxnSpPr>
          <p:cNvPr id="206" name="曲線コネクタ 205"/>
          <p:cNvCxnSpPr>
            <a:stCxn id="12" idx="2"/>
            <a:endCxn id="9" idx="7"/>
          </p:cNvCxnSpPr>
          <p:nvPr/>
        </p:nvCxnSpPr>
        <p:spPr bwMode="auto">
          <a:xfrm rot="10800000" flipV="1">
            <a:off x="3005946" y="2286283"/>
            <a:ext cx="1566054" cy="362794"/>
          </a:xfrm>
          <a:prstGeom prst="curvedConnector2">
            <a:avLst/>
          </a:prstGeom>
          <a:solidFill>
            <a:schemeClr val="accent1"/>
          </a:solidFill>
          <a:ln w="12700" cap="flat" cmpd="sng" algn="ctr">
            <a:solidFill>
              <a:srgbClr val="FF0000"/>
            </a:solidFill>
            <a:prstDash val="solid"/>
            <a:round/>
            <a:headEnd type="none" w="sm" len="sm"/>
            <a:tailEnd type="arrow"/>
          </a:ln>
          <a:effectLst/>
        </p:spPr>
      </p:cxnSp>
      <p:cxnSp>
        <p:nvCxnSpPr>
          <p:cNvPr id="207" name="直線コネクタ 206"/>
          <p:cNvCxnSpPr/>
          <p:nvPr/>
        </p:nvCxnSpPr>
        <p:spPr bwMode="auto">
          <a:xfrm>
            <a:off x="4838700" y="5181600"/>
            <a:ext cx="4953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4495800" y="4195717"/>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209" name="円/楕円 208"/>
          <p:cNvSpPr/>
          <p:nvPr/>
        </p:nvSpPr>
        <p:spPr bwMode="auto">
          <a:xfrm>
            <a:off x="914400" y="5410200"/>
            <a:ext cx="304800" cy="3048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5068476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An issue on E2E </a:t>
            </a:r>
            <a:r>
              <a:rPr kumimoji="1" lang="en-US" altLang="ja-JP" dirty="0" err="1" smtClean="0"/>
              <a:t>Ack</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&lt;September 2017&gt;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&lt;Noriyuki Sato&gt;&lt;Kiyoshi Fukui&gt;, &lt;OKI&gt;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4</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R</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5114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5114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5115734" y="3962400"/>
            <a:ext cx="98026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5114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3814465"/>
            <a:ext cx="2359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3096852" y="5181600"/>
            <a:ext cx="605385"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3814465"/>
            <a:ext cx="0" cy="136713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4953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5334000" y="3814465"/>
            <a:ext cx="0" cy="1367135"/>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err="1" smtClean="0"/>
              <a:t>DATA.req</a:t>
            </a:r>
            <a:r>
              <a:rPr kumimoji="1" lang="en-US" altLang="ja-JP" dirty="0" smtClean="0"/>
              <a:t> from R cannot send a L2R </a:t>
            </a:r>
            <a:r>
              <a:rPr kumimoji="1" lang="en-US" altLang="ja-JP" dirty="0" err="1" smtClean="0"/>
              <a:t>Ack</a:t>
            </a:r>
            <a:r>
              <a:rPr kumimoji="1" lang="en-US" altLang="ja-JP" dirty="0" smtClean="0"/>
              <a:t> frame</a:t>
            </a:r>
            <a:endParaRPr kumimoji="1" lang="ja-JP" altLang="en-US" dirty="0"/>
          </a:p>
        </p:txBody>
      </p:sp>
      <p:cxnSp>
        <p:nvCxnSpPr>
          <p:cNvPr id="193" name="直線矢印コネクタ 192"/>
          <p:cNvCxnSpPr/>
          <p:nvPr/>
        </p:nvCxnSpPr>
        <p:spPr bwMode="auto">
          <a:xfrm flipH="1" flipV="1">
            <a:off x="3962400" y="3806437"/>
            <a:ext cx="2151771" cy="308363"/>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548061" y="4195718"/>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R</a:t>
            </a:r>
            <a:endParaRPr kumimoji="1" lang="ja-JP" altLang="en-US" dirty="0"/>
          </a:p>
        </p:txBody>
      </p:sp>
      <p:sp>
        <p:nvSpPr>
          <p:cNvPr id="199" name="テキスト ボックス 198"/>
          <p:cNvSpPr txBox="1"/>
          <p:nvPr/>
        </p:nvSpPr>
        <p:spPr>
          <a:xfrm>
            <a:off x="5029200" y="3075801"/>
            <a:ext cx="269626" cy="276999"/>
          </a:xfrm>
          <a:prstGeom prst="rect">
            <a:avLst/>
          </a:prstGeom>
          <a:noFill/>
        </p:spPr>
        <p:txBody>
          <a:bodyPr wrap="none" rtlCol="0">
            <a:spAutoFit/>
          </a:bodyPr>
          <a:lstStyle/>
          <a:p>
            <a:r>
              <a:rPr kumimoji="1" lang="en-US" altLang="ja-JP" dirty="0" smtClean="0"/>
              <a:t>S</a:t>
            </a:r>
            <a:endParaRPr kumimoji="1" lang="ja-JP" altLang="en-US" dirty="0"/>
          </a:p>
        </p:txBody>
      </p:sp>
      <p:cxnSp>
        <p:nvCxnSpPr>
          <p:cNvPr id="154" name="直線矢印コネクタ 153"/>
          <p:cNvCxnSpPr/>
          <p:nvPr/>
        </p:nvCxnSpPr>
        <p:spPr bwMode="auto">
          <a:xfrm flipV="1">
            <a:off x="3708695" y="3805091"/>
            <a:ext cx="0" cy="137650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71" name="正方形/長方形 170"/>
          <p:cNvSpPr/>
          <p:nvPr/>
        </p:nvSpPr>
        <p:spPr bwMode="auto">
          <a:xfrm>
            <a:off x="3583383" y="3652691"/>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NHL</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94" name="直線コネクタ 193"/>
          <p:cNvCxnSpPr/>
          <p:nvPr/>
        </p:nvCxnSpPr>
        <p:spPr bwMode="auto">
          <a:xfrm flipV="1">
            <a:off x="3880147" y="4010833"/>
            <a:ext cx="157501" cy="144651"/>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1" name="直線コネクタ 200"/>
          <p:cNvCxnSpPr/>
          <p:nvPr/>
        </p:nvCxnSpPr>
        <p:spPr bwMode="auto">
          <a:xfrm flipH="1" flipV="1">
            <a:off x="3889849" y="3998642"/>
            <a:ext cx="138095" cy="152402"/>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205" name="テキスト ボックス 204"/>
          <p:cNvSpPr txBox="1"/>
          <p:nvPr/>
        </p:nvSpPr>
        <p:spPr>
          <a:xfrm>
            <a:off x="1078918" y="5410200"/>
            <a:ext cx="6312482" cy="1015663"/>
          </a:xfrm>
          <a:prstGeom prst="rect">
            <a:avLst/>
          </a:prstGeom>
          <a:noFill/>
        </p:spPr>
        <p:txBody>
          <a:bodyPr wrap="square" rtlCol="0">
            <a:spAutoFit/>
          </a:bodyPr>
          <a:lstStyle/>
          <a:p>
            <a:r>
              <a:rPr kumimoji="1" lang="en-US" altLang="ja-JP" dirty="0" smtClean="0"/>
              <a:t>Solution A: Let L2R has a record of path. Put a note saying that the record is attached when a data is sent.</a:t>
            </a:r>
          </a:p>
          <a:p>
            <a:r>
              <a:rPr kumimoji="1" lang="en-US" altLang="ja-JP" dirty="0" smtClean="0"/>
              <a:t>Solution B: Add a new parameter to indicate L2R </a:t>
            </a:r>
            <a:r>
              <a:rPr kumimoji="1" lang="en-US" altLang="ja-JP" dirty="0" err="1" smtClean="0"/>
              <a:t>ack</a:t>
            </a:r>
            <a:r>
              <a:rPr kumimoji="1" lang="en-US" altLang="ja-JP" dirty="0" smtClean="0"/>
              <a:t> request to the </a:t>
            </a:r>
            <a:r>
              <a:rPr kumimoji="1" lang="en-US" altLang="ja-JP" dirty="0" err="1" smtClean="0"/>
              <a:t>DATA.indication</a:t>
            </a:r>
            <a:r>
              <a:rPr kumimoji="1" lang="en-US" altLang="ja-JP" dirty="0" smtClean="0"/>
              <a:t> primitive to and add a new primitive to send a frame so that it keeps its source address as the originator not mesh root. </a:t>
            </a:r>
            <a:endParaRPr kumimoji="1" lang="ja-JP" altLang="en-US" dirty="0"/>
          </a:p>
        </p:txBody>
      </p:sp>
      <p:cxnSp>
        <p:nvCxnSpPr>
          <p:cNvPr id="206" name="曲線コネクタ 205"/>
          <p:cNvCxnSpPr>
            <a:stCxn id="12" idx="3"/>
            <a:endCxn id="8" idx="6"/>
          </p:cNvCxnSpPr>
          <p:nvPr/>
        </p:nvCxnSpPr>
        <p:spPr bwMode="auto">
          <a:xfrm rot="5400000" flipH="1">
            <a:off x="3381697" y="1159307"/>
            <a:ext cx="63043" cy="2406837"/>
          </a:xfrm>
          <a:prstGeom prst="curvedConnector4">
            <a:avLst>
              <a:gd name="adj1" fmla="val -55313"/>
              <a:gd name="adj2" fmla="val 39658"/>
            </a:avLst>
          </a:prstGeom>
          <a:solidFill>
            <a:schemeClr val="accent1"/>
          </a:solidFill>
          <a:ln w="12700" cap="flat" cmpd="sng" algn="ctr">
            <a:solidFill>
              <a:srgbClr val="FF0000"/>
            </a:solidFill>
            <a:prstDash val="solid"/>
            <a:round/>
            <a:headEnd type="none" w="sm" len="sm"/>
            <a:tailEnd type="arrow"/>
          </a:ln>
          <a:effectLst/>
        </p:spPr>
      </p:cxnSp>
      <p:cxnSp>
        <p:nvCxnSpPr>
          <p:cNvPr id="207" name="直線コネクタ 206"/>
          <p:cNvCxnSpPr/>
          <p:nvPr/>
        </p:nvCxnSpPr>
        <p:spPr bwMode="auto">
          <a:xfrm>
            <a:off x="4838700" y="5181600"/>
            <a:ext cx="4953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8" name="テキスト ボックス 207"/>
          <p:cNvSpPr txBox="1"/>
          <p:nvPr/>
        </p:nvSpPr>
        <p:spPr>
          <a:xfrm>
            <a:off x="4495800" y="4195717"/>
            <a:ext cx="628698" cy="276999"/>
          </a:xfrm>
          <a:prstGeom prst="rect">
            <a:avLst/>
          </a:prstGeom>
          <a:noFill/>
        </p:spPr>
        <p:txBody>
          <a:bodyPr wrap="none" rtlCol="0">
            <a:spAutoFit/>
          </a:bodyPr>
          <a:lstStyle/>
          <a:p>
            <a:r>
              <a:rPr kumimoji="1" lang="en-US" altLang="ja-JP" dirty="0" smtClean="0"/>
              <a:t>..hops..</a:t>
            </a:r>
            <a:endParaRPr kumimoji="1" lang="ja-JP" altLang="en-US" dirty="0"/>
          </a:p>
        </p:txBody>
      </p:sp>
      <p:sp>
        <p:nvSpPr>
          <p:cNvPr id="58" name="テキスト ボックス 57"/>
          <p:cNvSpPr txBox="1"/>
          <p:nvPr/>
        </p:nvSpPr>
        <p:spPr>
          <a:xfrm>
            <a:off x="6248400" y="2983467"/>
            <a:ext cx="2801229" cy="461665"/>
          </a:xfrm>
          <a:prstGeom prst="rect">
            <a:avLst/>
          </a:prstGeom>
          <a:noFill/>
        </p:spPr>
        <p:txBody>
          <a:bodyPr wrap="square" rtlCol="0">
            <a:spAutoFit/>
          </a:bodyPr>
          <a:lstStyle/>
          <a:p>
            <a:r>
              <a:rPr kumimoji="1" lang="en-US" altLang="ja-JP" dirty="0" smtClean="0"/>
              <a:t>Sending Acknowledgment should be done within that layer (e.g. handling timeout)</a:t>
            </a:r>
            <a:endParaRPr kumimoji="1" lang="ja-JP" altLang="en-US" dirty="0"/>
          </a:p>
        </p:txBody>
      </p:sp>
      <p:sp>
        <p:nvSpPr>
          <p:cNvPr id="22" name="円/楕円 21"/>
          <p:cNvSpPr/>
          <p:nvPr/>
        </p:nvSpPr>
        <p:spPr bwMode="auto">
          <a:xfrm>
            <a:off x="914400" y="5410200"/>
            <a:ext cx="304800" cy="30480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2393352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83942</TotalTime>
  <Words>488</Words>
  <Application>Microsoft Office PowerPoint</Application>
  <PresentationFormat>画面に合わせる (4:3)</PresentationFormat>
  <Paragraphs>92</Paragraphs>
  <Slides>4</Slides>
  <Notes>1</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Default Design</vt:lpstr>
      <vt:lpstr>PowerPoint プレゼンテーション</vt:lpstr>
      <vt:lpstr>Summary</vt:lpstr>
      <vt:lpstr>An issue on P2P (Up + Down)</vt:lpstr>
      <vt:lpstr>An issue on E2E Ack</vt:lpstr>
    </vt:vector>
  </TitlesOfParts>
  <Company>Oki Electric Industry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Warsaw</dc:title>
  <dc:subject>IEEE 802.15 &lt;TG12&gt;</dc:subject>
  <dc:creator>佐藤 範之</dc:creator>
  <dc:description>&lt;15-17-xxxx-00-00xx&gt;</dc:description>
  <cp:lastModifiedBy>Noriyuki Sato</cp:lastModifiedBy>
  <cp:revision>970</cp:revision>
  <cp:lastPrinted>2015-07-14T16:02:16Z</cp:lastPrinted>
  <dcterms:created xsi:type="dcterms:W3CDTF">2009-07-12T16:25:16Z</dcterms:created>
  <dcterms:modified xsi:type="dcterms:W3CDTF">2017-09-11T22:46:02Z</dcterms:modified>
</cp:coreProperties>
</file>