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9" r:id="rId2"/>
    <p:sldId id="260" r:id="rId3"/>
    <p:sldId id="325" r:id="rId4"/>
    <p:sldId id="273" r:id="rId5"/>
    <p:sldId id="264" r:id="rId6"/>
    <p:sldId id="335" r:id="rId7"/>
    <p:sldId id="277" r:id="rId8"/>
    <p:sldId id="279" r:id="rId9"/>
    <p:sldId id="280" r:id="rId10"/>
    <p:sldId id="282" r:id="rId11"/>
    <p:sldId id="283" r:id="rId12"/>
    <p:sldId id="284" r:id="rId13"/>
    <p:sldId id="326" r:id="rId14"/>
    <p:sldId id="327" r:id="rId15"/>
    <p:sldId id="286" r:id="rId16"/>
    <p:sldId id="287" r:id="rId17"/>
    <p:sldId id="288" r:id="rId18"/>
    <p:sldId id="328" r:id="rId19"/>
    <p:sldId id="289" r:id="rId20"/>
    <p:sldId id="329" r:id="rId21"/>
    <p:sldId id="330" r:id="rId22"/>
    <p:sldId id="290" r:id="rId23"/>
    <p:sldId id="291" r:id="rId24"/>
    <p:sldId id="331" r:id="rId25"/>
    <p:sldId id="292" r:id="rId26"/>
    <p:sldId id="293" r:id="rId27"/>
    <p:sldId id="294" r:id="rId28"/>
    <p:sldId id="337" r:id="rId29"/>
    <p:sldId id="295" r:id="rId30"/>
    <p:sldId id="296" r:id="rId31"/>
    <p:sldId id="297" r:id="rId32"/>
    <p:sldId id="298" r:id="rId33"/>
    <p:sldId id="299" r:id="rId34"/>
    <p:sldId id="300" r:id="rId35"/>
    <p:sldId id="301" r:id="rId36"/>
    <p:sldId id="302" r:id="rId37"/>
    <p:sldId id="303" r:id="rId38"/>
    <p:sldId id="332" r:id="rId39"/>
    <p:sldId id="307" r:id="rId40"/>
    <p:sldId id="309" r:id="rId41"/>
    <p:sldId id="333" r:id="rId42"/>
    <p:sldId id="304" r:id="rId43"/>
    <p:sldId id="305" r:id="rId44"/>
    <p:sldId id="306" r:id="rId45"/>
    <p:sldId id="338" r:id="rId46"/>
    <p:sldId id="311" r:id="rId47"/>
    <p:sldId id="312" r:id="rId48"/>
    <p:sldId id="313" r:id="rId49"/>
    <p:sldId id="339" r:id="rId50"/>
    <p:sldId id="314" r:id="rId51"/>
    <p:sldId id="315" r:id="rId52"/>
    <p:sldId id="340" r:id="rId53"/>
    <p:sldId id="317" r:id="rId54"/>
    <p:sldId id="318" r:id="rId55"/>
    <p:sldId id="319" r:id="rId56"/>
    <p:sldId id="341" r:id="rId57"/>
    <p:sldId id="320" r:id="rId58"/>
    <p:sldId id="321" r:id="rId59"/>
    <p:sldId id="322" r:id="rId60"/>
    <p:sldId id="323" r:id="rId61"/>
    <p:sldId id="324" r:id="rId62"/>
    <p:sldId id="272" r:id="rId6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8" autoAdjust="0"/>
    <p:restoredTop sz="94660"/>
  </p:normalViewPr>
  <p:slideViewPr>
    <p:cSldViewPr>
      <p:cViewPr>
        <p:scale>
          <a:sx n="70" d="100"/>
          <a:sy n="70"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410FA73-12B4-4725-B865-D78C292FB07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980446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E3C2458B-6BD5-4DC6-AC2E-25277448DE5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4566849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E3C2458B-6BD5-4DC6-AC2E-25277448DE57}" type="slidenum">
              <a:rPr lang="en-US" altLang="en-US" smtClean="0"/>
              <a:pPr>
                <a:defRPr/>
              </a:pPr>
              <a:t>37</a:t>
            </a:fld>
            <a:endParaRPr lang="en-US" altLang="en-US"/>
          </a:p>
        </p:txBody>
      </p:sp>
    </p:spTree>
    <p:extLst>
      <p:ext uri="{BB962C8B-B14F-4D97-AF65-F5344CB8AC3E}">
        <p14:creationId xmlns:p14="http://schemas.microsoft.com/office/powerpoint/2010/main" val="2067746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4D624A-5E98-4F2C-8749-4001254DB576}" type="slidenum">
              <a:rPr lang="en-US" altLang="en-US"/>
              <a:pPr>
                <a:defRPr/>
              </a:pPr>
              <a:t>‹Nr.›</a:t>
            </a:fld>
            <a:endParaRPr lang="en-US" altLang="en-US"/>
          </a:p>
        </p:txBody>
      </p:sp>
    </p:spTree>
    <p:extLst>
      <p:ext uri="{BB962C8B-B14F-4D97-AF65-F5344CB8AC3E}">
        <p14:creationId xmlns:p14="http://schemas.microsoft.com/office/powerpoint/2010/main" val="1711527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920F76C-EB1C-46D8-B720-9997A96BA0AD}" type="slidenum">
              <a:rPr lang="en-US" altLang="en-US"/>
              <a:pPr>
                <a:defRPr/>
              </a:pPr>
              <a:t>‹Nr.›</a:t>
            </a:fld>
            <a:endParaRPr lang="en-US" altLang="en-US"/>
          </a:p>
        </p:txBody>
      </p:sp>
    </p:spTree>
    <p:extLst>
      <p:ext uri="{BB962C8B-B14F-4D97-AF65-F5344CB8AC3E}">
        <p14:creationId xmlns:p14="http://schemas.microsoft.com/office/powerpoint/2010/main" val="374386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ADE43A1-73C4-401F-A2BE-694102CD7961}" type="slidenum">
              <a:rPr lang="en-US" altLang="en-US"/>
              <a:pPr>
                <a:defRPr/>
              </a:pPr>
              <a:t>‹Nr.›</a:t>
            </a:fld>
            <a:endParaRPr lang="en-US" altLang="en-US"/>
          </a:p>
        </p:txBody>
      </p:sp>
    </p:spTree>
    <p:extLst>
      <p:ext uri="{BB962C8B-B14F-4D97-AF65-F5344CB8AC3E}">
        <p14:creationId xmlns:p14="http://schemas.microsoft.com/office/powerpoint/2010/main" val="69543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65E8FF4-0587-4AA7-8BB9-721430474D8A}" type="slidenum">
              <a:rPr lang="en-US" altLang="en-US"/>
              <a:pPr>
                <a:defRPr/>
              </a:pPr>
              <a:t>‹Nr.›</a:t>
            </a:fld>
            <a:endParaRPr lang="en-US" altLang="en-US"/>
          </a:p>
        </p:txBody>
      </p:sp>
    </p:spTree>
    <p:extLst>
      <p:ext uri="{BB962C8B-B14F-4D97-AF65-F5344CB8AC3E}">
        <p14:creationId xmlns:p14="http://schemas.microsoft.com/office/powerpoint/2010/main" val="27169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B9D8CC-5BE8-46A0-A0FF-A77A389ECEF6}" type="slidenum">
              <a:rPr lang="en-US" altLang="en-US"/>
              <a:pPr>
                <a:defRPr/>
              </a:pPr>
              <a:t>‹Nr.›</a:t>
            </a:fld>
            <a:endParaRPr lang="en-US" altLang="en-US"/>
          </a:p>
        </p:txBody>
      </p:sp>
    </p:spTree>
    <p:extLst>
      <p:ext uri="{BB962C8B-B14F-4D97-AF65-F5344CB8AC3E}">
        <p14:creationId xmlns:p14="http://schemas.microsoft.com/office/powerpoint/2010/main" val="768911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685800" y="378281"/>
            <a:ext cx="1600200" cy="215444"/>
          </a:xfrm>
        </p:spPr>
        <p:txBody>
          <a:bodyPr/>
          <a:lstStyle>
            <a:lvl1pPr>
              <a:defRPr smtClean="0"/>
            </a:lvl1pPr>
          </a:lstStyle>
          <a:p>
            <a:pPr>
              <a:defRPr/>
            </a:pPr>
            <a:r>
              <a:rPr lang="en-US" altLang="en-US" dirty="0" smtClean="0"/>
              <a:t>Sept. 2017</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92F2983-52F0-4AA9-86EC-8EC5E675E736}" type="slidenum">
              <a:rPr lang="en-US" altLang="en-US"/>
              <a:pPr>
                <a:defRPr/>
              </a:pPr>
              <a:t>‹Nr.›</a:t>
            </a:fld>
            <a:endParaRPr lang="en-US" altLang="en-US"/>
          </a:p>
        </p:txBody>
      </p:sp>
    </p:spTree>
    <p:extLst>
      <p:ext uri="{BB962C8B-B14F-4D97-AF65-F5344CB8AC3E}">
        <p14:creationId xmlns:p14="http://schemas.microsoft.com/office/powerpoint/2010/main" val="227740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5B7596F2-2DF7-45B5-A748-F7FDE61DFB70}" type="slidenum">
              <a:rPr lang="en-US" altLang="en-US"/>
              <a:pPr>
                <a:defRPr/>
              </a:pPr>
              <a:t>‹Nr.›</a:t>
            </a:fld>
            <a:endParaRPr lang="en-US" altLang="en-US"/>
          </a:p>
        </p:txBody>
      </p:sp>
    </p:spTree>
    <p:extLst>
      <p:ext uri="{BB962C8B-B14F-4D97-AF65-F5344CB8AC3E}">
        <p14:creationId xmlns:p14="http://schemas.microsoft.com/office/powerpoint/2010/main" val="270251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4EF099B-5D3F-4A9F-B285-F80183B36E55}" type="slidenum">
              <a:rPr lang="en-US" altLang="en-US"/>
              <a:pPr>
                <a:defRPr/>
              </a:pPr>
              <a:t>‹Nr.›</a:t>
            </a:fld>
            <a:endParaRPr lang="en-US" altLang="en-US"/>
          </a:p>
        </p:txBody>
      </p:sp>
    </p:spTree>
    <p:extLst>
      <p:ext uri="{BB962C8B-B14F-4D97-AF65-F5344CB8AC3E}">
        <p14:creationId xmlns:p14="http://schemas.microsoft.com/office/powerpoint/2010/main" val="1393621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A4E6013-DD66-4BED-B75C-775CB17DF31F}" type="slidenum">
              <a:rPr lang="en-US" altLang="en-US"/>
              <a:pPr>
                <a:defRPr/>
              </a:pPr>
              <a:t>‹Nr.›</a:t>
            </a:fld>
            <a:endParaRPr lang="en-US" altLang="en-US"/>
          </a:p>
        </p:txBody>
      </p:sp>
    </p:spTree>
    <p:extLst>
      <p:ext uri="{BB962C8B-B14F-4D97-AF65-F5344CB8AC3E}">
        <p14:creationId xmlns:p14="http://schemas.microsoft.com/office/powerpoint/2010/main" val="3017616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0B3FE97-960E-4C53-9855-FDC3120DAB43}" type="slidenum">
              <a:rPr lang="en-US" altLang="en-US"/>
              <a:pPr>
                <a:defRPr/>
              </a:pPr>
              <a:t>‹Nr.›</a:t>
            </a:fld>
            <a:endParaRPr lang="en-US" altLang="en-US"/>
          </a:p>
        </p:txBody>
      </p:sp>
    </p:spTree>
    <p:extLst>
      <p:ext uri="{BB962C8B-B14F-4D97-AF65-F5344CB8AC3E}">
        <p14:creationId xmlns:p14="http://schemas.microsoft.com/office/powerpoint/2010/main" val="1747106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Sept. 2017</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82EDAD1-1491-424D-93EA-038D28C7192A}" type="slidenum">
              <a:rPr lang="en-US" altLang="en-US"/>
              <a:pPr>
                <a:defRPr/>
              </a:pPr>
              <a:t>‹Nr.›</a:t>
            </a:fld>
            <a:endParaRPr lang="en-US" altLang="en-US"/>
          </a:p>
        </p:txBody>
      </p:sp>
    </p:spTree>
    <p:extLst>
      <p:ext uri="{BB962C8B-B14F-4D97-AF65-F5344CB8AC3E}">
        <p14:creationId xmlns:p14="http://schemas.microsoft.com/office/powerpoint/2010/main" val="107235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Sept. 2017</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9DE8C035-228A-48DF-BECD-4C91E9AB9142}" type="slidenum">
              <a:rPr lang="en-US" altLang="en-US"/>
              <a:pPr>
                <a:defRPr/>
              </a:pPr>
              <a:t>‹Nr.›</a:t>
            </a:fld>
            <a:endParaRPr lang="en-US" altLang="en-US"/>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15-17-0515-01-lpwa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Sept.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2D86E222-1BA5-417E-8818-CED0792AE2BD}"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pPr>
              <a:defRPr/>
            </a:pPr>
            <a:endParaRPr lang="en-US" altLang="en-US" sz="1600" dirty="0"/>
          </a:p>
          <a:p>
            <a:pPr>
              <a:defRPr/>
            </a:pPr>
            <a:r>
              <a:rPr lang="en-US" altLang="en-US" sz="1600" b="1" dirty="0"/>
              <a:t>Submission Title:</a:t>
            </a:r>
            <a:r>
              <a:rPr lang="en-US" altLang="en-US" sz="1600" dirty="0"/>
              <a:t> </a:t>
            </a:r>
            <a:r>
              <a:rPr lang="en-US" altLang="en-US" sz="1600" dirty="0" smtClean="0"/>
              <a:t>[Qualitative Use-Case Evaluation]</a:t>
            </a:r>
            <a:r>
              <a:rPr lang="en-US" altLang="en-US" sz="1600" dirty="0"/>
              <a:t>	</a:t>
            </a:r>
          </a:p>
          <a:p>
            <a:pPr>
              <a:defRPr/>
            </a:pPr>
            <a:r>
              <a:rPr lang="en-US" altLang="en-US" sz="1600" b="1" dirty="0"/>
              <a:t>Date Submitted: </a:t>
            </a:r>
            <a:r>
              <a:rPr lang="en-US" altLang="en-US" sz="1600" dirty="0" smtClean="0"/>
              <a:t>[11. Sept, 2017]</a:t>
            </a:r>
            <a:r>
              <a:rPr lang="en-US" altLang="en-US" sz="1600" dirty="0"/>
              <a:t>	</a:t>
            </a:r>
          </a:p>
          <a:p>
            <a:pPr>
              <a:defRPr/>
            </a:pPr>
            <a:r>
              <a:rPr lang="en-US" altLang="en-US" sz="1600" b="1" dirty="0"/>
              <a:t>Source:</a:t>
            </a:r>
            <a:r>
              <a:rPr lang="en-US" altLang="en-US" sz="1600" dirty="0"/>
              <a:t> [Joerg ROBERT] Company [Friedrich-Alexander University Erlangen-</a:t>
            </a:r>
            <a:r>
              <a:rPr lang="en-US" altLang="en-US" sz="1600" dirty="0" err="1"/>
              <a:t>Nuernberg</a:t>
            </a:r>
            <a:r>
              <a:rPr lang="en-US" altLang="en-US" sz="1600" dirty="0"/>
              <a:t>]</a:t>
            </a:r>
          </a:p>
          <a:p>
            <a:pPr>
              <a:defRPr/>
            </a:pPr>
            <a:r>
              <a:rPr lang="en-US" altLang="en-US" sz="1600" dirty="0"/>
              <a:t>Address [Am </a:t>
            </a:r>
            <a:r>
              <a:rPr lang="en-US" altLang="en-US" sz="1600" dirty="0" err="1"/>
              <a:t>Wolfsmantel</a:t>
            </a:r>
            <a:r>
              <a:rPr lang="en-US" altLang="en-US" sz="1600" dirty="0"/>
              <a:t> 33, 91058 Erlangen, Germany]</a:t>
            </a:r>
          </a:p>
          <a:p>
            <a:pPr>
              <a:defRPr/>
            </a:pPr>
            <a:r>
              <a:rPr lang="en-US" altLang="en-US" sz="1600" dirty="0"/>
              <a:t>Voice:[+49 9131 8525373], FAX: [+49 9131 8525102], E-Mail:[joerg.robert@fau.de]	</a:t>
            </a:r>
          </a:p>
          <a:p>
            <a:pPr>
              <a:spcBef>
                <a:spcPts val="600"/>
              </a:spcBef>
              <a:spcAft>
                <a:spcPts val="600"/>
              </a:spcAft>
              <a:defRPr/>
            </a:pPr>
            <a:r>
              <a:rPr lang="en-US" altLang="en-US" sz="1600" b="1" dirty="0"/>
              <a:t>Re:</a:t>
            </a:r>
            <a:r>
              <a:rPr lang="en-US" altLang="en-US" sz="1600" dirty="0"/>
              <a:t> </a:t>
            </a:r>
            <a:r>
              <a:rPr lang="en-US" altLang="en-US" sz="1600" dirty="0" smtClean="0"/>
              <a:t>[]</a:t>
            </a:r>
            <a:endParaRPr lang="en-US" altLang="en-US" sz="1600" dirty="0"/>
          </a:p>
          <a:p>
            <a:pPr>
              <a:spcBef>
                <a:spcPts val="600"/>
              </a:spcBef>
              <a:spcAft>
                <a:spcPts val="600"/>
              </a:spcAft>
              <a:defRPr/>
            </a:pPr>
            <a:r>
              <a:rPr lang="en-US" altLang="en-US" sz="1600" b="1" dirty="0"/>
              <a:t>Abstract:</a:t>
            </a:r>
            <a:r>
              <a:rPr lang="en-US" altLang="en-US" sz="1600" dirty="0"/>
              <a:t>	</a:t>
            </a:r>
            <a:r>
              <a:rPr lang="en-US" altLang="en-US" sz="1600" dirty="0" smtClean="0"/>
              <a:t>[This document presents the first version of the qualitative use-case evaluation]</a:t>
            </a:r>
            <a:endParaRPr lang="en-US" altLang="en-US" sz="1600" dirty="0"/>
          </a:p>
          <a:p>
            <a:pPr>
              <a:spcBef>
                <a:spcPts val="600"/>
              </a:spcBef>
              <a:spcAft>
                <a:spcPts val="600"/>
              </a:spcAft>
              <a:defRPr/>
            </a:pPr>
            <a:r>
              <a:rPr lang="en-US" altLang="en-US" sz="1600" b="1" dirty="0"/>
              <a:t>Purpose:</a:t>
            </a:r>
            <a:r>
              <a:rPr lang="en-US" altLang="en-US" sz="1600" dirty="0"/>
              <a:t>	</a:t>
            </a:r>
            <a:r>
              <a:rPr lang="en-US" altLang="en-US" sz="1600" dirty="0" smtClean="0"/>
              <a:t>[</a:t>
            </a:r>
            <a:r>
              <a:rPr lang="en-US" altLang="en-US" sz="1600" dirty="0" err="1" smtClean="0"/>
              <a:t>Prensentation</a:t>
            </a:r>
            <a:r>
              <a:rPr lang="en-US" altLang="en-US" sz="1600" dirty="0" smtClean="0"/>
              <a:t> in IG LPWA]</a:t>
            </a:r>
            <a:endParaRPr lang="en-US" altLang="en-US" sz="1600" dirty="0"/>
          </a:p>
          <a:p>
            <a:pPr>
              <a:defRPr/>
            </a:pPr>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Pipeline </a:t>
            </a:r>
            <a:r>
              <a:rPr lang="en-US" dirty="0"/>
              <a:t>Monitoring – Terrestrial</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61393760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dirty="0">
                          <a:solidFill>
                            <a:srgbClr val="000000"/>
                          </a:solidFill>
                          <a:effectLst/>
                          <a:latin typeface="Calibri"/>
                        </a:rPr>
                        <a:t>Outdoor Rural</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dirty="0">
                          <a:solidFill>
                            <a:srgbClr val="000000"/>
                          </a:solidFill>
                          <a:effectLst/>
                          <a:latin typeface="Calibri"/>
                        </a:rPr>
                        <a:t>None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dirty="0">
                          <a:solidFill>
                            <a:srgbClr val="000000"/>
                          </a:solidFill>
                          <a:effectLst/>
                          <a:latin typeface="Calibri"/>
                        </a:rPr>
                        <a:t>Low</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dirty="0" err="1">
                          <a:solidFill>
                            <a:srgbClr val="000000"/>
                          </a:solidFill>
                          <a:effectLst/>
                          <a:latin typeface="Calibri"/>
                        </a:rPr>
                        <a:t>Uplink</a:t>
                      </a:r>
                      <a:endParaRPr lang="de-DE" sz="1600" b="0" i="0" u="none" strike="noStrike" dirty="0">
                        <a:solidFill>
                          <a:srgbClr val="000000"/>
                        </a:solidFill>
                        <a:effectLst/>
                        <a:latin typeface="Calibri"/>
                      </a:endParaRP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dirty="0" err="1">
                          <a:solidFill>
                            <a:srgbClr val="000000"/>
                          </a:solidFill>
                          <a:effectLst/>
                          <a:latin typeface="Calibri"/>
                        </a:rPr>
                        <a:t>Occasionally</a:t>
                      </a:r>
                      <a:r>
                        <a:rPr lang="de-DE" sz="1600" b="0" i="0" u="none" strike="noStrike" dirty="0">
                          <a:solidFill>
                            <a:srgbClr val="000000"/>
                          </a:solidFill>
                          <a:effectLst/>
                          <a:latin typeface="Calibri"/>
                        </a:rPr>
                        <a:t> 1/</a:t>
                      </a:r>
                      <a:r>
                        <a:rPr lang="de-DE" sz="1600" b="0" i="0" u="none" strike="noStrike" dirty="0" err="1">
                          <a:solidFill>
                            <a:srgbClr val="000000"/>
                          </a:solidFill>
                          <a:effectLst/>
                          <a:latin typeface="Calibri"/>
                        </a:rPr>
                        <a:t>day</a:t>
                      </a:r>
                      <a:endParaRPr lang="de-DE" sz="1600" b="0" i="0" u="none" strike="noStrike" dirty="0">
                        <a:solidFill>
                          <a:srgbClr val="000000"/>
                        </a:solidFill>
                        <a:effectLst/>
                        <a:latin typeface="Calibri"/>
                      </a:endParaRP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dirty="0">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dirty="0">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dirty="0">
                          <a:solidFill>
                            <a:srgbClr val="000000"/>
                          </a:solidFill>
                          <a:effectLst/>
                          <a:latin typeface="Calibri"/>
                        </a:rPr>
                        <a:t>&lt;1min</a:t>
                      </a:r>
                    </a:p>
                  </a:txBody>
                  <a:tcPr marL="0" marR="0" marT="0" marB="0" anchor="b"/>
                </a:tc>
              </a:tr>
              <a:tr h="298865">
                <a:tc>
                  <a:txBody>
                    <a:bodyPr/>
                    <a:lstStyle/>
                    <a:p>
                      <a:pPr algn="l" fontAlgn="b"/>
                      <a:r>
                        <a:rPr lang="de-DE" sz="1600" b="0" i="0" u="none" strike="noStrike">
                          <a:solidFill>
                            <a:srgbClr val="000000"/>
                          </a:solidFill>
                          <a:effectLst/>
                          <a:latin typeface="Calibri"/>
                        </a:rPr>
                        <a:t>LP-WAN Localization Precision</a:t>
                      </a:r>
                    </a:p>
                  </a:txBody>
                  <a:tcPr marL="9525" marR="9525" marT="9525" marB="0" anchor="b"/>
                </a:tc>
                <a:tc>
                  <a:txBody>
                    <a:bodyPr/>
                    <a:lstStyle/>
                    <a:p>
                      <a:pPr algn="l" fontAlgn="b"/>
                      <a:r>
                        <a:rPr lang="de-DE" sz="1600" b="0" i="0" u="none" strike="noStrike" dirty="0">
                          <a:solidFill>
                            <a:srgbClr val="000000"/>
                          </a:solidFill>
                          <a:effectLst/>
                          <a:latin typeface="Calibri"/>
                        </a:rPr>
                        <a:t>&lt;100m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dirty="0">
                          <a:solidFill>
                            <a:srgbClr val="000000"/>
                          </a:solidFill>
                          <a:effectLst/>
                          <a:latin typeface="Calibri"/>
                        </a:rPr>
                        <a:t>Energy Harvesting</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dirty="0">
                          <a:solidFill>
                            <a:srgbClr val="000000"/>
                          </a:solidFill>
                          <a:effectLst/>
                          <a:latin typeface="Calibri"/>
                        </a:rPr>
                        <a:t>NA</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10</a:t>
            </a:fld>
            <a:endParaRPr lang="en-US" altLang="en-US"/>
          </a:p>
        </p:txBody>
      </p:sp>
    </p:spTree>
    <p:extLst>
      <p:ext uri="{BB962C8B-B14F-4D97-AF65-F5344CB8AC3E}">
        <p14:creationId xmlns:p14="http://schemas.microsoft.com/office/powerpoint/2010/main" val="379853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Pipeline </a:t>
            </a:r>
            <a:r>
              <a:rPr lang="en-US" dirty="0"/>
              <a:t>Monitoring – Terrestrial</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Precise localization requires broadband signal </a:t>
            </a:r>
          </a:p>
          <a:p>
            <a:pPr lvl="1"/>
            <a:r>
              <a:rPr lang="en-US" sz="1600" dirty="0" smtClean="0">
                <a:sym typeface="Wingdings" panose="05000000000000000000" pitchFamily="2" charset="2"/>
              </a:rPr>
              <a:t>No interference (licensed spectrum) and low number of users </a:t>
            </a:r>
          </a:p>
          <a:p>
            <a:pPr marL="457200" lvl="1" indent="0">
              <a:buNone/>
            </a:pPr>
            <a:r>
              <a:rPr lang="en-US" sz="1600" dirty="0" smtClean="0">
                <a:sym typeface="Wingdings" panose="05000000000000000000" pitchFamily="2" charset="2"/>
              </a:rPr>
              <a:t> spreading modulation</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Low number of users</a:t>
            </a:r>
          </a:p>
          <a:p>
            <a:pPr lvl="1">
              <a:buFont typeface="Arial" panose="020B0604020202020204" pitchFamily="34" charset="0"/>
              <a:buChar char="•"/>
            </a:pPr>
            <a:r>
              <a:rPr lang="en-US" sz="1600" dirty="0" smtClean="0">
                <a:sym typeface="Wingdings" panose="05000000000000000000" pitchFamily="2" charset="2"/>
              </a:rPr>
              <a:t>Latency &lt; 10s</a:t>
            </a:r>
          </a:p>
          <a:p>
            <a:pPr marL="457200" lvl="1" indent="0">
              <a:buNone/>
            </a:pPr>
            <a:r>
              <a:rPr lang="en-US" sz="1600" dirty="0" smtClean="0">
                <a:sym typeface="Wingdings" panose="05000000000000000000" pitchFamily="2" charset="2"/>
              </a:rPr>
              <a:t> </a:t>
            </a:r>
            <a:r>
              <a:rPr lang="en-US" sz="1600" dirty="0" smtClean="0">
                <a:sym typeface="Wingdings" panose="05000000000000000000" pitchFamily="2" charset="2"/>
              </a:rPr>
              <a:t>Fully </a:t>
            </a:r>
            <a:r>
              <a:rPr lang="en-US" sz="1600" dirty="0" smtClean="0">
                <a:sym typeface="Wingdings" panose="05000000000000000000" pitchFamily="2" charset="2"/>
              </a:rPr>
              <a:t>synchronized network</a:t>
            </a:r>
            <a:endParaRPr lang="en-US" sz="1600" dirty="0">
              <a:sym typeface="Wingdings" panose="05000000000000000000" pitchFamily="2" charset="2"/>
            </a:endParaRPr>
          </a:p>
          <a:p>
            <a:pPr marL="457200" lvl="1" indent="0">
              <a:buNone/>
            </a:pPr>
            <a:endParaRPr lang="en-US" sz="2000" dirty="0" smtClean="0">
              <a:sym typeface="Wingdings" panose="05000000000000000000" pitchFamily="2" charset="2"/>
            </a:endParaRPr>
          </a:p>
          <a:p>
            <a:pPr lvl="1"/>
            <a:endParaRPr lang="en-US" sz="1600" dirty="0" smtClean="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11</a:t>
            </a:fld>
            <a:endParaRPr lang="en-US" altLang="en-US"/>
          </a:p>
        </p:txBody>
      </p:sp>
    </p:spTree>
    <p:extLst>
      <p:ext uri="{BB962C8B-B14F-4D97-AF65-F5344CB8AC3E}">
        <p14:creationId xmlns:p14="http://schemas.microsoft.com/office/powerpoint/2010/main" val="1026267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Pipeline </a:t>
            </a:r>
            <a:r>
              <a:rPr lang="en-US" dirty="0"/>
              <a:t>Monitoring – Terrestrial</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Low number of active users</a:t>
            </a:r>
          </a:p>
          <a:p>
            <a:pPr lvl="1"/>
            <a:r>
              <a:rPr lang="en-US" sz="1800" dirty="0" smtClean="0"/>
              <a:t>Latency &lt; 1min</a:t>
            </a:r>
          </a:p>
          <a:p>
            <a:pPr lvl="1">
              <a:buFont typeface="Wingdings"/>
              <a:buChar char="à"/>
            </a:pPr>
            <a:r>
              <a:rPr lang="en-US" sz="1800" dirty="0" smtClean="0">
                <a:sym typeface="Wingdings" panose="05000000000000000000" pitchFamily="2" charset="2"/>
              </a:rPr>
              <a:t>Extended </a:t>
            </a:r>
            <a:r>
              <a:rPr lang="en-US" sz="1800" dirty="0" smtClean="0">
                <a:sym typeface="Wingdings" panose="05000000000000000000" pitchFamily="2" charset="2"/>
              </a:rPr>
              <a:t>star or mesh</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000" dirty="0">
                <a:sym typeface="Wingdings" panose="05000000000000000000" pitchFamily="2" charset="2"/>
              </a:rPr>
              <a:t>The optimum parameter configuration exactly matches the existing IEEE 802.15.4 standard. Therefore, a new LPWAN standard does not offer significant benefits</a:t>
            </a:r>
            <a:r>
              <a:rPr lang="en-US" sz="2000" dirty="0" smtClean="0">
                <a:sym typeface="Wingdings" panose="05000000000000000000" pitchFamily="2" charset="2"/>
              </a:rPr>
              <a:t>.</a:t>
            </a:r>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12</a:t>
            </a:fld>
            <a:endParaRPr lang="en-US" altLang="en-US"/>
          </a:p>
        </p:txBody>
      </p:sp>
    </p:spTree>
    <p:extLst>
      <p:ext uri="{BB962C8B-B14F-4D97-AF65-F5344CB8AC3E}">
        <p14:creationId xmlns:p14="http://schemas.microsoft.com/office/powerpoint/2010/main" val="42908565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Fault Monitoring in the Medium Voltage Distribution Network</a:t>
            </a:r>
            <a:endParaRPr lang="de-DE" dirty="0"/>
          </a:p>
        </p:txBody>
      </p:sp>
      <p:sp>
        <p:nvSpPr>
          <p:cNvPr id="3" name="Inhaltsplatzhalter 2"/>
          <p:cNvSpPr>
            <a:spLocks noGrp="1"/>
          </p:cNvSpPr>
          <p:nvPr>
            <p:ph idx="1"/>
          </p:nvPr>
        </p:nvSpPr>
        <p:spPr/>
        <p:txBody>
          <a:bodyPr/>
          <a:lstStyle/>
          <a:p>
            <a:r>
              <a:rPr lang="en-US" sz="2000" dirty="0" smtClean="0"/>
              <a:t>Use-case description:</a:t>
            </a:r>
            <a:br>
              <a:rPr lang="en-US" sz="2000" dirty="0" smtClean="0"/>
            </a:br>
            <a:r>
              <a:rPr lang="en-US" sz="2000" dirty="0" smtClean="0"/>
              <a:t>Detection and indication of faults in the medium voltage distribution network. </a:t>
            </a:r>
          </a:p>
          <a:p>
            <a:r>
              <a:rPr lang="en-US" sz="2000" dirty="0" smtClean="0"/>
              <a:t>Assumptions</a:t>
            </a:r>
          </a:p>
          <a:p>
            <a:pPr lvl="1"/>
            <a:r>
              <a:rPr lang="en-US" sz="1800" dirty="0" smtClean="0"/>
              <a:t>No suitable 110/220V power supply to power the sensor node </a:t>
            </a:r>
            <a:r>
              <a:rPr lang="en-US" sz="1800" dirty="0" smtClean="0">
                <a:sym typeface="Wingdings" panose="05000000000000000000" pitchFamily="2" charset="2"/>
              </a:rPr>
              <a:t> powered by battery</a:t>
            </a:r>
          </a:p>
          <a:p>
            <a:pPr lvl="1"/>
            <a:r>
              <a:rPr lang="en-US" sz="1800" dirty="0" smtClean="0">
                <a:sym typeface="Wingdings" panose="05000000000000000000" pitchFamily="2" charset="2"/>
              </a:rPr>
              <a:t>Devices only transmit in case of error or one alive message per day  low traffic</a:t>
            </a:r>
          </a:p>
          <a:p>
            <a:pPr lvl="1"/>
            <a:r>
              <a:rPr lang="en-US" sz="1800" dirty="0" smtClean="0">
                <a:sym typeface="Wingdings" panose="05000000000000000000" pitchFamily="2" charset="2"/>
              </a:rPr>
              <a:t>Only uplink data, no downlink required</a:t>
            </a:r>
          </a:p>
          <a:p>
            <a:pPr lvl="1"/>
            <a:r>
              <a:rPr lang="en-US" sz="1800" dirty="0" smtClean="0">
                <a:sym typeface="Wingdings" panose="05000000000000000000" pitchFamily="2" charset="2"/>
              </a:rPr>
              <a:t>But, in case of a major network failure many devices may report an error at the same time  dense traffic</a:t>
            </a:r>
          </a:p>
          <a:p>
            <a:pPr lvl="1"/>
            <a:r>
              <a:rPr lang="en-US" sz="1800" dirty="0" smtClean="0">
                <a:sym typeface="Wingdings" panose="05000000000000000000" pitchFamily="2" charset="2"/>
              </a:rPr>
              <a:t>System may be operated in populated areas  strong interference </a:t>
            </a:r>
          </a:p>
          <a:p>
            <a:pPr lvl="1"/>
            <a:r>
              <a:rPr lang="en-US" sz="1800" dirty="0" smtClean="0">
                <a:sym typeface="Wingdings" panose="05000000000000000000" pitchFamily="2" charset="2"/>
              </a:rPr>
              <a:t>The distance between different sensor nodes may be multiple km</a:t>
            </a:r>
          </a:p>
          <a:p>
            <a:pPr marL="457200" lvl="1" indent="0">
              <a:buNone/>
            </a:pPr>
            <a:endParaRPr lang="en-US" sz="1800" dirty="0" smtClean="0">
              <a:sym typeface="Wingdings" panose="05000000000000000000" pitchFamily="2" charset="2"/>
            </a:endParaRPr>
          </a:p>
          <a:p>
            <a:pPr lvl="1"/>
            <a:endParaRPr lang="en-US" sz="1800" dirty="0" smtClean="0">
              <a:sym typeface="Wingdings" panose="05000000000000000000" pitchFamily="2" charset="2"/>
            </a:endParaRPr>
          </a:p>
          <a:p>
            <a:pPr lvl="1"/>
            <a:endParaRPr lang="en-US" sz="1800" dirty="0" smtClean="0">
              <a:sym typeface="Wingdings" panose="05000000000000000000" pitchFamily="2" charset="2"/>
            </a:endParaRPr>
          </a:p>
          <a:p>
            <a:pPr lvl="1"/>
            <a:endParaRPr lang="en-US" sz="18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13</a:t>
            </a:fld>
            <a:endParaRPr lang="en-US" altLang="en-US"/>
          </a:p>
        </p:txBody>
      </p:sp>
    </p:spTree>
    <p:extLst>
      <p:ext uri="{BB962C8B-B14F-4D97-AF65-F5344CB8AC3E}">
        <p14:creationId xmlns:p14="http://schemas.microsoft.com/office/powerpoint/2010/main" val="2900434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Fault Monitoring in the Medium Voltage Distribution Network</a:t>
            </a:r>
            <a:endParaRPr lang="de-DE" dirty="0"/>
          </a:p>
        </p:txBody>
      </p:sp>
      <p:sp>
        <p:nvSpPr>
          <p:cNvPr id="3" name="Inhaltsplatzhalter 2"/>
          <p:cNvSpPr>
            <a:spLocks noGrp="1"/>
          </p:cNvSpPr>
          <p:nvPr>
            <p:ph idx="1"/>
          </p:nvPr>
        </p:nvSpPr>
        <p:spPr/>
        <p:txBody>
          <a:bodyPr/>
          <a:lstStyle/>
          <a:p>
            <a:r>
              <a:rPr lang="en-US" sz="2000" dirty="0" smtClean="0"/>
              <a:t>The large spacing between different measurement nodes requires </a:t>
            </a:r>
            <a:r>
              <a:rPr lang="en-US" sz="2000" dirty="0" smtClean="0"/>
              <a:t>low payload bit-rates</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14</a:t>
            </a:fld>
            <a:endParaRPr lang="en-US" altLang="en-US"/>
          </a:p>
        </p:txBody>
      </p:sp>
      <p:pic>
        <p:nvPicPr>
          <p:cNvPr id="1028" name="Picture 4" descr="cell phone tower by adriankierm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7944" y="2780928"/>
            <a:ext cx="541755" cy="2412268"/>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pieren 6"/>
          <p:cNvGrpSpPr/>
          <p:nvPr/>
        </p:nvGrpSpPr>
        <p:grpSpPr>
          <a:xfrm>
            <a:off x="647420" y="3832468"/>
            <a:ext cx="2677221" cy="1728192"/>
            <a:chOff x="611560" y="3645024"/>
            <a:chExt cx="2677221" cy="1728192"/>
          </a:xfrm>
        </p:grpSpPr>
        <p:pic>
          <p:nvPicPr>
            <p:cNvPr id="1032" name="Picture 8" descr="Electric tower by petersirk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611560" y="3645024"/>
              <a:ext cx="2677221"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9592" y="3897030"/>
              <a:ext cx="804561" cy="113786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 name="Gruppieren 13"/>
          <p:cNvGrpSpPr/>
          <p:nvPr/>
        </p:nvGrpSpPr>
        <p:grpSpPr>
          <a:xfrm>
            <a:off x="5949385" y="4170794"/>
            <a:ext cx="2677221" cy="1728192"/>
            <a:chOff x="611560" y="3645024"/>
            <a:chExt cx="2677221" cy="1728192"/>
          </a:xfrm>
        </p:grpSpPr>
        <p:pic>
          <p:nvPicPr>
            <p:cNvPr id="15" name="Picture 8" descr="Electric tower by petersirk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611560" y="3645024"/>
              <a:ext cx="2677221"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9592" y="3897030"/>
              <a:ext cx="804561" cy="113786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9" name="Gerade Verbindung mit Pfeil 8"/>
          <p:cNvCxnSpPr/>
          <p:nvPr/>
        </p:nvCxnSpPr>
        <p:spPr bwMode="auto">
          <a:xfrm flipV="1">
            <a:off x="1740013" y="3212976"/>
            <a:ext cx="2111907" cy="1209824"/>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mit Pfeil 12"/>
          <p:cNvCxnSpPr/>
          <p:nvPr/>
        </p:nvCxnSpPr>
        <p:spPr bwMode="auto">
          <a:xfrm flipH="1" flipV="1">
            <a:off x="4609699" y="3212976"/>
            <a:ext cx="1834509" cy="1209824"/>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935452" y="6021288"/>
            <a:ext cx="5461752" cy="369332"/>
          </a:xfrm>
          <a:prstGeom prst="rect">
            <a:avLst/>
          </a:prstGeom>
          <a:noFill/>
        </p:spPr>
        <p:txBody>
          <a:bodyPr wrap="none" rtlCol="0">
            <a:spAutoFit/>
          </a:bodyPr>
          <a:lstStyle/>
          <a:p>
            <a:r>
              <a:rPr lang="en-US" sz="1800" dirty="0" smtClean="0"/>
              <a:t>Measurement locations may be separated by multiple km</a:t>
            </a:r>
            <a:endParaRPr lang="en-US" sz="1800" dirty="0"/>
          </a:p>
        </p:txBody>
      </p:sp>
    </p:spTree>
    <p:extLst>
      <p:ext uri="{BB962C8B-B14F-4D97-AF65-F5344CB8AC3E}">
        <p14:creationId xmlns:p14="http://schemas.microsoft.com/office/powerpoint/2010/main" val="2899809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Fault Monitoring in the Medium Voltage Distribution Network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365730475"/>
              </p:ext>
            </p:extLst>
          </p:nvPr>
        </p:nvGraphicFramePr>
        <p:xfrm>
          <a:off x="1187624" y="1772816"/>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&lt;100m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&lt;50km</a:t>
                      </a:r>
                    </a:p>
                  </a:txBody>
                  <a:tcPr marL="0" marR="0" marT="0" marB="0" anchor="b"/>
                </a:tc>
              </a:tr>
              <a:tr h="298865">
                <a:tc>
                  <a:txBody>
                    <a:bodyPr/>
                    <a:lstStyle/>
                    <a:p>
                      <a:pPr algn="l" fontAlgn="b"/>
                      <a:r>
                        <a:rPr lang="de-DE" sz="1600" b="0" i="0" u="none" strike="noStrike" dirty="0">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15</a:t>
            </a:fld>
            <a:endParaRPr lang="en-US" altLang="en-US"/>
          </a:p>
        </p:txBody>
      </p:sp>
    </p:spTree>
    <p:extLst>
      <p:ext uri="{BB962C8B-B14F-4D97-AF65-F5344CB8AC3E}">
        <p14:creationId xmlns:p14="http://schemas.microsoft.com/office/powerpoint/2010/main" val="194439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Fault Monitoring in the Medium Voltage Distribution Network</a:t>
            </a:r>
            <a:endParaRPr lang="de-DE" dirty="0"/>
          </a:p>
        </p:txBody>
      </p:sp>
      <p:sp>
        <p:nvSpPr>
          <p:cNvPr id="3" name="Inhaltsplatzhalter 2"/>
          <p:cNvSpPr>
            <a:spLocks noGrp="1"/>
          </p:cNvSpPr>
          <p:nvPr>
            <p:ph idx="1"/>
          </p:nvPr>
        </p:nvSpPr>
        <p:spPr/>
        <p:txBody>
          <a:bodyPr/>
          <a:lstStyle/>
          <a:p>
            <a:r>
              <a:rPr lang="en-US" sz="2000" dirty="0" smtClean="0"/>
              <a:t>Modulation</a:t>
            </a:r>
            <a:r>
              <a:rPr lang="en-US" sz="2000" dirty="0" smtClean="0"/>
              <a:t>: The</a:t>
            </a:r>
            <a:endParaRPr lang="en-US" sz="2000" dirty="0" smtClean="0"/>
          </a:p>
          <a:p>
            <a:pPr lvl="1"/>
            <a:r>
              <a:rPr lang="en-US" sz="1600" dirty="0" smtClean="0"/>
              <a:t>Localization precision &lt;100m </a:t>
            </a:r>
          </a:p>
          <a:p>
            <a:pPr lvl="1"/>
            <a:r>
              <a:rPr lang="en-US" sz="1600" dirty="0" smtClean="0">
                <a:sym typeface="Wingdings" panose="05000000000000000000" pitchFamily="2" charset="2"/>
              </a:rPr>
              <a:t>Strong interference and many users</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a:sym typeface="Wingdings" panose="05000000000000000000" pitchFamily="2" charset="2"/>
              </a:rPr>
              <a:t>C</a:t>
            </a:r>
            <a:r>
              <a:rPr lang="en-US" sz="1600" dirty="0" smtClean="0">
                <a:sym typeface="Wingdings" panose="05000000000000000000" pitchFamily="2" charset="2"/>
              </a:rPr>
              <a:t>onvolutional </a:t>
            </a:r>
            <a:r>
              <a:rPr lang="en-US" sz="1600" dirty="0" smtClean="0">
                <a:sym typeface="Wingdings" panose="05000000000000000000" pitchFamily="2" charset="2"/>
              </a:rPr>
              <a:t>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a:t>
            </a:r>
            <a:r>
              <a:rPr lang="en-US" sz="1600" dirty="0" smtClean="0">
                <a:sym typeface="Wingdings" panose="05000000000000000000" pitchFamily="2" charset="2"/>
              </a:rPr>
              <a:t>Only ALOHA </a:t>
            </a:r>
            <a:r>
              <a:rPr lang="en-US" sz="1600" dirty="0" smtClean="0">
                <a:sym typeface="Wingdings" panose="05000000000000000000" pitchFamily="2" charset="2"/>
              </a:rPr>
              <a:t>may work </a:t>
            </a:r>
            <a:r>
              <a:rPr lang="en-US" sz="1600" dirty="0" smtClean="0">
                <a:sym typeface="Wingdings" panose="05000000000000000000" pitchFamily="2" charset="2"/>
              </a:rPr>
              <a:t>due to pure uplink mode</a:t>
            </a:r>
            <a:endParaRPr lang="en-US" sz="1600" dirty="0" smtClean="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16</a:t>
            </a:fld>
            <a:endParaRPr lang="en-US" altLang="en-US"/>
          </a:p>
        </p:txBody>
      </p:sp>
    </p:spTree>
    <p:extLst>
      <p:ext uri="{BB962C8B-B14F-4D97-AF65-F5344CB8AC3E}">
        <p14:creationId xmlns:p14="http://schemas.microsoft.com/office/powerpoint/2010/main" val="26533323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Fault Monitoring in the Medium Voltage Distribution Network</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High number of active users with interference</a:t>
            </a:r>
          </a:p>
          <a:p>
            <a:pPr lvl="1"/>
            <a:r>
              <a:rPr lang="en-US" sz="1800" dirty="0" smtClean="0"/>
              <a:t>Latency &lt; 1min</a:t>
            </a:r>
          </a:p>
          <a:p>
            <a:pPr lvl="1">
              <a:buFont typeface="Wingdings"/>
              <a:buChar char="à"/>
            </a:pPr>
            <a:r>
              <a:rPr lang="en-US" sz="1800" dirty="0" smtClean="0">
                <a:sym typeface="Wingdings" panose="05000000000000000000" pitchFamily="2" charset="2"/>
              </a:rPr>
              <a:t>Extended </a:t>
            </a:r>
            <a:r>
              <a:rPr lang="en-US" sz="1800" dirty="0" smtClean="0">
                <a:sym typeface="Wingdings" panose="05000000000000000000" pitchFamily="2" charset="2"/>
              </a:rPr>
              <a:t>star (e.g</a:t>
            </a:r>
            <a:r>
              <a:rPr lang="en-US" sz="1800" dirty="0" smtClean="0">
                <a:sym typeface="Wingdings" panose="05000000000000000000" pitchFamily="2" charset="2"/>
              </a:rPr>
              <a:t>. with mesh backhaul)</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use-case for new LPWAN standard</a:t>
            </a:r>
            <a:endParaRPr lang="en-US" sz="2200" dirty="0" smtClean="0">
              <a:sym typeface="Wingdings" panose="05000000000000000000" pitchFamily="2" charset="2"/>
            </a:endParaRP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17</a:t>
            </a:fld>
            <a:endParaRPr lang="en-US" altLang="en-US"/>
          </a:p>
        </p:txBody>
      </p:sp>
    </p:spTree>
    <p:extLst>
      <p:ext uri="{BB962C8B-B14F-4D97-AF65-F5344CB8AC3E}">
        <p14:creationId xmlns:p14="http://schemas.microsoft.com/office/powerpoint/2010/main" val="1999133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Grid - Load Control</a:t>
            </a:r>
            <a:endParaRPr lang="de-DE" dirty="0"/>
          </a:p>
        </p:txBody>
      </p:sp>
      <p:sp>
        <p:nvSpPr>
          <p:cNvPr id="3" name="Inhaltsplatzhalter 2"/>
          <p:cNvSpPr>
            <a:spLocks noGrp="1"/>
          </p:cNvSpPr>
          <p:nvPr>
            <p:ph idx="1"/>
          </p:nvPr>
        </p:nvSpPr>
        <p:spPr/>
        <p:txBody>
          <a:bodyPr/>
          <a:lstStyle/>
          <a:p>
            <a:r>
              <a:rPr lang="en-US" sz="2000" dirty="0" smtClean="0"/>
              <a:t>Control of the load of the smart grid with focus on private homes. May also be combined with smart electricity meters. </a:t>
            </a:r>
          </a:p>
          <a:p>
            <a:endParaRPr lang="en-US" sz="2000" dirty="0" smtClean="0"/>
          </a:p>
          <a:p>
            <a:r>
              <a:rPr lang="en-US" sz="2000" dirty="0" smtClean="0"/>
              <a:t> Assumptions:</a:t>
            </a:r>
          </a:p>
          <a:p>
            <a:pPr lvl="1"/>
            <a:r>
              <a:rPr lang="en-US" sz="1800" dirty="0" smtClean="0"/>
              <a:t>External power supply available</a:t>
            </a:r>
          </a:p>
          <a:p>
            <a:pPr lvl="1"/>
            <a:r>
              <a:rPr lang="en-US" sz="1800" dirty="0" smtClean="0"/>
              <a:t>High interference and density as used in highly populated areas</a:t>
            </a:r>
          </a:p>
          <a:p>
            <a:pPr lvl="1"/>
            <a:r>
              <a:rPr lang="en-US" sz="1800" dirty="0" smtClean="0"/>
              <a:t>Significant amount of payload data also on the downlink, also software updates</a:t>
            </a:r>
          </a:p>
          <a:p>
            <a:pPr lvl="1"/>
            <a:endParaRPr lang="en-US" sz="1800" dirty="0" smtClean="0"/>
          </a:p>
          <a:p>
            <a:pPr lvl="1"/>
            <a:endParaRPr lang="en-US" sz="1800" dirty="0" smtClean="0"/>
          </a:p>
          <a:p>
            <a:pPr lvl="1"/>
            <a:endParaRPr lang="en-US" sz="18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18</a:t>
            </a:fld>
            <a:endParaRPr lang="en-US" altLang="en-US"/>
          </a:p>
        </p:txBody>
      </p:sp>
    </p:spTree>
    <p:extLst>
      <p:ext uri="{BB962C8B-B14F-4D97-AF65-F5344CB8AC3E}">
        <p14:creationId xmlns:p14="http://schemas.microsoft.com/office/powerpoint/2010/main" val="4201143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Smart </a:t>
            </a:r>
            <a:r>
              <a:rPr lang="en-US" dirty="0"/>
              <a:t>Grid - Load Control</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806017357"/>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None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&lt;1s</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External</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NA</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Secure Authentication</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19</a:t>
            </a:fld>
            <a:endParaRPr lang="en-US" altLang="en-US"/>
          </a:p>
        </p:txBody>
      </p:sp>
    </p:spTree>
    <p:extLst>
      <p:ext uri="{BB962C8B-B14F-4D97-AF65-F5344CB8AC3E}">
        <p14:creationId xmlns:p14="http://schemas.microsoft.com/office/powerpoint/2010/main" val="2532887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Qualitative Use-Case Evaluation</a:t>
            </a:r>
            <a:endParaRPr lang="en-US" dirty="0"/>
          </a:p>
        </p:txBody>
      </p:sp>
      <p:sp>
        <p:nvSpPr>
          <p:cNvPr id="6" name="Untertitel 5"/>
          <p:cNvSpPr>
            <a:spLocks noGrp="1"/>
          </p:cNvSpPr>
          <p:nvPr>
            <p:ph type="subTitle" idx="1"/>
          </p:nvPr>
        </p:nvSpPr>
        <p:spPr/>
        <p:txBody>
          <a:bodyPr/>
          <a:lstStyle/>
          <a:p>
            <a:r>
              <a:rPr lang="de-DE" dirty="0" smtClean="0"/>
              <a:t>Joerg Robert (FAU Erlangen-</a:t>
            </a:r>
            <a:r>
              <a:rPr lang="de-DE" dirty="0" err="1" smtClean="0"/>
              <a:t>Nuernberg</a:t>
            </a:r>
            <a:r>
              <a:rPr lang="de-DE" dirty="0" smtClean="0"/>
              <a:t>)</a:t>
            </a:r>
            <a:endParaRPr lang="de-DE" dirty="0"/>
          </a:p>
        </p:txBody>
      </p:sp>
      <p:sp>
        <p:nvSpPr>
          <p:cNvPr id="2" name="Datumsplatzhalter 1"/>
          <p:cNvSpPr>
            <a:spLocks noGrp="1"/>
          </p:cNvSpPr>
          <p:nvPr>
            <p:ph type="dt" sz="half" idx="10"/>
          </p:nvPr>
        </p:nvSpPr>
        <p:spPr/>
        <p:txBody>
          <a:bodyPr/>
          <a:lstStyle/>
          <a:p>
            <a:pPr>
              <a:defRPr/>
            </a:pPr>
            <a:r>
              <a:rPr lang="en-US" altLang="en-US" smtClean="0"/>
              <a:t>Sept. 2017</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6A4E6013-DD66-4BED-B75C-775CB17DF31F}" type="slidenum">
              <a:rPr lang="en-US" altLang="en-US" smtClean="0"/>
              <a:pPr>
                <a:defRPr/>
              </a:pPr>
              <a:t>2</a:t>
            </a:fld>
            <a:endParaRPr lang="en-US" altLang="en-US"/>
          </a:p>
        </p:txBody>
      </p:sp>
    </p:spTree>
    <p:extLst>
      <p:ext uri="{BB962C8B-B14F-4D97-AF65-F5344CB8AC3E}">
        <p14:creationId xmlns:p14="http://schemas.microsoft.com/office/powerpoint/2010/main" val="916931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Grid - Load Control</a:t>
            </a:r>
            <a:endParaRPr lang="de-DE" dirty="0"/>
          </a:p>
        </p:txBody>
      </p:sp>
      <p:sp>
        <p:nvSpPr>
          <p:cNvPr id="3" name="Inhaltsplatzhalter 2"/>
          <p:cNvSpPr>
            <a:spLocks noGrp="1"/>
          </p:cNvSpPr>
          <p:nvPr>
            <p:ph idx="1"/>
          </p:nvPr>
        </p:nvSpPr>
        <p:spPr/>
        <p:txBody>
          <a:bodyPr/>
          <a:lstStyle/>
          <a:p>
            <a:r>
              <a:rPr lang="en-US" sz="2000" dirty="0" smtClean="0"/>
              <a:t>Existing systems are already on the market (e.g. based on IEEE 802.15.4g)</a:t>
            </a:r>
          </a:p>
          <a:p>
            <a:r>
              <a:rPr lang="en-US" sz="2000" dirty="0" smtClean="0"/>
              <a:t>These systems employ mesh structures with antennas that are typically not highly exposed </a:t>
            </a:r>
            <a:r>
              <a:rPr lang="en-US" sz="2000" dirty="0" smtClean="0">
                <a:sym typeface="Wingdings" panose="05000000000000000000" pitchFamily="2" charset="2"/>
              </a:rPr>
              <a:t>even dense cell traffic can be handled efficiently</a:t>
            </a:r>
          </a:p>
          <a:p>
            <a:r>
              <a:rPr lang="en-US" sz="2000" dirty="0" smtClean="0"/>
              <a:t>The mesh structure also allow for significant downlink bit-rates that would not be possible in </a:t>
            </a:r>
          </a:p>
          <a:p>
            <a:endParaRPr lang="en-US" sz="2000" dirty="0" smtClean="0"/>
          </a:p>
          <a:p>
            <a:r>
              <a:rPr lang="en-US" sz="2000" dirty="0" smtClean="0"/>
              <a:t>However, LPWAN may be used to connect remote houses (last mile) that may currently not be well covered by mesh structures</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20</a:t>
            </a:fld>
            <a:endParaRPr lang="en-US" altLang="en-US"/>
          </a:p>
        </p:txBody>
      </p:sp>
    </p:spTree>
    <p:extLst>
      <p:ext uri="{BB962C8B-B14F-4D97-AF65-F5344CB8AC3E}">
        <p14:creationId xmlns:p14="http://schemas.microsoft.com/office/powerpoint/2010/main" val="989827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Grid - Load </a:t>
            </a:r>
            <a:r>
              <a:rPr lang="en-US" dirty="0" smtClean="0"/>
              <a:t>Control with LPWAN Extension</a:t>
            </a:r>
            <a:endParaRPr lang="de-DE"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21</a:t>
            </a:fld>
            <a:endParaRPr lang="en-US" altLang="en-US"/>
          </a:p>
        </p:txBody>
      </p:sp>
      <p:pic>
        <p:nvPicPr>
          <p:cNvPr id="7" name="Picture 4" descr="cell phone tower by adriankierm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203" y="2831868"/>
            <a:ext cx="541755" cy="24122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44443" y="2900142"/>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84601" y="2831868"/>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0427" y="4327571"/>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46341" y="4106276"/>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1168" y="3852688"/>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Forest by Z"/>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4048" y="3092730"/>
            <a:ext cx="2315506" cy="1753996"/>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Gerade Verbindung mit Pfeil 13"/>
          <p:cNvCxnSpPr/>
          <p:nvPr/>
        </p:nvCxnSpPr>
        <p:spPr bwMode="auto">
          <a:xfrm>
            <a:off x="1691680" y="2831868"/>
            <a:ext cx="855043" cy="23709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mit Pfeil 15"/>
          <p:cNvCxnSpPr/>
          <p:nvPr/>
        </p:nvCxnSpPr>
        <p:spPr bwMode="auto">
          <a:xfrm>
            <a:off x="1691680" y="3068960"/>
            <a:ext cx="855043" cy="1352658"/>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a:off x="3059832" y="3068960"/>
            <a:ext cx="991070"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mit Pfeil 19"/>
          <p:cNvCxnSpPr/>
          <p:nvPr/>
        </p:nvCxnSpPr>
        <p:spPr bwMode="auto">
          <a:xfrm flipV="1">
            <a:off x="2804988" y="4327571"/>
            <a:ext cx="843633" cy="26086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flipV="1">
            <a:off x="3648621" y="3212976"/>
            <a:ext cx="402281" cy="1008112"/>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mit Pfeil 23"/>
          <p:cNvCxnSpPr>
            <a:endCxn id="12" idx="0"/>
          </p:cNvCxnSpPr>
          <p:nvPr/>
        </p:nvCxnSpPr>
        <p:spPr bwMode="auto">
          <a:xfrm>
            <a:off x="4572000" y="3068960"/>
            <a:ext cx="3601449" cy="783728"/>
          </a:xfrm>
          <a:prstGeom prst="straightConnector1">
            <a:avLst/>
          </a:prstGeom>
          <a:ln>
            <a:solidFill>
              <a:srgbClr val="FF0000"/>
            </a:solidFill>
            <a:headEnd type="arrow"/>
            <a:tailEnd type="arrow"/>
          </a:ln>
          <a:extLst/>
        </p:spPr>
        <p:style>
          <a:lnRef idx="3">
            <a:schemeClr val="accent4"/>
          </a:lnRef>
          <a:fillRef idx="0">
            <a:schemeClr val="accent4"/>
          </a:fillRef>
          <a:effectRef idx="2">
            <a:schemeClr val="accent4"/>
          </a:effectRef>
          <a:fontRef idx="minor">
            <a:schemeClr val="tx1"/>
          </a:fontRef>
        </p:style>
      </p:cxnSp>
      <p:sp>
        <p:nvSpPr>
          <p:cNvPr id="25" name="Textfeld 24"/>
          <p:cNvSpPr txBox="1"/>
          <p:nvPr/>
        </p:nvSpPr>
        <p:spPr>
          <a:xfrm>
            <a:off x="1886700" y="5693792"/>
            <a:ext cx="2768707" cy="584775"/>
          </a:xfrm>
          <a:prstGeom prst="rect">
            <a:avLst/>
          </a:prstGeom>
          <a:noFill/>
        </p:spPr>
        <p:txBody>
          <a:bodyPr wrap="none" rtlCol="0">
            <a:spAutoFit/>
          </a:bodyPr>
          <a:lstStyle/>
          <a:p>
            <a:r>
              <a:rPr lang="de-DE" sz="1600" dirty="0" err="1"/>
              <a:t>Mesh</a:t>
            </a:r>
            <a:r>
              <a:rPr lang="de-DE" sz="1600" dirty="0"/>
              <a:t> Network (e.g. 802.15.4g</a:t>
            </a:r>
            <a:r>
              <a:rPr lang="de-DE" sz="1600" dirty="0" smtClean="0"/>
              <a:t>)</a:t>
            </a:r>
          </a:p>
          <a:p>
            <a:r>
              <a:rPr lang="de-DE" sz="1600" dirty="0" err="1" smtClean="0"/>
              <a:t>for</a:t>
            </a:r>
            <a:r>
              <a:rPr lang="de-DE" sz="1600" dirty="0" smtClean="0"/>
              <a:t> normal </a:t>
            </a:r>
            <a:r>
              <a:rPr lang="de-DE" sz="1600" dirty="0" err="1" smtClean="0"/>
              <a:t>users</a:t>
            </a:r>
            <a:endParaRPr lang="de-DE" sz="1600" dirty="0"/>
          </a:p>
        </p:txBody>
      </p:sp>
      <p:sp>
        <p:nvSpPr>
          <p:cNvPr id="27" name="Textfeld 26"/>
          <p:cNvSpPr txBox="1"/>
          <p:nvPr/>
        </p:nvSpPr>
        <p:spPr>
          <a:xfrm>
            <a:off x="7548524" y="5683456"/>
            <a:ext cx="1263487" cy="338554"/>
          </a:xfrm>
          <a:prstGeom prst="rect">
            <a:avLst/>
          </a:prstGeom>
          <a:noFill/>
        </p:spPr>
        <p:txBody>
          <a:bodyPr wrap="none" rtlCol="0">
            <a:spAutoFit/>
          </a:bodyPr>
          <a:lstStyle/>
          <a:p>
            <a:r>
              <a:rPr lang="de-DE" sz="1600" dirty="0" smtClean="0"/>
              <a:t>Remote User</a:t>
            </a:r>
            <a:endParaRPr lang="de-DE" sz="1600" dirty="0"/>
          </a:p>
        </p:txBody>
      </p:sp>
      <p:sp>
        <p:nvSpPr>
          <p:cNvPr id="26" name="Textfeld 25"/>
          <p:cNvSpPr txBox="1"/>
          <p:nvPr/>
        </p:nvSpPr>
        <p:spPr>
          <a:xfrm>
            <a:off x="5220072" y="5539903"/>
            <a:ext cx="1473545" cy="646331"/>
          </a:xfrm>
          <a:prstGeom prst="rect">
            <a:avLst/>
          </a:prstGeom>
          <a:noFill/>
        </p:spPr>
        <p:txBody>
          <a:bodyPr wrap="none" rtlCol="0">
            <a:spAutoFit/>
          </a:bodyPr>
          <a:lstStyle/>
          <a:p>
            <a:r>
              <a:rPr lang="de-DE" sz="1800" dirty="0" smtClean="0">
                <a:solidFill>
                  <a:srgbClr val="FF0000"/>
                </a:solidFill>
              </a:rPr>
              <a:t>Long-Range </a:t>
            </a:r>
            <a:br>
              <a:rPr lang="de-DE" sz="1800" dirty="0" smtClean="0">
                <a:solidFill>
                  <a:srgbClr val="FF0000"/>
                </a:solidFill>
              </a:rPr>
            </a:br>
            <a:r>
              <a:rPr lang="de-DE" sz="1800" dirty="0" smtClean="0">
                <a:solidFill>
                  <a:srgbClr val="FF0000"/>
                </a:solidFill>
              </a:rPr>
              <a:t>LPWAN Link</a:t>
            </a:r>
            <a:endParaRPr lang="de-DE" sz="1800" dirty="0">
              <a:solidFill>
                <a:srgbClr val="FF0000"/>
              </a:solidFill>
            </a:endParaRPr>
          </a:p>
        </p:txBody>
      </p:sp>
    </p:spTree>
    <p:extLst>
      <p:ext uri="{BB962C8B-B14F-4D97-AF65-F5344CB8AC3E}">
        <p14:creationId xmlns:p14="http://schemas.microsoft.com/office/powerpoint/2010/main" val="3893130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Smart </a:t>
            </a:r>
            <a:r>
              <a:rPr lang="en-US" dirty="0"/>
              <a:t>Grid - Load </a:t>
            </a:r>
            <a:r>
              <a:rPr lang="en-US" dirty="0" smtClean="0"/>
              <a:t>Control: LPWAN Extension Part</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Long-range transmission with potential interference</a:t>
            </a:r>
          </a:p>
          <a:p>
            <a:pPr marL="457200" lvl="1" indent="0">
              <a:buNone/>
            </a:pPr>
            <a:r>
              <a:rPr lang="en-US" sz="1600" dirty="0" smtClean="0">
                <a:sym typeface="Wingdings" panose="05000000000000000000" pitchFamily="2" charset="2"/>
              </a:rPr>
              <a:t> FHSS</a:t>
            </a:r>
            <a:endParaRPr lang="en-US" sz="1600" dirty="0" smtClean="0">
              <a:sym typeface="Wingdings" panose="05000000000000000000" pitchFamily="2" charset="2"/>
            </a:endParaRP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a:t>
            </a:r>
            <a:r>
              <a:rPr lang="en-US" sz="1600" dirty="0" smtClean="0">
                <a:sym typeface="Wingdings" panose="05000000000000000000" pitchFamily="2" charset="2"/>
              </a:rPr>
              <a:t>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Low number of users</a:t>
            </a:r>
            <a:endParaRPr lang="en-US" sz="1600" dirty="0" smtClean="0">
              <a:sym typeface="Wingdings" panose="05000000000000000000" pitchFamily="2" charset="2"/>
            </a:endParaRPr>
          </a:p>
          <a:p>
            <a:pPr lvl="1">
              <a:buFont typeface="Arial" panose="020B0604020202020204" pitchFamily="34" charset="0"/>
              <a:buChar char="•"/>
            </a:pPr>
            <a:r>
              <a:rPr lang="en-US" sz="1600" dirty="0" smtClean="0">
                <a:sym typeface="Wingdings" panose="05000000000000000000" pitchFamily="2" charset="2"/>
              </a:rPr>
              <a:t>Uplink and downlink</a:t>
            </a:r>
          </a:p>
          <a:p>
            <a:pPr lvl="1">
              <a:buFont typeface="Arial" panose="020B0604020202020204" pitchFamily="34" charset="0"/>
              <a:buChar char="•"/>
            </a:pPr>
            <a:r>
              <a:rPr lang="en-US" sz="1600" dirty="0" smtClean="0">
                <a:sym typeface="Wingdings" panose="05000000000000000000" pitchFamily="2" charset="2"/>
              </a:rPr>
              <a:t>Latency &lt; 1s</a:t>
            </a:r>
          </a:p>
          <a:p>
            <a:pPr marL="457200" lvl="1" indent="0">
              <a:buNone/>
            </a:pPr>
            <a:r>
              <a:rPr lang="en-US" sz="1600" dirty="0" smtClean="0">
                <a:sym typeface="Wingdings" panose="05000000000000000000" pitchFamily="2" charset="2"/>
              </a:rPr>
              <a:t> Fully synchronized network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22</a:t>
            </a:fld>
            <a:endParaRPr lang="en-US" altLang="en-US"/>
          </a:p>
        </p:txBody>
      </p:sp>
    </p:spTree>
    <p:extLst>
      <p:ext uri="{BB962C8B-B14F-4D97-AF65-F5344CB8AC3E}">
        <p14:creationId xmlns:p14="http://schemas.microsoft.com/office/powerpoint/2010/main" val="5746842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Grid - Load Control with LPWAN Extension</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Low number of active users</a:t>
            </a:r>
            <a:endParaRPr lang="en-US" sz="1800" dirty="0" smtClean="0"/>
          </a:p>
          <a:p>
            <a:pPr lvl="1"/>
            <a:r>
              <a:rPr lang="en-US" sz="1800" dirty="0" smtClean="0"/>
              <a:t>Latency &lt; 1min</a:t>
            </a:r>
          </a:p>
          <a:p>
            <a:pPr lvl="1">
              <a:buFont typeface="Wingdings"/>
              <a:buChar char="à"/>
            </a:pPr>
            <a:r>
              <a:rPr lang="en-US" sz="1800" dirty="0" smtClean="0">
                <a:sym typeface="Wingdings" panose="05000000000000000000" pitchFamily="2" charset="2"/>
              </a:rPr>
              <a:t>Point to point for last mile</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LPWAN use-case to extend mesh network to remote users </a:t>
            </a:r>
            <a:endParaRPr lang="en-US" sz="2200" dirty="0" smtClean="0">
              <a:sym typeface="Wingdings" panose="05000000000000000000" pitchFamily="2" charset="2"/>
            </a:endParaRP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23</a:t>
            </a:fld>
            <a:endParaRPr lang="en-US" altLang="en-US"/>
          </a:p>
        </p:txBody>
      </p:sp>
    </p:spTree>
    <p:extLst>
      <p:ext uri="{BB962C8B-B14F-4D97-AF65-F5344CB8AC3E}">
        <p14:creationId xmlns:p14="http://schemas.microsoft.com/office/powerpoint/2010/main" val="29729514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Metering (Water / Gas)</a:t>
            </a:r>
            <a:endParaRPr lang="de-DE" dirty="0"/>
          </a:p>
        </p:txBody>
      </p:sp>
      <p:sp>
        <p:nvSpPr>
          <p:cNvPr id="3" name="Inhaltsplatzhalter 2"/>
          <p:cNvSpPr>
            <a:spLocks noGrp="1"/>
          </p:cNvSpPr>
          <p:nvPr>
            <p:ph idx="1"/>
          </p:nvPr>
        </p:nvSpPr>
        <p:spPr/>
        <p:txBody>
          <a:bodyPr/>
          <a:lstStyle/>
          <a:p>
            <a:r>
              <a:rPr lang="en-US" sz="2000" dirty="0" smtClean="0"/>
              <a:t>Gas and water meters are equipped with LPWAN</a:t>
            </a:r>
          </a:p>
          <a:p>
            <a:r>
              <a:rPr lang="en-US" sz="2000" dirty="0" smtClean="0"/>
              <a:t>No power supply available, data transmission required only once per day, backhaul network can also be mesh </a:t>
            </a:r>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24</a:t>
            </a:fld>
            <a:endParaRPr lang="en-US" altLang="en-US"/>
          </a:p>
        </p:txBody>
      </p:sp>
      <p:pic>
        <p:nvPicPr>
          <p:cNvPr id="9218" name="Picture 2" descr="Iso City Grey House 2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3140968"/>
            <a:ext cx="1327146" cy="11634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so City Grey House 2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3215" y="4303165"/>
            <a:ext cx="1327146" cy="116346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so City Grey House 2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1950" y="5466630"/>
            <a:ext cx="1327146" cy="116346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5085184"/>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5085184"/>
            <a:ext cx="804561" cy="113786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cell phone tower by adriankierma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32240" y="3241846"/>
            <a:ext cx="541755" cy="2412268"/>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Gerade Verbindung mit Pfeil 12"/>
          <p:cNvCxnSpPr/>
          <p:nvPr/>
        </p:nvCxnSpPr>
        <p:spPr bwMode="auto">
          <a:xfrm>
            <a:off x="4716016" y="5877272"/>
            <a:ext cx="504056"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mit Pfeil 15"/>
          <p:cNvCxnSpPr/>
          <p:nvPr/>
        </p:nvCxnSpPr>
        <p:spPr bwMode="auto">
          <a:xfrm flipV="1">
            <a:off x="6228184" y="3861048"/>
            <a:ext cx="504056" cy="1617226"/>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4644008" y="6165304"/>
            <a:ext cx="641522" cy="338554"/>
          </a:xfrm>
          <a:prstGeom prst="rect">
            <a:avLst/>
          </a:prstGeom>
          <a:noFill/>
        </p:spPr>
        <p:txBody>
          <a:bodyPr wrap="none" rtlCol="0">
            <a:spAutoFit/>
          </a:bodyPr>
          <a:lstStyle/>
          <a:p>
            <a:r>
              <a:rPr lang="de-DE" sz="1600" dirty="0" err="1" smtClean="0"/>
              <a:t>Mesh</a:t>
            </a:r>
            <a:endParaRPr lang="de-DE" sz="1600" dirty="0"/>
          </a:p>
        </p:txBody>
      </p:sp>
      <p:cxnSp>
        <p:nvCxnSpPr>
          <p:cNvPr id="19" name="Gerade Verbindung mit Pfeil 18"/>
          <p:cNvCxnSpPr/>
          <p:nvPr/>
        </p:nvCxnSpPr>
        <p:spPr bwMode="auto">
          <a:xfrm flipV="1">
            <a:off x="2339752" y="3645024"/>
            <a:ext cx="4248472" cy="77676"/>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mit Pfeil 20"/>
          <p:cNvCxnSpPr/>
          <p:nvPr/>
        </p:nvCxnSpPr>
        <p:spPr bwMode="auto">
          <a:xfrm flipV="1">
            <a:off x="2339752" y="3861048"/>
            <a:ext cx="4140460" cy="936104"/>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flipV="1">
            <a:off x="2339752" y="4005064"/>
            <a:ext cx="3900905" cy="1872208"/>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a:off x="2154730" y="3501008"/>
            <a:ext cx="2119163" cy="1728192"/>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mit Pfeil 27"/>
          <p:cNvCxnSpPr/>
          <p:nvPr/>
        </p:nvCxnSpPr>
        <p:spPr bwMode="auto">
          <a:xfrm>
            <a:off x="2307130" y="4941168"/>
            <a:ext cx="1966763" cy="440432"/>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mit Pfeil 30"/>
          <p:cNvCxnSpPr/>
          <p:nvPr/>
        </p:nvCxnSpPr>
        <p:spPr bwMode="auto">
          <a:xfrm flipV="1">
            <a:off x="2203663" y="5534000"/>
            <a:ext cx="2086541" cy="514362"/>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16" name="Textfeld 9215"/>
          <p:cNvSpPr txBox="1"/>
          <p:nvPr/>
        </p:nvSpPr>
        <p:spPr>
          <a:xfrm>
            <a:off x="3311884" y="3345260"/>
            <a:ext cx="889667" cy="338554"/>
          </a:xfrm>
          <a:prstGeom prst="rect">
            <a:avLst/>
          </a:prstGeom>
          <a:noFill/>
        </p:spPr>
        <p:txBody>
          <a:bodyPr wrap="none" rtlCol="0">
            <a:spAutoFit/>
          </a:bodyPr>
          <a:lstStyle/>
          <a:p>
            <a:r>
              <a:rPr lang="de-DE" sz="1600" dirty="0" smtClean="0">
                <a:solidFill>
                  <a:srgbClr val="FF0000"/>
                </a:solidFill>
              </a:rPr>
              <a:t>LPWAN</a:t>
            </a:r>
            <a:endParaRPr lang="de-DE" sz="1600" dirty="0">
              <a:solidFill>
                <a:srgbClr val="FF0000"/>
              </a:solidFill>
            </a:endParaRPr>
          </a:p>
        </p:txBody>
      </p:sp>
    </p:spTree>
    <p:extLst>
      <p:ext uri="{BB962C8B-B14F-4D97-AF65-F5344CB8AC3E}">
        <p14:creationId xmlns:p14="http://schemas.microsoft.com/office/powerpoint/2010/main" val="38985429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Smart </a:t>
            </a:r>
            <a:r>
              <a:rPr lang="en-US" dirty="0" smtClean="0"/>
              <a:t>Metering (</a:t>
            </a:r>
            <a:r>
              <a:rPr lang="en-US" dirty="0"/>
              <a:t>Water / Gas)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87005202"/>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Uplink/Broadcast 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Periodically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&lt;1day</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End-</a:t>
                      </a:r>
                      <a:r>
                        <a:rPr lang="de-DE" sz="1600" b="0" i="0" u="none" strike="noStrike" dirty="0" err="1">
                          <a:solidFill>
                            <a:srgbClr val="000000"/>
                          </a:solidFill>
                          <a:effectLst/>
                          <a:latin typeface="Calibri"/>
                        </a:rPr>
                        <a:t>to</a:t>
                      </a:r>
                      <a:r>
                        <a:rPr lang="de-DE" sz="1600" b="0" i="0" u="none" strike="noStrike" dirty="0">
                          <a:solidFill>
                            <a:srgbClr val="000000"/>
                          </a:solidFill>
                          <a:effectLst/>
                          <a:latin typeface="Calibri"/>
                        </a:rPr>
                        <a:t>-end</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25</a:t>
            </a:fld>
            <a:endParaRPr lang="en-US" altLang="en-US"/>
          </a:p>
        </p:txBody>
      </p:sp>
    </p:spTree>
    <p:extLst>
      <p:ext uri="{BB962C8B-B14F-4D97-AF65-F5344CB8AC3E}">
        <p14:creationId xmlns:p14="http://schemas.microsoft.com/office/powerpoint/2010/main" val="29585392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Smart Metering (Water / Gas)</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Localization not required an high interference</a:t>
            </a:r>
          </a:p>
          <a:p>
            <a:pPr lvl="1"/>
            <a:r>
              <a:rPr lang="en-US" sz="1600" dirty="0" smtClean="0">
                <a:sym typeface="Wingdings" panose="05000000000000000000" pitchFamily="2" charset="2"/>
              </a:rPr>
              <a:t>High interference and many users</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a:t>
            </a:r>
            <a:r>
              <a:rPr lang="en-US" sz="1600" dirty="0" smtClean="0">
                <a:sym typeface="Wingdings" panose="05000000000000000000" pitchFamily="2" charset="2"/>
              </a:rPr>
              <a:t>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and broadcast downlink</a:t>
            </a:r>
          </a:p>
          <a:p>
            <a:pPr lvl="1">
              <a:buFont typeface="Arial" panose="020B0604020202020204" pitchFamily="34" charset="0"/>
              <a:buChar char="•"/>
            </a:pPr>
            <a:r>
              <a:rPr lang="en-US" sz="1600" dirty="0" smtClean="0">
                <a:sym typeface="Wingdings" panose="05000000000000000000" pitchFamily="2" charset="2"/>
              </a:rPr>
              <a:t>Latency &lt; 1day</a:t>
            </a:r>
          </a:p>
          <a:p>
            <a:pPr marL="457200" lvl="1" indent="0">
              <a:buNone/>
            </a:pPr>
            <a:r>
              <a:rPr lang="en-US" sz="1600" dirty="0" smtClean="0">
                <a:sym typeface="Wingdings" panose="05000000000000000000" pitchFamily="2" charset="2"/>
              </a:rPr>
              <a:t> ALOHA network</a:t>
            </a:r>
            <a:endParaRPr lang="en-US" sz="1600" dirty="0" smtClean="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26</a:t>
            </a:fld>
            <a:endParaRPr lang="en-US" altLang="en-US"/>
          </a:p>
        </p:txBody>
      </p:sp>
    </p:spTree>
    <p:extLst>
      <p:ext uri="{BB962C8B-B14F-4D97-AF65-F5344CB8AC3E}">
        <p14:creationId xmlns:p14="http://schemas.microsoft.com/office/powerpoint/2010/main" val="30362021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Metering (Water / Gas)</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1day</a:t>
            </a:r>
          </a:p>
          <a:p>
            <a:pPr lvl="1">
              <a:buFont typeface="Wingdings"/>
              <a:buChar char="à"/>
            </a:pPr>
            <a:r>
              <a:rPr lang="en-US" sz="1800" dirty="0" smtClean="0">
                <a:sym typeface="Wingdings" panose="05000000000000000000" pitchFamily="2" charset="2"/>
              </a:rPr>
              <a:t>Star or extended </a:t>
            </a:r>
            <a:r>
              <a:rPr lang="en-US" sz="1800" dirty="0" smtClean="0">
                <a:sym typeface="Wingdings" panose="05000000000000000000" pitchFamily="2" charset="2"/>
              </a:rPr>
              <a:t>star (e.g. based on mesh network)</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for new LPWAN standard also for increasing the range of mesh networks</a:t>
            </a:r>
            <a:endParaRPr lang="en-US" sz="2200" dirty="0" smtClean="0">
              <a:sym typeface="Wingdings" panose="05000000000000000000" pitchFamily="2" charset="2"/>
            </a:endParaRP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27</a:t>
            </a:fld>
            <a:endParaRPr lang="en-US" altLang="en-US"/>
          </a:p>
        </p:txBody>
      </p:sp>
    </p:spTree>
    <p:extLst>
      <p:ext uri="{BB962C8B-B14F-4D97-AF65-F5344CB8AC3E}">
        <p14:creationId xmlns:p14="http://schemas.microsoft.com/office/powerpoint/2010/main" val="1554148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Structural Health Monitoring</a:t>
            </a:r>
            <a:endParaRPr lang="de-DE" dirty="0"/>
          </a:p>
        </p:txBody>
      </p:sp>
      <p:sp>
        <p:nvSpPr>
          <p:cNvPr id="52" name="Inhaltsplatzhalter 51"/>
          <p:cNvSpPr>
            <a:spLocks noGrp="1"/>
          </p:cNvSpPr>
          <p:nvPr>
            <p:ph idx="1"/>
          </p:nvPr>
        </p:nvSpPr>
        <p:spPr/>
        <p:txBody>
          <a:bodyPr/>
          <a:lstStyle/>
          <a:p>
            <a:r>
              <a:rPr lang="en-US" sz="2400" dirty="0" smtClean="0"/>
              <a:t>Monitoring of the structural health of bridges, etc.</a:t>
            </a:r>
          </a:p>
          <a:p>
            <a:r>
              <a:rPr lang="en-US" sz="2400" dirty="0" smtClean="0"/>
              <a:t>Stations may be separated by multiple km</a:t>
            </a:r>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28</a:t>
            </a:fld>
            <a:endParaRPr lang="en-US" altLang="en-US"/>
          </a:p>
        </p:txBody>
      </p:sp>
      <p:grpSp>
        <p:nvGrpSpPr>
          <p:cNvPr id="53" name="Gruppieren 52"/>
          <p:cNvGrpSpPr/>
          <p:nvPr/>
        </p:nvGrpSpPr>
        <p:grpSpPr>
          <a:xfrm>
            <a:off x="818506" y="2967701"/>
            <a:ext cx="6820099" cy="3280196"/>
            <a:chOff x="742724" y="2475877"/>
            <a:chExt cx="7292564" cy="3977459"/>
          </a:xfrm>
        </p:grpSpPr>
        <p:pic>
          <p:nvPicPr>
            <p:cNvPr id="10" name="Picture 4" descr="cell phone tower by adriankierm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77987" y="2475877"/>
              <a:ext cx="356976" cy="158950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pieren 6"/>
            <p:cNvGrpSpPr/>
            <p:nvPr/>
          </p:nvGrpSpPr>
          <p:grpSpPr>
            <a:xfrm>
              <a:off x="742724" y="4170256"/>
              <a:ext cx="1728192" cy="1728192"/>
              <a:chOff x="539552" y="3284984"/>
              <a:chExt cx="1728192" cy="1728192"/>
            </a:xfrm>
          </p:grpSpPr>
          <p:pic>
            <p:nvPicPr>
              <p:cNvPr id="3074" name="Picture 2" descr="RPG map symbols stone bridge 2 by nicubun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284984"/>
                <a:ext cx="1728192"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576" y="3717031"/>
                <a:ext cx="512883" cy="72535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7664" y="3330226"/>
                <a:ext cx="512883" cy="72535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 name="Gruppieren 14"/>
            <p:cNvGrpSpPr/>
            <p:nvPr/>
          </p:nvGrpSpPr>
          <p:grpSpPr>
            <a:xfrm>
              <a:off x="3492379" y="4309001"/>
              <a:ext cx="1728192" cy="1728192"/>
              <a:chOff x="539552" y="3284984"/>
              <a:chExt cx="1728192" cy="1728192"/>
            </a:xfrm>
          </p:grpSpPr>
          <p:pic>
            <p:nvPicPr>
              <p:cNvPr id="16" name="Picture 2" descr="RPG map symbols stone bridge 2 by nicubun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284984"/>
                <a:ext cx="1728192" cy="1728192"/>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576" y="3717031"/>
                <a:ext cx="512883" cy="72535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7664" y="3330226"/>
                <a:ext cx="512883" cy="72535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 name="Gruppieren 18"/>
            <p:cNvGrpSpPr/>
            <p:nvPr/>
          </p:nvGrpSpPr>
          <p:grpSpPr>
            <a:xfrm>
              <a:off x="6307096" y="4263759"/>
              <a:ext cx="1728192" cy="1728192"/>
              <a:chOff x="539552" y="3284984"/>
              <a:chExt cx="1728192" cy="1728192"/>
            </a:xfrm>
          </p:grpSpPr>
          <p:pic>
            <p:nvPicPr>
              <p:cNvPr id="20" name="Picture 2" descr="RPG map symbols stone bridge 2 by nicubun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3284984"/>
                <a:ext cx="1728192" cy="172819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576" y="3717031"/>
                <a:ext cx="512883" cy="72535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Wifi Router WRT54GC by dur225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47664" y="3330226"/>
                <a:ext cx="512883" cy="725351"/>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9" name="Gerade Verbindung 28"/>
            <p:cNvCxnSpPr/>
            <p:nvPr/>
          </p:nvCxnSpPr>
          <p:spPr bwMode="auto">
            <a:xfrm>
              <a:off x="1115616" y="574084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3964844" y="5805264"/>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6777797" y="5740846"/>
              <a:ext cx="0"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mit Pfeil 32"/>
            <p:cNvCxnSpPr/>
            <p:nvPr/>
          </p:nvCxnSpPr>
          <p:spPr bwMode="auto">
            <a:xfrm>
              <a:off x="1115616" y="6129300"/>
              <a:ext cx="2849228"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mit Pfeil 34"/>
            <p:cNvCxnSpPr/>
            <p:nvPr/>
          </p:nvCxnSpPr>
          <p:spPr bwMode="auto">
            <a:xfrm>
              <a:off x="3936562" y="6129300"/>
              <a:ext cx="2849228"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feld 33"/>
            <p:cNvSpPr txBox="1"/>
            <p:nvPr/>
          </p:nvSpPr>
          <p:spPr>
            <a:xfrm>
              <a:off x="2263719" y="5893809"/>
              <a:ext cx="458780" cy="276999"/>
            </a:xfrm>
            <a:prstGeom prst="rect">
              <a:avLst/>
            </a:prstGeom>
            <a:noFill/>
          </p:spPr>
          <p:txBody>
            <a:bodyPr wrap="none" rtlCol="0">
              <a:spAutoFit/>
            </a:bodyPr>
            <a:lstStyle/>
            <a:p>
              <a:r>
                <a:rPr lang="de-DE" dirty="0" smtClean="0"/>
                <a:t>5km</a:t>
              </a:r>
              <a:endParaRPr lang="de-DE" dirty="0"/>
            </a:p>
          </p:txBody>
        </p:sp>
        <p:sp>
          <p:nvSpPr>
            <p:cNvPr id="37" name="Textfeld 36"/>
            <p:cNvSpPr txBox="1"/>
            <p:nvPr/>
          </p:nvSpPr>
          <p:spPr>
            <a:xfrm>
              <a:off x="5131786" y="5852301"/>
              <a:ext cx="458780" cy="276999"/>
            </a:xfrm>
            <a:prstGeom prst="rect">
              <a:avLst/>
            </a:prstGeom>
            <a:noFill/>
          </p:spPr>
          <p:txBody>
            <a:bodyPr wrap="none" rtlCol="0">
              <a:spAutoFit/>
            </a:bodyPr>
            <a:lstStyle/>
            <a:p>
              <a:r>
                <a:rPr lang="de-DE" dirty="0" smtClean="0"/>
                <a:t>5km</a:t>
              </a:r>
              <a:endParaRPr lang="de-DE" dirty="0"/>
            </a:p>
          </p:txBody>
        </p:sp>
        <p:cxnSp>
          <p:nvCxnSpPr>
            <p:cNvPr id="38" name="Gerade Verbindung mit Pfeil 37"/>
            <p:cNvCxnSpPr/>
            <p:nvPr/>
          </p:nvCxnSpPr>
          <p:spPr bwMode="auto">
            <a:xfrm flipV="1">
              <a:off x="2339752" y="2852936"/>
              <a:ext cx="1625092" cy="1456065"/>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mit Pfeil 39"/>
            <p:cNvCxnSpPr/>
            <p:nvPr/>
          </p:nvCxnSpPr>
          <p:spPr bwMode="auto">
            <a:xfrm flipV="1">
              <a:off x="1471631" y="2852936"/>
              <a:ext cx="2464931" cy="1725237"/>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mit Pfeil 41"/>
            <p:cNvCxnSpPr/>
            <p:nvPr/>
          </p:nvCxnSpPr>
          <p:spPr bwMode="auto">
            <a:xfrm flipH="1" flipV="1">
              <a:off x="4644008" y="2852936"/>
              <a:ext cx="3024336" cy="1410823"/>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mit Pfeil 44"/>
            <p:cNvCxnSpPr/>
            <p:nvPr/>
          </p:nvCxnSpPr>
          <p:spPr bwMode="auto">
            <a:xfrm flipH="1" flipV="1">
              <a:off x="4644008" y="2924944"/>
              <a:ext cx="2288741" cy="175651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mit Pfeil 46"/>
            <p:cNvCxnSpPr/>
            <p:nvPr/>
          </p:nvCxnSpPr>
          <p:spPr bwMode="auto">
            <a:xfrm flipH="1" flipV="1">
              <a:off x="4446196" y="3184339"/>
              <a:ext cx="413836" cy="1079420"/>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mit Pfeil 48"/>
            <p:cNvCxnSpPr/>
            <p:nvPr/>
          </p:nvCxnSpPr>
          <p:spPr bwMode="auto">
            <a:xfrm flipV="1">
              <a:off x="4067944" y="3184339"/>
              <a:ext cx="153342" cy="1417964"/>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feld 50"/>
            <p:cNvSpPr txBox="1"/>
            <p:nvPr/>
          </p:nvSpPr>
          <p:spPr>
            <a:xfrm>
              <a:off x="2638068" y="3003863"/>
              <a:ext cx="889667" cy="338554"/>
            </a:xfrm>
            <a:prstGeom prst="rect">
              <a:avLst/>
            </a:prstGeom>
            <a:noFill/>
          </p:spPr>
          <p:txBody>
            <a:bodyPr wrap="none" rtlCol="0">
              <a:spAutoFit/>
            </a:bodyPr>
            <a:lstStyle/>
            <a:p>
              <a:r>
                <a:rPr lang="de-DE" sz="1600" dirty="0" smtClean="0">
                  <a:solidFill>
                    <a:srgbClr val="FF0000"/>
                  </a:solidFill>
                </a:rPr>
                <a:t>LPWAN</a:t>
              </a:r>
              <a:endParaRPr lang="de-DE" sz="1600" dirty="0">
                <a:solidFill>
                  <a:srgbClr val="FF0000"/>
                </a:solidFill>
              </a:endParaRPr>
            </a:p>
          </p:txBody>
        </p:sp>
      </p:grpSp>
    </p:spTree>
    <p:extLst>
      <p:ext uri="{BB962C8B-B14F-4D97-AF65-F5344CB8AC3E}">
        <p14:creationId xmlns:p14="http://schemas.microsoft.com/office/powerpoint/2010/main" val="3247822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Structural </a:t>
            </a:r>
            <a:r>
              <a:rPr lang="en-US" dirty="0"/>
              <a:t>Health Monitoring</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24754314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29</a:t>
            </a:fld>
            <a:endParaRPr lang="en-US" altLang="en-US"/>
          </a:p>
        </p:txBody>
      </p:sp>
    </p:spTree>
    <p:extLst>
      <p:ext uri="{BB962C8B-B14F-4D97-AF65-F5344CB8AC3E}">
        <p14:creationId xmlns:p14="http://schemas.microsoft.com/office/powerpoint/2010/main" val="34999913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General Evaluation </a:t>
            </a:r>
            <a:r>
              <a:rPr lang="de-DE" dirty="0" err="1" smtClean="0"/>
              <a:t>Procedure</a:t>
            </a:r>
            <a:endParaRPr lang="de-DE"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a:t>
            </a:fld>
            <a:endParaRPr lang="en-US" altLang="en-US"/>
          </a:p>
        </p:txBody>
      </p:sp>
      <p:sp>
        <p:nvSpPr>
          <p:cNvPr id="8" name="Nach oben gebogener Pfeil 7"/>
          <p:cNvSpPr/>
          <p:nvPr/>
        </p:nvSpPr>
        <p:spPr>
          <a:xfrm rot="5400000">
            <a:off x="1875044" y="3385339"/>
            <a:ext cx="701863" cy="799046"/>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9" name="Gruppieren 8"/>
          <p:cNvGrpSpPr/>
          <p:nvPr/>
        </p:nvGrpSpPr>
        <p:grpSpPr>
          <a:xfrm>
            <a:off x="1689093" y="2607309"/>
            <a:ext cx="1181524" cy="827029"/>
            <a:chOff x="1895" y="150661"/>
            <a:chExt cx="1181524" cy="827029"/>
          </a:xfrm>
        </p:grpSpPr>
        <p:sp>
          <p:nvSpPr>
            <p:cNvPr id="26" name="Abgerundetes Rechteck 25"/>
            <p:cNvSpPr/>
            <p:nvPr/>
          </p:nvSpPr>
          <p:spPr>
            <a:xfrm>
              <a:off x="1895" y="150661"/>
              <a:ext cx="1181524" cy="827029"/>
            </a:xfrm>
            <a:prstGeom prst="roundRect">
              <a:avLst>
                <a:gd name="adj" fmla="val 16670"/>
              </a:avLst>
            </a:prstGeom>
            <a:solidFill>
              <a:schemeClr val="bg1">
                <a:lumMod val="85000"/>
              </a:schemeClr>
            </a:solidFill>
          </p:spPr>
          <p:style>
            <a:lnRef idx="1">
              <a:schemeClr val="dk1"/>
            </a:lnRef>
            <a:fillRef idx="2">
              <a:schemeClr val="dk1"/>
            </a:fillRef>
            <a:effectRef idx="1">
              <a:schemeClr val="dk1"/>
            </a:effectRef>
            <a:fontRef idx="minor">
              <a:schemeClr val="dk1"/>
            </a:fontRef>
          </p:style>
        </p:sp>
        <p:sp>
          <p:nvSpPr>
            <p:cNvPr id="27" name="Abgerundetes Rechteck 5"/>
            <p:cNvSpPr/>
            <p:nvPr/>
          </p:nvSpPr>
          <p:spPr>
            <a:xfrm>
              <a:off x="42274" y="191040"/>
              <a:ext cx="1100766" cy="7462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noProof="0" dirty="0" smtClean="0"/>
                <a:t>Suitability</a:t>
              </a:r>
              <a:endParaRPr lang="en-US" sz="1500" kern="1200" noProof="0" dirty="0"/>
            </a:p>
          </p:txBody>
        </p:sp>
      </p:grpSp>
      <p:grpSp>
        <p:nvGrpSpPr>
          <p:cNvPr id="10" name="Gruppieren 9"/>
          <p:cNvGrpSpPr/>
          <p:nvPr/>
        </p:nvGrpSpPr>
        <p:grpSpPr>
          <a:xfrm>
            <a:off x="2886197" y="2691853"/>
            <a:ext cx="3059278" cy="668441"/>
            <a:chOff x="1198999" y="235205"/>
            <a:chExt cx="3059278" cy="668441"/>
          </a:xfrm>
        </p:grpSpPr>
        <p:sp>
          <p:nvSpPr>
            <p:cNvPr id="24" name="Rechteck 23"/>
            <p:cNvSpPr/>
            <p:nvPr/>
          </p:nvSpPr>
          <p:spPr>
            <a:xfrm>
              <a:off x="1198999" y="235205"/>
              <a:ext cx="3059278" cy="6684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5" name="Rechteck 24"/>
            <p:cNvSpPr/>
            <p:nvPr/>
          </p:nvSpPr>
          <p:spPr>
            <a:xfrm>
              <a:off x="1198999" y="235205"/>
              <a:ext cx="3059278" cy="6684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t>Analysis the general suitability of a candidate technology</a:t>
              </a:r>
              <a:br>
                <a:rPr lang="en-US" sz="1200" kern="1200" noProof="0" dirty="0" smtClean="0"/>
              </a:br>
              <a:endParaRPr lang="en-US" sz="1200" kern="1200" noProof="0" dirty="0"/>
            </a:p>
          </p:txBody>
        </p:sp>
      </p:grpSp>
      <p:sp>
        <p:nvSpPr>
          <p:cNvPr id="11" name="Nach oben gebogener Pfeil 10"/>
          <p:cNvSpPr/>
          <p:nvPr/>
        </p:nvSpPr>
        <p:spPr>
          <a:xfrm rot="5400000">
            <a:off x="3382642" y="4314365"/>
            <a:ext cx="701863" cy="799046"/>
          </a:xfrm>
          <a:prstGeom prst="bentUpArrow">
            <a:avLst>
              <a:gd name="adj1" fmla="val 32840"/>
              <a:gd name="adj2" fmla="val 25000"/>
              <a:gd name="adj3" fmla="val 35780"/>
            </a:avLst>
          </a:prstGeom>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nvGrpSpPr>
          <p:cNvPr id="12" name="Gruppieren 11"/>
          <p:cNvGrpSpPr/>
          <p:nvPr/>
        </p:nvGrpSpPr>
        <p:grpSpPr>
          <a:xfrm>
            <a:off x="2522253" y="3559682"/>
            <a:ext cx="1181524" cy="827029"/>
            <a:chOff x="835055" y="1103034"/>
            <a:chExt cx="1181524" cy="827029"/>
          </a:xfrm>
          <a:solidFill>
            <a:srgbClr val="FFFF00"/>
          </a:solidFill>
        </p:grpSpPr>
        <p:sp>
          <p:nvSpPr>
            <p:cNvPr id="22" name="Abgerundetes Rechteck 21"/>
            <p:cNvSpPr/>
            <p:nvPr/>
          </p:nvSpPr>
          <p:spPr>
            <a:xfrm>
              <a:off x="835055" y="1103034"/>
              <a:ext cx="1181524" cy="827029"/>
            </a:xfrm>
            <a:prstGeom prst="roundRect">
              <a:avLst>
                <a:gd name="adj" fmla="val 16670"/>
              </a:avLst>
            </a:prstGeom>
            <a:grpFill/>
          </p:spPr>
          <p:style>
            <a:lnRef idx="1">
              <a:schemeClr val="dk1"/>
            </a:lnRef>
            <a:fillRef idx="2">
              <a:schemeClr val="dk1"/>
            </a:fillRef>
            <a:effectRef idx="1">
              <a:schemeClr val="dk1"/>
            </a:effectRef>
            <a:fontRef idx="minor">
              <a:schemeClr val="dk1"/>
            </a:fontRef>
          </p:style>
        </p:sp>
        <p:sp>
          <p:nvSpPr>
            <p:cNvPr id="23" name="Abgerundetes Rechteck 10"/>
            <p:cNvSpPr/>
            <p:nvPr/>
          </p:nvSpPr>
          <p:spPr>
            <a:xfrm>
              <a:off x="875434" y="1143413"/>
              <a:ext cx="1100766" cy="746271"/>
            </a:xfrm>
            <a:prstGeom prst="rect">
              <a:avLst/>
            </a:prstGeom>
            <a:grpFill/>
          </p:spPr>
          <p:style>
            <a:lnRef idx="0">
              <a:scrgbClr r="0" g="0" b="0"/>
            </a:lnRef>
            <a:fillRef idx="0">
              <a:scrgbClr r="0" g="0" b="0"/>
            </a:fillRef>
            <a:effectRef idx="0">
              <a:scrgbClr r="0" g="0" b="0"/>
            </a:effectRef>
            <a:fontRef idx="minor">
              <a:schemeClr val="dk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Qualitative Evaluation</a:t>
              </a:r>
              <a:endParaRPr lang="de-DE" sz="1500" kern="1200" dirty="0"/>
            </a:p>
          </p:txBody>
        </p:sp>
      </p:grpSp>
      <p:grpSp>
        <p:nvGrpSpPr>
          <p:cNvPr id="13" name="Gruppieren 12"/>
          <p:cNvGrpSpPr/>
          <p:nvPr/>
        </p:nvGrpSpPr>
        <p:grpSpPr>
          <a:xfrm>
            <a:off x="3776527" y="3611943"/>
            <a:ext cx="2430980" cy="668441"/>
            <a:chOff x="2089329" y="1155295"/>
            <a:chExt cx="2430980" cy="668441"/>
          </a:xfrm>
        </p:grpSpPr>
        <p:sp>
          <p:nvSpPr>
            <p:cNvPr id="20" name="Rechteck 19"/>
            <p:cNvSpPr/>
            <p:nvPr/>
          </p:nvSpPr>
          <p:spPr>
            <a:xfrm>
              <a:off x="2089329" y="1155295"/>
              <a:ext cx="2430980" cy="6684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Rechteck 20"/>
            <p:cNvSpPr/>
            <p:nvPr/>
          </p:nvSpPr>
          <p:spPr>
            <a:xfrm>
              <a:off x="2089329" y="1155295"/>
              <a:ext cx="2430980" cy="6684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57150" tIns="57150" rIns="57150" bIns="57150"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t>Analysis pros and cons, and dependency on other technologies </a:t>
              </a:r>
              <a:endParaRPr lang="en-US" sz="1200" kern="1200" noProof="0" dirty="0"/>
            </a:p>
          </p:txBody>
        </p:sp>
      </p:grpSp>
      <p:grpSp>
        <p:nvGrpSpPr>
          <p:cNvPr id="14" name="Gruppieren 13"/>
          <p:cNvGrpSpPr/>
          <p:nvPr/>
        </p:nvGrpSpPr>
        <p:grpSpPr>
          <a:xfrm>
            <a:off x="4133097" y="4448127"/>
            <a:ext cx="1190782" cy="827029"/>
            <a:chOff x="2445899" y="1991479"/>
            <a:chExt cx="1190782" cy="827029"/>
          </a:xfrm>
        </p:grpSpPr>
        <p:sp>
          <p:nvSpPr>
            <p:cNvPr id="18" name="Abgerundetes Rechteck 17"/>
            <p:cNvSpPr/>
            <p:nvPr/>
          </p:nvSpPr>
          <p:spPr>
            <a:xfrm>
              <a:off x="2455157" y="1991479"/>
              <a:ext cx="1181524" cy="827029"/>
            </a:xfrm>
            <a:prstGeom prst="roundRect">
              <a:avLst>
                <a:gd name="adj" fmla="val 16670"/>
              </a:avLst>
            </a:prstGeom>
          </p:spPr>
          <p:style>
            <a:lnRef idx="1">
              <a:schemeClr val="dk1"/>
            </a:lnRef>
            <a:fillRef idx="2">
              <a:schemeClr val="dk1"/>
            </a:fillRef>
            <a:effectRef idx="1">
              <a:schemeClr val="dk1"/>
            </a:effectRef>
            <a:fontRef idx="minor">
              <a:schemeClr val="dk1"/>
            </a:fontRef>
          </p:style>
        </p:sp>
        <p:sp>
          <p:nvSpPr>
            <p:cNvPr id="19" name="Abgerundetes Rechteck 14"/>
            <p:cNvSpPr/>
            <p:nvPr/>
          </p:nvSpPr>
          <p:spPr>
            <a:xfrm>
              <a:off x="2445899" y="2031858"/>
              <a:ext cx="1150403" cy="746271"/>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de-DE" sz="1500" kern="1200" dirty="0" smtClean="0"/>
                <a:t>Quantitative Evaluation</a:t>
              </a:r>
              <a:endParaRPr lang="de-DE" sz="1500" kern="1200" dirty="0"/>
            </a:p>
          </p:txBody>
        </p:sp>
      </p:grpSp>
      <p:grpSp>
        <p:nvGrpSpPr>
          <p:cNvPr id="15" name="Gruppieren 14"/>
          <p:cNvGrpSpPr/>
          <p:nvPr/>
        </p:nvGrpSpPr>
        <p:grpSpPr>
          <a:xfrm>
            <a:off x="5305574" y="4552647"/>
            <a:ext cx="2023598" cy="668441"/>
            <a:chOff x="3618376" y="2095999"/>
            <a:chExt cx="2023598" cy="668441"/>
          </a:xfrm>
        </p:grpSpPr>
        <p:sp>
          <p:nvSpPr>
            <p:cNvPr id="16" name="Rechteck 15"/>
            <p:cNvSpPr/>
            <p:nvPr/>
          </p:nvSpPr>
          <p:spPr>
            <a:xfrm>
              <a:off x="3618376" y="2095999"/>
              <a:ext cx="2023598" cy="668441"/>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7" name="Rechteck 16"/>
            <p:cNvSpPr/>
            <p:nvPr/>
          </p:nvSpPr>
          <p:spPr>
            <a:xfrm>
              <a:off x="3618376" y="2095999"/>
              <a:ext cx="2023598" cy="66844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noProof="0" dirty="0" smtClean="0"/>
                <a:t>Exact performance (only for selected technologies)</a:t>
              </a:r>
              <a:endParaRPr lang="en-US" sz="1200" kern="1200" noProof="0" dirty="0"/>
            </a:p>
          </p:txBody>
        </p:sp>
      </p:grpSp>
      <p:cxnSp>
        <p:nvCxnSpPr>
          <p:cNvPr id="29" name="Gerade Verbindung mit Pfeil 28"/>
          <p:cNvCxnSpPr/>
          <p:nvPr/>
        </p:nvCxnSpPr>
        <p:spPr bwMode="auto">
          <a:xfrm flipV="1">
            <a:off x="1689093" y="4362956"/>
            <a:ext cx="805173" cy="912200"/>
          </a:xfrm>
          <a:prstGeom prst="straightConnector1">
            <a:avLst/>
          </a:prstGeom>
          <a:ln>
            <a:solidFill>
              <a:srgbClr val="FF0000"/>
            </a:solidFill>
            <a:headEnd type="none" w="sm" len="sm"/>
            <a:tailEnd type="arrow"/>
          </a:ln>
          <a:extLst/>
        </p:spPr>
        <p:style>
          <a:lnRef idx="3">
            <a:schemeClr val="dk1"/>
          </a:lnRef>
          <a:fillRef idx="0">
            <a:schemeClr val="dk1"/>
          </a:fillRef>
          <a:effectRef idx="2">
            <a:schemeClr val="dk1"/>
          </a:effectRef>
          <a:fontRef idx="minor">
            <a:schemeClr val="tx1"/>
          </a:fontRef>
        </p:style>
      </p:cxnSp>
      <p:sp>
        <p:nvSpPr>
          <p:cNvPr id="32" name="Textfeld 31"/>
          <p:cNvSpPr txBox="1"/>
          <p:nvPr/>
        </p:nvSpPr>
        <p:spPr>
          <a:xfrm>
            <a:off x="907469" y="5445224"/>
            <a:ext cx="1563248" cy="369332"/>
          </a:xfrm>
          <a:prstGeom prst="rect">
            <a:avLst/>
          </a:prstGeom>
          <a:noFill/>
        </p:spPr>
        <p:txBody>
          <a:bodyPr wrap="none" rtlCol="0">
            <a:spAutoFit/>
          </a:bodyPr>
          <a:lstStyle/>
          <a:p>
            <a:r>
              <a:rPr lang="de-DE" sz="1800" dirty="0" smtClean="0">
                <a:solidFill>
                  <a:srgbClr val="FF0000"/>
                </a:solidFill>
              </a:rPr>
              <a:t>This </a:t>
            </a:r>
            <a:r>
              <a:rPr lang="de-DE" sz="1800" dirty="0" err="1" smtClean="0">
                <a:solidFill>
                  <a:srgbClr val="FF0000"/>
                </a:solidFill>
              </a:rPr>
              <a:t>document</a:t>
            </a:r>
            <a:endParaRPr lang="de-DE" sz="1800" dirty="0">
              <a:solidFill>
                <a:srgbClr val="FF0000"/>
              </a:solidFill>
            </a:endParaRPr>
          </a:p>
        </p:txBody>
      </p:sp>
    </p:spTree>
    <p:extLst>
      <p:ext uri="{BB962C8B-B14F-4D97-AF65-F5344CB8AC3E}">
        <p14:creationId xmlns:p14="http://schemas.microsoft.com/office/powerpoint/2010/main" val="10626177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Structural </a:t>
            </a:r>
            <a:r>
              <a:rPr lang="en-US" dirty="0"/>
              <a:t>Health Monitoring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t>Localization not required an high interference</a:t>
            </a:r>
          </a:p>
          <a:p>
            <a:pPr lvl="1"/>
            <a:r>
              <a:rPr lang="en-US" sz="1600" dirty="0" smtClean="0">
                <a:sym typeface="Wingdings" panose="05000000000000000000" pitchFamily="2" charset="2"/>
              </a:rPr>
              <a:t>High interference and many users</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30</a:t>
            </a:fld>
            <a:endParaRPr lang="en-US" altLang="en-US"/>
          </a:p>
        </p:txBody>
      </p:sp>
    </p:spTree>
    <p:extLst>
      <p:ext uri="{BB962C8B-B14F-4D97-AF65-F5344CB8AC3E}">
        <p14:creationId xmlns:p14="http://schemas.microsoft.com/office/powerpoint/2010/main" val="17405933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Structural </a:t>
            </a:r>
            <a:r>
              <a:rPr lang="en-US" dirty="0"/>
              <a:t>Health Monitoring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a:t>
            </a:r>
            <a:r>
              <a:rPr lang="en-US" sz="1800" dirty="0" smtClean="0"/>
              <a:t>1min</a:t>
            </a:r>
          </a:p>
          <a:p>
            <a:pPr lvl="1"/>
            <a:r>
              <a:rPr lang="en-US" sz="1800" dirty="0" smtClean="0"/>
              <a:t>Pure mesh not useful due to low traffic per sensor node</a:t>
            </a:r>
            <a:endParaRPr lang="en-US" sz="1800" dirty="0" smtClean="0"/>
          </a:p>
          <a:p>
            <a:pPr lvl="1">
              <a:buFont typeface="Wingdings"/>
              <a:buChar char="à"/>
            </a:pPr>
            <a:r>
              <a:rPr lang="en-US" sz="1800" dirty="0" smtClean="0">
                <a:sym typeface="Wingdings" panose="05000000000000000000" pitchFamily="2" charset="2"/>
              </a:rPr>
              <a:t>Star or extended </a:t>
            </a:r>
            <a:r>
              <a:rPr lang="en-US" sz="1800" dirty="0" smtClean="0">
                <a:sym typeface="Wingdings" panose="05000000000000000000" pitchFamily="2" charset="2"/>
              </a:rPr>
              <a:t>star</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for new LPWAN standard</a:t>
            </a:r>
            <a:endParaRPr lang="en-US" sz="2200" dirty="0" smtClean="0">
              <a:sym typeface="Wingdings" panose="05000000000000000000" pitchFamily="2" charset="2"/>
            </a:endParaRPr>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31</a:t>
            </a:fld>
            <a:endParaRPr lang="en-US" altLang="en-US"/>
          </a:p>
        </p:txBody>
      </p:sp>
    </p:spTree>
    <p:extLst>
      <p:ext uri="{BB962C8B-B14F-4D97-AF65-F5344CB8AC3E}">
        <p14:creationId xmlns:p14="http://schemas.microsoft.com/office/powerpoint/2010/main" val="22840814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a:t>
            </a:r>
            <a:r>
              <a:rPr lang="en-US" dirty="0" smtClean="0"/>
              <a:t>: </a:t>
            </a:r>
            <a:r>
              <a:rPr lang="en-US" dirty="0"/>
              <a:t>Global Tracking</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72446415"/>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Periodically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Best effort</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&lt;10min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&lt;100m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Layer-3</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32</a:t>
            </a:fld>
            <a:endParaRPr lang="en-US" altLang="en-US"/>
          </a:p>
        </p:txBody>
      </p:sp>
    </p:spTree>
    <p:extLst>
      <p:ext uri="{BB962C8B-B14F-4D97-AF65-F5344CB8AC3E}">
        <p14:creationId xmlns:p14="http://schemas.microsoft.com/office/powerpoint/2010/main" val="29767221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Global Tracking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&lt; 100m</a:t>
            </a:r>
          </a:p>
          <a:p>
            <a:pPr marL="457200" lvl="1" indent="0">
              <a:buNone/>
            </a:pPr>
            <a:r>
              <a:rPr lang="en-US" sz="1600" dirty="0" smtClean="0">
                <a:sym typeface="Wingdings" panose="05000000000000000000" pitchFamily="2" charset="2"/>
              </a:rPr>
              <a:t> FHSS </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Very 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10min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33</a:t>
            </a:fld>
            <a:endParaRPr lang="en-US" altLang="en-US"/>
          </a:p>
        </p:txBody>
      </p:sp>
    </p:spTree>
    <p:extLst>
      <p:ext uri="{BB962C8B-B14F-4D97-AF65-F5344CB8AC3E}">
        <p14:creationId xmlns:p14="http://schemas.microsoft.com/office/powerpoint/2010/main" val="40610487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Global Tracking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Latency &lt; 10min</a:t>
            </a:r>
          </a:p>
          <a:p>
            <a:pPr lvl="1">
              <a:buFont typeface="Wingdings"/>
              <a:buChar char="à"/>
            </a:pPr>
            <a:r>
              <a:rPr lang="en-US" sz="1800" dirty="0" smtClean="0">
                <a:sym typeface="Wingdings" panose="05000000000000000000" pitchFamily="2" charset="2"/>
              </a:rPr>
              <a:t>Extended </a:t>
            </a:r>
            <a:r>
              <a:rPr lang="en-US" sz="1800" dirty="0" smtClean="0">
                <a:sym typeface="Wingdings" panose="05000000000000000000" pitchFamily="2" charset="2"/>
              </a:rPr>
              <a:t>star (e.g. with mesh backhaul)</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000" dirty="0">
                <a:sym typeface="Wingdings" panose="05000000000000000000" pitchFamily="2" charset="2"/>
              </a:rPr>
              <a:t>The optimum parameter configuration exactly matches the existing IEEE 802.15.4 standard. Therefore, a new LPWAN standard does not offer significant benefits</a:t>
            </a:r>
            <a:r>
              <a:rPr lang="en-US" sz="2400" dirty="0">
                <a:sym typeface="Wingdings" panose="05000000000000000000" pitchFamily="2" charset="2"/>
              </a:rPr>
              <a:t>.</a:t>
            </a:r>
            <a:endParaRPr lang="en-US" sz="2400" dirty="0"/>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34</a:t>
            </a:fld>
            <a:endParaRPr lang="en-US" altLang="en-US"/>
          </a:p>
        </p:txBody>
      </p:sp>
    </p:spTree>
    <p:extLst>
      <p:ext uri="{BB962C8B-B14F-4D97-AF65-F5344CB8AC3E}">
        <p14:creationId xmlns:p14="http://schemas.microsoft.com/office/powerpoint/2010/main" val="814536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a:t>
            </a:r>
            <a:r>
              <a:rPr lang="en-US" dirty="0" smtClean="0"/>
              <a:t>: </a:t>
            </a:r>
            <a:r>
              <a:rPr lang="en-US" dirty="0"/>
              <a:t>Fast Asset Tracking</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235097525"/>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 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&lt;10m</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35</a:t>
            </a:fld>
            <a:endParaRPr lang="en-US" altLang="en-US"/>
          </a:p>
        </p:txBody>
      </p:sp>
    </p:spTree>
    <p:extLst>
      <p:ext uri="{BB962C8B-B14F-4D97-AF65-F5344CB8AC3E}">
        <p14:creationId xmlns:p14="http://schemas.microsoft.com/office/powerpoint/2010/main" val="10933398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Fast Asset Tracking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&lt; 10m</a:t>
            </a:r>
          </a:p>
          <a:p>
            <a:pPr marL="457200" lvl="1" indent="0">
              <a:buNone/>
            </a:pPr>
            <a:r>
              <a:rPr lang="en-US" sz="1600" dirty="0" smtClean="0">
                <a:sym typeface="Wingdings" panose="05000000000000000000" pitchFamily="2" charset="2"/>
              </a:rPr>
              <a:t> Spreading modulation, but only if many base stations are used</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36</a:t>
            </a:fld>
            <a:endParaRPr lang="en-US" altLang="en-US"/>
          </a:p>
        </p:txBody>
      </p:sp>
    </p:spTree>
    <p:extLst>
      <p:ext uri="{BB962C8B-B14F-4D97-AF65-F5344CB8AC3E}">
        <p14:creationId xmlns:p14="http://schemas.microsoft.com/office/powerpoint/2010/main" val="35960705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Logistics: Fast Asset Tracking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interference</a:t>
            </a:r>
          </a:p>
          <a:p>
            <a:pPr lvl="1"/>
            <a:r>
              <a:rPr lang="en-US" sz="1800" dirty="0" smtClean="0"/>
              <a:t>Precise localization</a:t>
            </a:r>
          </a:p>
          <a:p>
            <a:pPr lvl="1"/>
            <a:r>
              <a:rPr lang="en-US" sz="1800" dirty="0" smtClean="0"/>
              <a:t>Latency &lt; 1min</a:t>
            </a:r>
          </a:p>
          <a:p>
            <a:pPr lvl="1">
              <a:buFont typeface="Wingdings"/>
              <a:buChar char="à"/>
            </a:pPr>
            <a:r>
              <a:rPr lang="en-US" sz="1800" dirty="0" smtClean="0">
                <a:sym typeface="Wingdings" panose="05000000000000000000" pitchFamily="2" charset="2"/>
              </a:rPr>
              <a:t>Extended </a:t>
            </a:r>
            <a:r>
              <a:rPr lang="en-US" sz="1800" dirty="0" smtClean="0">
                <a:sym typeface="Wingdings" panose="05000000000000000000" pitchFamily="2" charset="2"/>
              </a:rPr>
              <a:t>star (e.g. with mesh backhaul)</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000" dirty="0">
                <a:sym typeface="Wingdings" panose="05000000000000000000" pitchFamily="2" charset="2"/>
              </a:rPr>
              <a:t>The optimum parameter configuration exactly matches the existing IEEE 802.15.4 standard. Therefore, a new LPWAN standard does not offer significant benefits</a:t>
            </a:r>
            <a:r>
              <a:rPr lang="en-US" sz="2400" dirty="0">
                <a:sym typeface="Wingdings" panose="05000000000000000000" pitchFamily="2" charset="2"/>
              </a:rPr>
              <a:t>.</a:t>
            </a:r>
            <a:endParaRPr lang="en-US" sz="2400" dirty="0"/>
          </a:p>
          <a:p>
            <a:pPr>
              <a:buFont typeface="Wingdings"/>
              <a:buChar char="è"/>
            </a:pP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37</a:t>
            </a:fld>
            <a:endParaRPr lang="en-US" altLang="en-US"/>
          </a:p>
        </p:txBody>
      </p:sp>
    </p:spTree>
    <p:extLst>
      <p:ext uri="{BB962C8B-B14F-4D97-AF65-F5344CB8AC3E}">
        <p14:creationId xmlns:p14="http://schemas.microsoft.com/office/powerpoint/2010/main" val="1759164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Public Lighting</a:t>
            </a:r>
            <a:endParaRPr lang="de-DE" dirty="0"/>
          </a:p>
        </p:txBody>
      </p:sp>
      <p:sp>
        <p:nvSpPr>
          <p:cNvPr id="3" name="Inhaltsplatzhalter 2"/>
          <p:cNvSpPr>
            <a:spLocks noGrp="1"/>
          </p:cNvSpPr>
          <p:nvPr>
            <p:ph idx="1"/>
          </p:nvPr>
        </p:nvSpPr>
        <p:spPr/>
        <p:txBody>
          <a:bodyPr/>
          <a:lstStyle/>
          <a:p>
            <a:r>
              <a:rPr lang="en-US" sz="2000" dirty="0" smtClean="0"/>
              <a:t>Switch on and off of public street lights</a:t>
            </a:r>
          </a:p>
          <a:p>
            <a:r>
              <a:rPr lang="en-US" sz="2000" dirty="0" smtClean="0"/>
              <a:t>Short distance between street lights</a:t>
            </a:r>
          </a:p>
          <a:p>
            <a:r>
              <a:rPr lang="en-US" sz="2000" dirty="0" smtClean="0"/>
              <a:t>Significant downlink communication</a:t>
            </a:r>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38</a:t>
            </a:fld>
            <a:endParaRPr lang="en-US" altLang="en-US"/>
          </a:p>
        </p:txBody>
      </p:sp>
      <p:pic>
        <p:nvPicPr>
          <p:cNvPr id="10242" name="Picture 2" descr="Street lamp post vectorized by Firkin"/>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110880" y="4789901"/>
            <a:ext cx="843136" cy="173544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Street lamp post vectorized by Firkin"/>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139952" y="4143888"/>
            <a:ext cx="843136" cy="173544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Street lamp post vectorized by Firkin"/>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292080" y="3277733"/>
            <a:ext cx="843136" cy="173544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Street lamp post vectorized by Firkin"/>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532328" y="2726096"/>
            <a:ext cx="843136" cy="1735443"/>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Gerade Verbindung mit Pfeil 11"/>
          <p:cNvCxnSpPr/>
          <p:nvPr/>
        </p:nvCxnSpPr>
        <p:spPr bwMode="auto">
          <a:xfrm flipV="1">
            <a:off x="6135216" y="3277733"/>
            <a:ext cx="525016" cy="504056"/>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flipV="1">
            <a:off x="4860032" y="4213837"/>
            <a:ext cx="648072" cy="576064"/>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mit Pfeil 15"/>
          <p:cNvCxnSpPr/>
          <p:nvPr/>
        </p:nvCxnSpPr>
        <p:spPr bwMode="auto">
          <a:xfrm flipV="1">
            <a:off x="3815916" y="4725144"/>
            <a:ext cx="648072" cy="576064"/>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7" name="Picture 4" descr="cell phone tower by adriankierma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691680" y="3807042"/>
            <a:ext cx="541755" cy="2412268"/>
          </a:xfrm>
          <a:prstGeom prst="rect">
            <a:avLst/>
          </a:prstGeom>
          <a:noFill/>
          <a:extLst>
            <a:ext uri="{909E8E84-426E-40DD-AFC4-6F175D3DCCD1}">
              <a14:hiddenFill xmlns:a14="http://schemas.microsoft.com/office/drawing/2010/main">
                <a:solidFill>
                  <a:srgbClr val="FFFFFF"/>
                </a:solidFill>
              </a14:hiddenFill>
            </a:ext>
          </a:extLst>
        </p:spPr>
      </p:pic>
      <p:cxnSp>
        <p:nvCxnSpPr>
          <p:cNvPr id="18" name="Gerade Verbindung mit Pfeil 17"/>
          <p:cNvCxnSpPr/>
          <p:nvPr/>
        </p:nvCxnSpPr>
        <p:spPr bwMode="auto">
          <a:xfrm flipH="1" flipV="1">
            <a:off x="2370908" y="4501869"/>
            <a:ext cx="648072" cy="799339"/>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91080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Public Lighting</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98889804"/>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External</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Secure Authentication</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39</a:t>
            </a:fld>
            <a:endParaRPr lang="en-US" altLang="en-US"/>
          </a:p>
        </p:txBody>
      </p:sp>
    </p:spTree>
    <p:extLst>
      <p:ext uri="{BB962C8B-B14F-4D97-AF65-F5344CB8AC3E}">
        <p14:creationId xmlns:p14="http://schemas.microsoft.com/office/powerpoint/2010/main" val="3623043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Motivation</a:t>
            </a:r>
            <a:endParaRPr lang="de-DE" dirty="0"/>
          </a:p>
        </p:txBody>
      </p:sp>
      <p:sp>
        <p:nvSpPr>
          <p:cNvPr id="3" name="Inhaltsplatzhalter 2"/>
          <p:cNvSpPr>
            <a:spLocks noGrp="1"/>
          </p:cNvSpPr>
          <p:nvPr>
            <p:ph idx="1"/>
          </p:nvPr>
        </p:nvSpPr>
        <p:spPr/>
        <p:txBody>
          <a:bodyPr/>
          <a:lstStyle/>
          <a:p>
            <a:r>
              <a:rPr lang="en-US" sz="2800" dirty="0" smtClean="0"/>
              <a:t>Analyze the remaining use-cases</a:t>
            </a:r>
          </a:p>
          <a:p>
            <a:pPr lvl="1"/>
            <a:r>
              <a:rPr lang="en-US" sz="2400" dirty="0" smtClean="0"/>
              <a:t>Derive a set of combined technology options that are able to cover the requirements according to the suitability evaluation documents in an optimal way</a:t>
            </a:r>
          </a:p>
          <a:p>
            <a:pPr lvl="1"/>
            <a:r>
              <a:rPr lang="en-US" sz="2400" dirty="0" smtClean="0"/>
              <a:t>Figure out whether existing IEEE standards offer the combined technology options</a:t>
            </a:r>
          </a:p>
          <a:p>
            <a:r>
              <a:rPr lang="en-US" sz="2800" dirty="0" smtClean="0"/>
              <a:t>Analyze the communalities between the reaming uncovered use-cases</a:t>
            </a:r>
            <a:endParaRPr lang="en-US" sz="28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a:t>
            </a:fld>
            <a:endParaRPr lang="en-US" altLang="en-US"/>
          </a:p>
        </p:txBody>
      </p:sp>
    </p:spTree>
    <p:extLst>
      <p:ext uri="{BB962C8B-B14F-4D97-AF65-F5344CB8AC3E}">
        <p14:creationId xmlns:p14="http://schemas.microsoft.com/office/powerpoint/2010/main" val="23731598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Public Lighting</a:t>
            </a:r>
            <a:endParaRPr lang="de-DE" dirty="0"/>
          </a:p>
        </p:txBody>
      </p:sp>
      <p:sp>
        <p:nvSpPr>
          <p:cNvPr id="3" name="Inhaltsplatzhalter 2"/>
          <p:cNvSpPr>
            <a:spLocks noGrp="1"/>
          </p:cNvSpPr>
          <p:nvPr>
            <p:ph idx="1"/>
          </p:nvPr>
        </p:nvSpPr>
        <p:spPr/>
        <p:txBody>
          <a:bodyPr/>
          <a:lstStyle/>
          <a:p>
            <a:r>
              <a:rPr lang="en-US" sz="2000" dirty="0" smtClean="0"/>
              <a:t>The system requirements are perfectly met by existing standards (e.g. IEEE 802.15.4g)  that are already in commercial use </a:t>
            </a:r>
          </a:p>
          <a:p>
            <a:endParaRPr lang="en-US" sz="2000" dirty="0" smtClean="0"/>
          </a:p>
          <a:p>
            <a:pPr>
              <a:buFont typeface="Wingdings"/>
              <a:buChar char="è"/>
            </a:pPr>
            <a:r>
              <a:rPr lang="en-US" sz="2000" dirty="0" smtClean="0">
                <a:sym typeface="Wingdings" panose="05000000000000000000" pitchFamily="2" charset="2"/>
              </a:rPr>
              <a:t>A new LPWAN standard would not provide benefits and may not work due to the required downlink traffic</a:t>
            </a:r>
          </a:p>
          <a:p>
            <a:pPr>
              <a:buFont typeface="Wingdings"/>
              <a:buChar char="è"/>
            </a:pPr>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40</a:t>
            </a:fld>
            <a:endParaRPr lang="en-US" altLang="en-US"/>
          </a:p>
        </p:txBody>
      </p:sp>
    </p:spTree>
    <p:extLst>
      <p:ext uri="{BB962C8B-B14F-4D97-AF65-F5344CB8AC3E}">
        <p14:creationId xmlns:p14="http://schemas.microsoft.com/office/powerpoint/2010/main" val="12325777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Smart Parking</a:t>
            </a:r>
            <a:endParaRPr lang="de-DE" dirty="0"/>
          </a:p>
        </p:txBody>
      </p:sp>
      <p:sp>
        <p:nvSpPr>
          <p:cNvPr id="57" name="Inhaltsplatzhalter 56"/>
          <p:cNvSpPr>
            <a:spLocks noGrp="1"/>
          </p:cNvSpPr>
          <p:nvPr>
            <p:ph idx="1"/>
          </p:nvPr>
        </p:nvSpPr>
        <p:spPr/>
        <p:txBody>
          <a:bodyPr/>
          <a:lstStyle/>
          <a:p>
            <a:r>
              <a:rPr lang="en-US" sz="2000" dirty="0"/>
              <a:t>Parking spaces along the street that are spread over large areas</a:t>
            </a:r>
          </a:p>
          <a:p>
            <a:endParaRPr lang="de-DE"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41</a:t>
            </a:fld>
            <a:endParaRPr lang="en-US" altLang="en-US"/>
          </a:p>
        </p:txBody>
      </p:sp>
      <p:grpSp>
        <p:nvGrpSpPr>
          <p:cNvPr id="58" name="Gruppieren 57"/>
          <p:cNvGrpSpPr/>
          <p:nvPr/>
        </p:nvGrpSpPr>
        <p:grpSpPr>
          <a:xfrm>
            <a:off x="827584" y="2502189"/>
            <a:ext cx="7435274" cy="3129113"/>
            <a:chOff x="179512" y="1720614"/>
            <a:chExt cx="8784976" cy="4228666"/>
          </a:xfrm>
        </p:grpSpPr>
        <p:sp>
          <p:nvSpPr>
            <p:cNvPr id="7" name="Rechteck 6"/>
            <p:cNvSpPr/>
            <p:nvPr/>
          </p:nvSpPr>
          <p:spPr bwMode="auto">
            <a:xfrm>
              <a:off x="179512" y="4446225"/>
              <a:ext cx="8784976" cy="1440160"/>
            </a:xfrm>
            <a:prstGeom prst="rect">
              <a:avLst/>
            </a:prstGeom>
            <a:solidFill>
              <a:schemeClr val="accent3">
                <a:lumMod val="5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1" name="Gerade Verbindung 10"/>
            <p:cNvCxnSpPr>
              <a:stCxn id="7" idx="1"/>
              <a:endCxn id="7" idx="3"/>
            </p:cNvCxnSpPr>
            <p:nvPr/>
          </p:nvCxnSpPr>
          <p:spPr bwMode="auto">
            <a:xfrm>
              <a:off x="179512" y="5166305"/>
              <a:ext cx="8784976" cy="0"/>
            </a:xfrm>
            <a:prstGeom prst="line">
              <a:avLst/>
            </a:prstGeom>
            <a:solidFill>
              <a:schemeClr val="accent1"/>
            </a:solidFill>
            <a:ln w="57150" cap="flat" cmpd="sng" algn="ctr">
              <a:solidFill>
                <a:schemeClr val="bg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Rechteck 11"/>
            <p:cNvSpPr/>
            <p:nvPr/>
          </p:nvSpPr>
          <p:spPr bwMode="auto">
            <a:xfrm>
              <a:off x="2483768" y="4446225"/>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6" name="Rechteck 15"/>
            <p:cNvSpPr/>
            <p:nvPr/>
          </p:nvSpPr>
          <p:spPr bwMode="auto">
            <a:xfrm>
              <a:off x="3564891" y="4446225"/>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7" name="Rechteck 16"/>
            <p:cNvSpPr/>
            <p:nvPr/>
          </p:nvSpPr>
          <p:spPr bwMode="auto">
            <a:xfrm>
              <a:off x="4644008" y="4447312"/>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9" name="Rechteck 18"/>
            <p:cNvSpPr/>
            <p:nvPr/>
          </p:nvSpPr>
          <p:spPr bwMode="auto">
            <a:xfrm>
              <a:off x="5724128" y="4446225"/>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20" name="Rechteck 19"/>
            <p:cNvSpPr/>
            <p:nvPr/>
          </p:nvSpPr>
          <p:spPr bwMode="auto">
            <a:xfrm>
              <a:off x="6804248" y="4447312"/>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5" name="Rechteck 14"/>
            <p:cNvSpPr/>
            <p:nvPr/>
          </p:nvSpPr>
          <p:spPr bwMode="auto">
            <a:xfrm>
              <a:off x="1331640" y="4446225"/>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pic>
          <p:nvPicPr>
            <p:cNvPr id="5122"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3532310" y="4384416"/>
              <a:ext cx="857250" cy="428626"/>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6757536" y="4385503"/>
              <a:ext cx="857250" cy="428626"/>
            </a:xfrm>
            <a:prstGeom prst="rect">
              <a:avLst/>
            </a:prstGeom>
            <a:noFill/>
            <a:extLst>
              <a:ext uri="{909E8E84-426E-40DD-AFC4-6F175D3DCCD1}">
                <a14:hiddenFill xmlns:a14="http://schemas.microsoft.com/office/drawing/2010/main">
                  <a:solidFill>
                    <a:srgbClr val="FFFFFF"/>
                  </a:solidFill>
                </a14:hiddenFill>
              </a:ext>
            </a:extLst>
          </p:spPr>
        </p:pic>
        <p:sp>
          <p:nvSpPr>
            <p:cNvPr id="31" name="Rechteck 30"/>
            <p:cNvSpPr/>
            <p:nvPr/>
          </p:nvSpPr>
          <p:spPr bwMode="auto">
            <a:xfrm>
              <a:off x="2483768" y="5581376"/>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2" name="Rechteck 31"/>
            <p:cNvSpPr/>
            <p:nvPr/>
          </p:nvSpPr>
          <p:spPr bwMode="auto">
            <a:xfrm>
              <a:off x="3564891" y="5581376"/>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3" name="Rechteck 32"/>
            <p:cNvSpPr/>
            <p:nvPr/>
          </p:nvSpPr>
          <p:spPr bwMode="auto">
            <a:xfrm>
              <a:off x="4644008" y="5582463"/>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4" name="Rechteck 33"/>
            <p:cNvSpPr/>
            <p:nvPr/>
          </p:nvSpPr>
          <p:spPr bwMode="auto">
            <a:xfrm>
              <a:off x="5724128" y="5581376"/>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5" name="Rechteck 34"/>
            <p:cNvSpPr/>
            <p:nvPr/>
          </p:nvSpPr>
          <p:spPr bwMode="auto">
            <a:xfrm>
              <a:off x="6804248" y="5582463"/>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36" name="Rechteck 35"/>
            <p:cNvSpPr/>
            <p:nvPr/>
          </p:nvSpPr>
          <p:spPr bwMode="auto">
            <a:xfrm>
              <a:off x="1331640" y="5581376"/>
              <a:ext cx="792088" cy="305009"/>
            </a:xfrm>
            <a:prstGeom prst="rect">
              <a:avLst/>
            </a:prstGeom>
            <a:solidFill>
              <a:schemeClr val="accent3">
                <a:lumMod val="50000"/>
              </a:schemeClr>
            </a:solidFill>
            <a:ln w="57150" cap="flat" cmpd="sng" algn="ctr">
              <a:solidFill>
                <a:schemeClr val="bg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pic>
          <p:nvPicPr>
            <p:cNvPr id="37"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347" y="5519567"/>
              <a:ext cx="857250" cy="428626"/>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91547" y="5520654"/>
              <a:ext cx="857250" cy="428626"/>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4" descr="cell phone tower by adriankierma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05351" y="1720614"/>
              <a:ext cx="356976" cy="1589506"/>
            </a:xfrm>
            <a:prstGeom prst="rect">
              <a:avLst/>
            </a:prstGeom>
            <a:noFill/>
            <a:extLst>
              <a:ext uri="{909E8E84-426E-40DD-AFC4-6F175D3DCCD1}">
                <a14:hiddenFill xmlns:a14="http://schemas.microsoft.com/office/drawing/2010/main">
                  <a:solidFill>
                    <a:srgbClr val="FFFFFF"/>
                  </a:solidFill>
                </a14:hiddenFill>
              </a:ext>
            </a:extLst>
          </p:spPr>
        </p:pic>
        <p:cxnSp>
          <p:nvCxnSpPr>
            <p:cNvPr id="41" name="Gerade Verbindung mit Pfeil 40"/>
            <p:cNvCxnSpPr>
              <a:stCxn id="15" idx="0"/>
              <a:endCxn id="39" idx="1"/>
            </p:cNvCxnSpPr>
            <p:nvPr/>
          </p:nvCxnSpPr>
          <p:spPr bwMode="auto">
            <a:xfrm flipV="1">
              <a:off x="1727684" y="2515367"/>
              <a:ext cx="2177667" cy="1930858"/>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p:cNvCxnSpPr/>
            <p:nvPr/>
          </p:nvCxnSpPr>
          <p:spPr bwMode="auto">
            <a:xfrm flipV="1">
              <a:off x="2879812" y="2667767"/>
              <a:ext cx="1177939" cy="1717736"/>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mit Pfeil 44"/>
            <p:cNvCxnSpPr>
              <a:stCxn id="5122" idx="2"/>
            </p:cNvCxnSpPr>
            <p:nvPr/>
          </p:nvCxnSpPr>
          <p:spPr bwMode="auto">
            <a:xfrm flipV="1">
              <a:off x="3960935" y="2820167"/>
              <a:ext cx="96816" cy="1564249"/>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p:cNvCxnSpPr>
              <a:stCxn id="17" idx="0"/>
            </p:cNvCxnSpPr>
            <p:nvPr/>
          </p:nvCxnSpPr>
          <p:spPr bwMode="auto">
            <a:xfrm flipH="1" flipV="1">
              <a:off x="4210151" y="2667767"/>
              <a:ext cx="829901" cy="1779545"/>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mit Pfeil 50"/>
            <p:cNvCxnSpPr/>
            <p:nvPr/>
          </p:nvCxnSpPr>
          <p:spPr bwMode="auto">
            <a:xfrm flipH="1" flipV="1">
              <a:off x="4356979" y="2667767"/>
              <a:ext cx="1655181" cy="1717737"/>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mit Pfeil 53"/>
            <p:cNvCxnSpPr/>
            <p:nvPr/>
          </p:nvCxnSpPr>
          <p:spPr bwMode="auto">
            <a:xfrm flipH="1" flipV="1">
              <a:off x="4499992" y="2645376"/>
              <a:ext cx="2447771" cy="1717738"/>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8801096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Smart Parking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8989640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2xAA</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42</a:t>
            </a:fld>
            <a:endParaRPr lang="en-US" altLang="en-US"/>
          </a:p>
        </p:txBody>
      </p:sp>
    </p:spTree>
    <p:extLst>
      <p:ext uri="{BB962C8B-B14F-4D97-AF65-F5344CB8AC3E}">
        <p14:creationId xmlns:p14="http://schemas.microsoft.com/office/powerpoint/2010/main" val="4855410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Smart Parking</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a:t>
            </a:r>
            <a:r>
              <a:rPr lang="en-US" sz="1600" dirty="0" smtClean="0">
                <a:sym typeface="Wingdings" panose="05000000000000000000" pitchFamily="2" charset="2"/>
              </a:rPr>
              <a:t>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1min</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43</a:t>
            </a:fld>
            <a:endParaRPr lang="en-US" altLang="en-US"/>
          </a:p>
        </p:txBody>
      </p:sp>
    </p:spTree>
    <p:extLst>
      <p:ext uri="{BB962C8B-B14F-4D97-AF65-F5344CB8AC3E}">
        <p14:creationId xmlns:p14="http://schemas.microsoft.com/office/powerpoint/2010/main" val="21028353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Smart Parking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a:t>
            </a:r>
            <a:r>
              <a:rPr lang="en-US" sz="1800" dirty="0" smtClean="0"/>
              <a:t>interference</a:t>
            </a:r>
          </a:p>
          <a:p>
            <a:pPr lvl="1"/>
            <a:r>
              <a:rPr lang="en-US" sz="1800" dirty="0" smtClean="0"/>
              <a:t>Different sensor nodes may be highly separated</a:t>
            </a:r>
            <a:endParaRPr lang="en-US" sz="1800" dirty="0" smtClean="0"/>
          </a:p>
          <a:p>
            <a:pPr lvl="1"/>
            <a:r>
              <a:rPr lang="en-US" sz="1800" dirty="0" smtClean="0"/>
              <a:t>Latency &lt; 1min</a:t>
            </a:r>
          </a:p>
          <a:p>
            <a:pPr lvl="1">
              <a:buFont typeface="Wingdings"/>
              <a:buChar char="à"/>
            </a:pPr>
            <a:r>
              <a:rPr lang="en-US" sz="1800" dirty="0" smtClean="0">
                <a:sym typeface="Wingdings" panose="05000000000000000000" pitchFamily="2" charset="2"/>
              </a:rPr>
              <a:t>Star or extended </a:t>
            </a:r>
            <a:r>
              <a:rPr lang="en-US" sz="1800" dirty="0" smtClean="0">
                <a:sym typeface="Wingdings" panose="05000000000000000000" pitchFamily="2" charset="2"/>
              </a:rPr>
              <a:t>star (</a:t>
            </a:r>
            <a:r>
              <a:rPr lang="en-US" sz="1800" dirty="0" err="1" smtClean="0">
                <a:sym typeface="Wingdings" panose="05000000000000000000" pitchFamily="2" charset="2"/>
              </a:rPr>
              <a:t>e.g</a:t>
            </a:r>
            <a:r>
              <a:rPr lang="en-US" sz="1800" dirty="0" smtClean="0">
                <a:sym typeface="Wingdings" panose="05000000000000000000" pitchFamily="2" charset="2"/>
              </a:rPr>
              <a:t> with mesh as backhaul)</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a:sym typeface="Wingdings" panose="05000000000000000000" pitchFamily="2" charset="2"/>
              </a:rPr>
              <a:t>Potential for new LPWAN standard</a:t>
            </a: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44</a:t>
            </a:fld>
            <a:endParaRPr lang="en-US" altLang="en-US"/>
          </a:p>
        </p:txBody>
      </p:sp>
    </p:spTree>
    <p:extLst>
      <p:ext uri="{BB962C8B-B14F-4D97-AF65-F5344CB8AC3E}">
        <p14:creationId xmlns:p14="http://schemas.microsoft.com/office/powerpoint/2010/main" val="10796657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general</a:t>
            </a:r>
            <a:endParaRPr lang="de-DE" dirty="0"/>
          </a:p>
        </p:txBody>
      </p:sp>
      <p:sp>
        <p:nvSpPr>
          <p:cNvPr id="14" name="Inhaltsplatzhalter 13"/>
          <p:cNvSpPr>
            <a:spLocks noGrp="1"/>
          </p:cNvSpPr>
          <p:nvPr>
            <p:ph idx="1"/>
          </p:nvPr>
        </p:nvSpPr>
        <p:spPr/>
        <p:txBody>
          <a:bodyPr/>
          <a:lstStyle/>
          <a:p>
            <a:r>
              <a:rPr lang="en-US" sz="2400" dirty="0" smtClean="0"/>
              <a:t>Vending machines indicate whether the are running out of products</a:t>
            </a:r>
          </a:p>
          <a:p>
            <a:r>
              <a:rPr lang="en-US" sz="2400" dirty="0" smtClean="0"/>
              <a:t>Distance between vending machines may be several km</a:t>
            </a:r>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45</a:t>
            </a:fld>
            <a:endParaRPr lang="en-US" altLang="en-US"/>
          </a:p>
        </p:txBody>
      </p:sp>
      <p:grpSp>
        <p:nvGrpSpPr>
          <p:cNvPr id="15" name="Gruppieren 14"/>
          <p:cNvGrpSpPr/>
          <p:nvPr/>
        </p:nvGrpSpPr>
        <p:grpSpPr>
          <a:xfrm>
            <a:off x="2163732" y="3645024"/>
            <a:ext cx="4824536" cy="2402755"/>
            <a:chOff x="1691680" y="2708920"/>
            <a:chExt cx="5832648" cy="3573016"/>
          </a:xfrm>
        </p:grpSpPr>
        <p:pic>
          <p:nvPicPr>
            <p:cNvPr id="7" name="Picture 4" descr="cell phone tower by adriankierm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2708920"/>
              <a:ext cx="802439" cy="3573016"/>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861048"/>
              <a:ext cx="1296144" cy="1881502"/>
            </a:xfrm>
            <a:prstGeom prst="rect">
              <a:avLst/>
            </a:prstGeom>
            <a:noFill/>
            <a:extLst>
              <a:ext uri="{909E8E84-426E-40DD-AFC4-6F175D3DCCD1}">
                <a14:hiddenFill xmlns:a14="http://schemas.microsoft.com/office/drawing/2010/main">
                  <a:solidFill>
                    <a:srgbClr val="FFFFFF"/>
                  </a:solidFill>
                </a14:hiddenFill>
              </a:ext>
            </a:extLst>
          </p:spPr>
        </p:pic>
        <p:cxnSp>
          <p:nvCxnSpPr>
            <p:cNvPr id="9" name="Gerade Verbindung mit Pfeil 8"/>
            <p:cNvCxnSpPr/>
            <p:nvPr/>
          </p:nvCxnSpPr>
          <p:spPr bwMode="auto">
            <a:xfrm flipH="1" flipV="1">
              <a:off x="2699792" y="3393258"/>
              <a:ext cx="3312368" cy="971846"/>
            </a:xfrm>
            <a:prstGeom prst="straightConnector1">
              <a:avLst/>
            </a:prstGeom>
            <a:solidFill>
              <a:schemeClr val="accent1"/>
            </a:solidFill>
            <a:ln w="254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5893852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Vending Machines – general</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834827172"/>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&lt;=64bytes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&lt;60min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Energy Harvesting</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Layer-3</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46</a:t>
            </a:fld>
            <a:endParaRPr lang="en-US" altLang="en-US"/>
          </a:p>
        </p:txBody>
      </p:sp>
    </p:spTree>
    <p:extLst>
      <p:ext uri="{BB962C8B-B14F-4D97-AF65-F5344CB8AC3E}">
        <p14:creationId xmlns:p14="http://schemas.microsoft.com/office/powerpoint/2010/main" val="15816783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general</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64 bytes</a:t>
            </a:r>
          </a:p>
          <a:p>
            <a:pPr lvl="1">
              <a:buFont typeface="Wingdings"/>
              <a:buChar char="à"/>
            </a:pPr>
            <a:r>
              <a:rPr lang="en-US" sz="1600" dirty="0" smtClean="0">
                <a:sym typeface="Wingdings" panose="05000000000000000000" pitchFamily="2" charset="2"/>
              </a:rPr>
              <a:t>Convolutional </a:t>
            </a:r>
            <a:r>
              <a:rPr lang="en-US" sz="1600" dirty="0" smtClean="0">
                <a:sym typeface="Wingdings" panose="05000000000000000000" pitchFamily="2" charset="2"/>
              </a:rPr>
              <a:t>code or Turbo or Polar codes</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1h</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47</a:t>
            </a:fld>
            <a:endParaRPr lang="en-US" altLang="en-US"/>
          </a:p>
        </p:txBody>
      </p:sp>
    </p:spTree>
    <p:extLst>
      <p:ext uri="{BB962C8B-B14F-4D97-AF65-F5344CB8AC3E}">
        <p14:creationId xmlns:p14="http://schemas.microsoft.com/office/powerpoint/2010/main" val="24013926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general</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a:t>
            </a:r>
            <a:r>
              <a:rPr lang="en-US" sz="1800" dirty="0" smtClean="0"/>
              <a:t>interference</a:t>
            </a:r>
          </a:p>
          <a:p>
            <a:pPr lvl="1"/>
            <a:r>
              <a:rPr lang="en-US" sz="1800" dirty="0" smtClean="0"/>
              <a:t>Machines may be placed in high distance</a:t>
            </a:r>
            <a:endParaRPr lang="en-US" sz="1800" dirty="0" smtClean="0"/>
          </a:p>
          <a:p>
            <a:pPr lvl="1"/>
            <a:r>
              <a:rPr lang="en-US" sz="1800" dirty="0" smtClean="0"/>
              <a:t>Latency &lt; 60min</a:t>
            </a:r>
          </a:p>
          <a:p>
            <a:pPr lvl="1">
              <a:buFont typeface="Wingdings"/>
              <a:buChar char="à"/>
            </a:pPr>
            <a:r>
              <a:rPr lang="en-US" sz="1800" dirty="0" smtClean="0">
                <a:sym typeface="Wingdings" panose="05000000000000000000" pitchFamily="2" charset="2"/>
              </a:rPr>
              <a:t>Star or extended </a:t>
            </a:r>
            <a:r>
              <a:rPr lang="en-US" sz="1800" dirty="0" smtClean="0">
                <a:sym typeface="Wingdings" panose="05000000000000000000" pitchFamily="2" charset="2"/>
              </a:rPr>
              <a:t>star (e.g. with mesh backhaul)</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for new LPWAN standard</a:t>
            </a: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48</a:t>
            </a:fld>
            <a:endParaRPr lang="en-US" altLang="en-US"/>
          </a:p>
        </p:txBody>
      </p:sp>
    </p:spTree>
    <p:extLst>
      <p:ext uri="{BB962C8B-B14F-4D97-AF65-F5344CB8AC3E}">
        <p14:creationId xmlns:p14="http://schemas.microsoft.com/office/powerpoint/2010/main" val="21769132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Point of Sale</a:t>
            </a:r>
            <a:endParaRPr lang="de-DE" dirty="0"/>
          </a:p>
        </p:txBody>
      </p:sp>
      <p:sp>
        <p:nvSpPr>
          <p:cNvPr id="3" name="Inhaltsplatzhalter 2"/>
          <p:cNvSpPr>
            <a:spLocks noGrp="1"/>
          </p:cNvSpPr>
          <p:nvPr>
            <p:ph idx="1"/>
          </p:nvPr>
        </p:nvSpPr>
        <p:spPr/>
        <p:txBody>
          <a:bodyPr/>
          <a:lstStyle/>
          <a:p>
            <a:r>
              <a:rPr lang="en-US" sz="2400" dirty="0" smtClean="0"/>
              <a:t>Secure authorization (e.g. credit card) for vending machines</a:t>
            </a:r>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49</a:t>
            </a:fld>
            <a:endParaRPr lang="en-US" altLang="en-US"/>
          </a:p>
        </p:txBody>
      </p:sp>
      <p:grpSp>
        <p:nvGrpSpPr>
          <p:cNvPr id="7" name="Gruppieren 6"/>
          <p:cNvGrpSpPr/>
          <p:nvPr/>
        </p:nvGrpSpPr>
        <p:grpSpPr>
          <a:xfrm>
            <a:off x="2163732" y="3282301"/>
            <a:ext cx="4824536" cy="2402755"/>
            <a:chOff x="1691680" y="2708920"/>
            <a:chExt cx="5832648" cy="3573016"/>
          </a:xfrm>
        </p:grpSpPr>
        <p:pic>
          <p:nvPicPr>
            <p:cNvPr id="8" name="Picture 4" descr="cell phone tower by adriankierma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2708920"/>
              <a:ext cx="802439" cy="357301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861048"/>
              <a:ext cx="1296144" cy="1881502"/>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Gerade Verbindung mit Pfeil 9"/>
            <p:cNvCxnSpPr/>
            <p:nvPr/>
          </p:nvCxnSpPr>
          <p:spPr bwMode="auto">
            <a:xfrm flipH="1" flipV="1">
              <a:off x="2699792" y="3393258"/>
              <a:ext cx="3312368" cy="971846"/>
            </a:xfrm>
            <a:prstGeom prst="straightConnector1">
              <a:avLst/>
            </a:prstGeom>
            <a:solidFill>
              <a:schemeClr val="accent1"/>
            </a:solidFill>
            <a:ln w="25400" cap="flat" cmpd="sng" algn="ctr">
              <a:solidFill>
                <a:srgbClr val="FF0000"/>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263763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Remaining Use-Cases with Potential for a new LPWAN Standard</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64941974"/>
              </p:ext>
            </p:extLst>
          </p:nvPr>
        </p:nvGraphicFramePr>
        <p:xfrm>
          <a:off x="685800" y="1981200"/>
          <a:ext cx="7772400" cy="414528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spcAft>
                          <a:spcPts val="0"/>
                        </a:spcAft>
                        <a:tabLst>
                          <a:tab pos="3838575" algn="l"/>
                        </a:tabLst>
                      </a:pPr>
                      <a:r>
                        <a:rPr lang="en-US" sz="1800" b="1" dirty="0">
                          <a:effectLst/>
                          <a:latin typeface="Times New Roman"/>
                          <a:ea typeface="Times New Roman"/>
                        </a:rPr>
                        <a:t>Domain</a:t>
                      </a:r>
                      <a:endParaRPr lang="de-DE" sz="1800" dirty="0">
                        <a:effectLst/>
                        <a:latin typeface="Times New Roman"/>
                        <a:ea typeface="Times New Roman"/>
                      </a:endParaRPr>
                    </a:p>
                  </a:txBody>
                  <a:tcPr marL="68580" marR="68580" marT="0" marB="0"/>
                </a:tc>
                <a:tc>
                  <a:txBody>
                    <a:bodyPr/>
                    <a:lstStyle/>
                    <a:p>
                      <a:pPr>
                        <a:spcAft>
                          <a:spcPts val="0"/>
                        </a:spcAft>
                        <a:tabLst>
                          <a:tab pos="3838575" algn="l"/>
                        </a:tabLst>
                      </a:pPr>
                      <a:r>
                        <a:rPr lang="en-US" sz="1800" b="1" dirty="0" smtClean="0">
                          <a:effectLst/>
                          <a:latin typeface="Times New Roman"/>
                          <a:ea typeface="Times New Roman"/>
                        </a:rPr>
                        <a:t>Use-Case</a:t>
                      </a: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Agriculture and Environmental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lgn="just">
                        <a:spcAft>
                          <a:spcPts val="0"/>
                        </a:spcAft>
                        <a:tabLst>
                          <a:tab pos="793750" algn="l"/>
                        </a:tabLst>
                      </a:pPr>
                      <a:r>
                        <a:rPr lang="en-US" sz="1800">
                          <a:effectLst/>
                          <a:latin typeface="Times New Roman"/>
                          <a:ea typeface="Times New Roman"/>
                        </a:rPr>
                        <a:t>Consumer/Medical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Pet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1130300" algn="l"/>
                        </a:tabLst>
                      </a:pPr>
                      <a:r>
                        <a:rPr lang="en-US" sz="1800">
                          <a:effectLst/>
                          <a:latin typeface="Times New Roman"/>
                          <a:ea typeface="Times New Roman"/>
                        </a:rPr>
                        <a:t>Industrial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Industrial Plant Condition Monitoring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2312035" algn="l"/>
                        </a:tabLst>
                      </a:pPr>
                      <a:r>
                        <a:rPr lang="en-US" sz="1800" dirty="0">
                          <a:effectLst/>
                          <a:latin typeface="Times New Roman"/>
                          <a:ea typeface="Times New Roman"/>
                        </a:rPr>
                        <a:t>Infrastructure</a:t>
                      </a:r>
                      <a:endParaRPr lang="de-DE" sz="1800" dirty="0">
                        <a:effectLst/>
                        <a:latin typeface="Times New Roman"/>
                        <a:ea typeface="Times New Roman"/>
                      </a:endParaRPr>
                    </a:p>
                  </a:txBody>
                  <a:tcPr marL="68580" marR="68580" marT="0" marB="0"/>
                </a:tc>
                <a:tc>
                  <a:txBody>
                    <a:bodyPr/>
                    <a:lstStyle/>
                    <a:p>
                      <a:pPr>
                        <a:spcAft>
                          <a:spcPts val="0"/>
                        </a:spcAft>
                        <a:tabLst>
                          <a:tab pos="845185" algn="l"/>
                        </a:tabLst>
                      </a:pPr>
                      <a:r>
                        <a:rPr lang="en-US" sz="1800">
                          <a:effectLst/>
                          <a:latin typeface="Times New Roman"/>
                          <a:ea typeface="Times New Roman"/>
                        </a:rPr>
                        <a:t>Pipeline Monitoring – Terrestrial, Smart Grid - Fault Monitoring, Smart Grid - Load Control, Smart Metering, Structural Health Monitoring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Logistics</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Global Tracking, Fast Asset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Smart Building</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spcAft>
                          <a:spcPts val="0"/>
                        </a:spcAft>
                        <a:tabLst>
                          <a:tab pos="3838575" algn="l"/>
                        </a:tabLst>
                      </a:pPr>
                      <a:r>
                        <a:rPr lang="en-US" sz="1800">
                          <a:effectLst/>
                          <a:latin typeface="Times New Roman"/>
                          <a:ea typeface="Times New Roman"/>
                        </a:rPr>
                        <a:t>Smart City</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dirty="0">
                          <a:effectLst/>
                          <a:latin typeface="Times New Roman"/>
                          <a:ea typeface="Times New Roman"/>
                        </a:rPr>
                        <a:t>Public Lighting, Smart Parking, Vending Machines – general, Vending Machines - Point of Sale, Waste Management</a:t>
                      </a:r>
                      <a:endParaRPr lang="de-DE" sz="18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a:t>
            </a:fld>
            <a:endParaRPr lang="en-US" altLang="en-US"/>
          </a:p>
        </p:txBody>
      </p:sp>
    </p:spTree>
    <p:extLst>
      <p:ext uri="{BB962C8B-B14F-4D97-AF65-F5344CB8AC3E}">
        <p14:creationId xmlns:p14="http://schemas.microsoft.com/office/powerpoint/2010/main" val="123605111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Vending Machines - Point of Sale</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614474005"/>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more than 1/hour</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&gt;256bytes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&lt;10s</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External</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Secure Authentication</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50</a:t>
            </a:fld>
            <a:endParaRPr lang="en-US" altLang="en-US"/>
          </a:p>
        </p:txBody>
      </p:sp>
    </p:spTree>
    <p:extLst>
      <p:ext uri="{BB962C8B-B14F-4D97-AF65-F5344CB8AC3E}">
        <p14:creationId xmlns:p14="http://schemas.microsoft.com/office/powerpoint/2010/main" val="65103300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Vending Machines - Point of Sale</a:t>
            </a:r>
            <a:endParaRPr lang="de-DE" dirty="0"/>
          </a:p>
        </p:txBody>
      </p:sp>
      <p:sp>
        <p:nvSpPr>
          <p:cNvPr id="3" name="Inhaltsplatzhalter 2"/>
          <p:cNvSpPr>
            <a:spLocks noGrp="1"/>
          </p:cNvSpPr>
          <p:nvPr>
            <p:ph idx="1"/>
          </p:nvPr>
        </p:nvSpPr>
        <p:spPr/>
        <p:txBody>
          <a:bodyPr/>
          <a:lstStyle/>
          <a:p>
            <a:r>
              <a:rPr lang="en-US" sz="2400" dirty="0" smtClean="0"/>
              <a:t>A significant amount of downlink traffic is required (e.g. certificates, etc.), which cannot be delivered by LPWAN systems in the license exempt frequency bands</a:t>
            </a:r>
          </a:p>
          <a:p>
            <a:endParaRPr lang="en-US" sz="2400" dirty="0"/>
          </a:p>
          <a:p>
            <a:pPr marL="0" indent="0">
              <a:buNone/>
            </a:pPr>
            <a:r>
              <a:rPr lang="en-US" sz="2400" dirty="0" smtClean="0">
                <a:sym typeface="Wingdings" panose="05000000000000000000" pitchFamily="2" charset="2"/>
              </a:rPr>
              <a:t> No use-case for LPWAN</a:t>
            </a:r>
            <a:endParaRPr lang="en-US" sz="2400" dirty="0" smtClean="0"/>
          </a:p>
          <a:p>
            <a:endParaRPr lang="en-US" sz="1800" dirty="0">
              <a:sym typeface="Wingdings" panose="05000000000000000000" pitchFamily="2" charset="2"/>
            </a:endParaRP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51</a:t>
            </a:fld>
            <a:endParaRPr lang="en-US" altLang="en-US"/>
          </a:p>
        </p:txBody>
      </p:sp>
    </p:spTree>
    <p:extLst>
      <p:ext uri="{BB962C8B-B14F-4D97-AF65-F5344CB8AC3E}">
        <p14:creationId xmlns:p14="http://schemas.microsoft.com/office/powerpoint/2010/main" val="330255345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Waste Management</a:t>
            </a:r>
            <a:endParaRPr lang="de-DE" dirty="0"/>
          </a:p>
        </p:txBody>
      </p:sp>
      <p:sp>
        <p:nvSpPr>
          <p:cNvPr id="3" name="Inhaltsplatzhalter 2"/>
          <p:cNvSpPr>
            <a:spLocks noGrp="1"/>
          </p:cNvSpPr>
          <p:nvPr>
            <p:ph idx="1"/>
          </p:nvPr>
        </p:nvSpPr>
        <p:spPr/>
        <p:txBody>
          <a:bodyPr/>
          <a:lstStyle/>
          <a:p>
            <a:r>
              <a:rPr lang="en-US" sz="2400" dirty="0" smtClean="0"/>
              <a:t>Trash cans transmit their whether they have to be emptied</a:t>
            </a:r>
          </a:p>
          <a:p>
            <a:r>
              <a:rPr lang="en-US" sz="2400" dirty="0" smtClean="0"/>
              <a:t>Use case very similar to water/gas metering</a:t>
            </a:r>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52</a:t>
            </a:fld>
            <a:endParaRPr lang="en-US" altLang="en-US"/>
          </a:p>
        </p:txBody>
      </p:sp>
    </p:spTree>
    <p:extLst>
      <p:ext uri="{BB962C8B-B14F-4D97-AF65-F5344CB8AC3E}">
        <p14:creationId xmlns:p14="http://schemas.microsoft.com/office/powerpoint/2010/main" val="12274784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a:t>
            </a:r>
            <a:r>
              <a:rPr lang="en-US" dirty="0" smtClean="0"/>
              <a:t>: </a:t>
            </a:r>
            <a:r>
              <a:rPr lang="en-US" dirty="0"/>
              <a:t>Waste Management</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383618831"/>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0" marR="0" marT="0" marB="0" anchor="b"/>
                </a:tc>
              </a:tr>
              <a:tr h="298865">
                <a:tc>
                  <a:txBody>
                    <a:bodyPr/>
                    <a:lstStyle/>
                    <a:p>
                      <a:pPr algn="l" fontAlgn="b"/>
                      <a:r>
                        <a:rPr lang="de-DE" sz="1600" b="0" i="0" u="none" strike="noStrike" dirty="0" err="1">
                          <a:solidFill>
                            <a:srgbClr val="000000"/>
                          </a:solidFill>
                          <a:effectLst/>
                          <a:latin typeface="Calibri"/>
                        </a:rPr>
                        <a:t>Interference</a:t>
                      </a:r>
                      <a:r>
                        <a:rPr lang="de-DE" sz="1600" b="0" i="0" u="none" strike="noStrike" dirty="0">
                          <a:solidFill>
                            <a:srgbClr val="000000"/>
                          </a:solidFill>
                          <a:effectLst/>
                          <a:latin typeface="Calibri"/>
                        </a:rPr>
                        <a:t>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0" marR="0" marT="0"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0" marR="0" marT="0"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a:t>
                      </a:r>
                    </a:p>
                  </a:txBody>
                  <a:tcPr marL="0" marR="0" marT="0"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1/day</a:t>
                      </a:r>
                    </a:p>
                  </a:txBody>
                  <a:tcPr marL="0" marR="0" marT="0"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0" marR="0" marT="0"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Best effort</a:t>
                      </a:r>
                    </a:p>
                  </a:txBody>
                  <a:tcPr marL="0" marR="0" marT="0"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&lt;60min</a:t>
                      </a:r>
                    </a:p>
                  </a:txBody>
                  <a:tcPr marL="0" marR="0" marT="0" marB="0" anchor="b"/>
                </a:tc>
              </a:tr>
              <a:tr h="298865">
                <a:tc>
                  <a:txBody>
                    <a:bodyPr/>
                    <a:lstStyle/>
                    <a:p>
                      <a:pPr algn="l" fontAlgn="b"/>
                      <a:r>
                        <a:rPr lang="de-DE" sz="1600" b="0" i="0" u="none" strike="noStrike" dirty="0">
                          <a:solidFill>
                            <a:srgbClr val="000000"/>
                          </a:solidFill>
                          <a:effectLst/>
                          <a:latin typeface="Calibri"/>
                        </a:rPr>
                        <a:t>LP-WAN </a:t>
                      </a:r>
                      <a:r>
                        <a:rPr lang="de-DE" sz="1600" b="0" i="0" u="none" strike="noStrike" dirty="0" err="1">
                          <a:solidFill>
                            <a:srgbClr val="000000"/>
                          </a:solidFill>
                          <a:effectLst/>
                          <a:latin typeface="Calibri"/>
                        </a:rPr>
                        <a:t>Localization</a:t>
                      </a:r>
                      <a:r>
                        <a:rPr lang="de-DE" sz="1600" b="0" i="0" u="none" strike="noStrike" dirty="0">
                          <a:solidFill>
                            <a:srgbClr val="000000"/>
                          </a:solidFill>
                          <a:effectLst/>
                          <a:latin typeface="Calibri"/>
                        </a:rPr>
                        <a:t> Precision</a:t>
                      </a:r>
                    </a:p>
                  </a:txBody>
                  <a:tcPr marL="9525" marR="9525" marT="9525" marB="0" anchor="b"/>
                </a:tc>
                <a:tc>
                  <a:txBody>
                    <a:bodyPr/>
                    <a:lstStyle/>
                    <a:p>
                      <a:pPr algn="l" fontAlgn="b"/>
                      <a:r>
                        <a:rPr lang="de-DE" sz="1600" b="0" i="0" u="none" strike="noStrike">
                          <a:solidFill>
                            <a:srgbClr val="000000"/>
                          </a:solidFill>
                          <a:effectLst/>
                          <a:latin typeface="Calibri"/>
                        </a:rPr>
                        <a:t>Not required</a:t>
                      </a:r>
                    </a:p>
                  </a:txBody>
                  <a:tcPr marL="0" marR="0" marT="0"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Energy Harvesting</a:t>
                      </a:r>
                    </a:p>
                  </a:txBody>
                  <a:tcPr marL="0" marR="0" marT="0"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0" marR="0" marT="0"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&lt;10km</a:t>
                      </a:r>
                    </a:p>
                  </a:txBody>
                  <a:tcPr marL="0" marR="0" marT="0"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Layer-2</a:t>
                      </a:r>
                    </a:p>
                  </a:txBody>
                  <a:tcPr marL="0" marR="0" marT="0"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53</a:t>
            </a:fld>
            <a:endParaRPr lang="en-US" altLang="en-US"/>
          </a:p>
        </p:txBody>
      </p:sp>
    </p:spTree>
    <p:extLst>
      <p:ext uri="{BB962C8B-B14F-4D97-AF65-F5344CB8AC3E}">
        <p14:creationId xmlns:p14="http://schemas.microsoft.com/office/powerpoint/2010/main" val="13757809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Waste Management</a:t>
            </a:r>
            <a:endParaRPr lang="de-DE" dirty="0"/>
          </a:p>
        </p:txBody>
      </p:sp>
      <p:sp>
        <p:nvSpPr>
          <p:cNvPr id="3" name="Inhaltsplatzhalter 2"/>
          <p:cNvSpPr>
            <a:spLocks noGrp="1"/>
          </p:cNvSpPr>
          <p:nvPr>
            <p:ph idx="1"/>
          </p:nvPr>
        </p:nvSpPr>
        <p:spPr/>
        <p:txBody>
          <a:bodyPr/>
          <a:lstStyle/>
          <a:p>
            <a:r>
              <a:rPr lang="en-US" sz="2000" dirty="0" smtClean="0"/>
              <a:t>Modulation:</a:t>
            </a:r>
          </a:p>
          <a:p>
            <a:pPr lvl="1"/>
            <a:r>
              <a:rPr lang="en-US" sz="1600" dirty="0" smtClean="0">
                <a:sym typeface="Wingdings" panose="05000000000000000000" pitchFamily="2" charset="2"/>
              </a:rPr>
              <a:t>High interference and many users</a:t>
            </a:r>
          </a:p>
          <a:p>
            <a:pPr lvl="1"/>
            <a:r>
              <a:rPr lang="en-US" sz="1600" dirty="0" smtClean="0">
                <a:sym typeface="Wingdings" panose="05000000000000000000" pitchFamily="2" charset="2"/>
              </a:rPr>
              <a:t>Localization not required</a:t>
            </a:r>
          </a:p>
          <a:p>
            <a:pPr marL="457200" lvl="1" indent="0">
              <a:buNone/>
            </a:pPr>
            <a:r>
              <a:rPr lang="en-US" sz="1600" dirty="0" smtClean="0">
                <a:sym typeface="Wingdings" panose="05000000000000000000" pitchFamily="2" charset="2"/>
              </a:rPr>
              <a:t> FHSS</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High number of users, strong interference </a:t>
            </a:r>
          </a:p>
          <a:p>
            <a:pPr lvl="1">
              <a:buFont typeface="Arial" panose="020B0604020202020204" pitchFamily="34" charset="0"/>
              <a:buChar char="•"/>
            </a:pPr>
            <a:r>
              <a:rPr lang="en-US" sz="1600" dirty="0" smtClean="0">
                <a:sym typeface="Wingdings" panose="05000000000000000000" pitchFamily="2" charset="2"/>
              </a:rPr>
              <a:t>Uplink only</a:t>
            </a:r>
          </a:p>
          <a:p>
            <a:pPr lvl="1">
              <a:buFont typeface="Arial" panose="020B0604020202020204" pitchFamily="34" charset="0"/>
              <a:buChar char="•"/>
            </a:pPr>
            <a:r>
              <a:rPr lang="en-US" sz="1600" dirty="0" smtClean="0">
                <a:sym typeface="Wingdings" panose="05000000000000000000" pitchFamily="2" charset="2"/>
              </a:rPr>
              <a:t>Latency &lt; 1h</a:t>
            </a:r>
          </a:p>
          <a:p>
            <a:pPr marL="457200" lvl="1" indent="0">
              <a:buNone/>
            </a:pPr>
            <a:r>
              <a:rPr lang="en-US" sz="1600" dirty="0" smtClean="0">
                <a:sym typeface="Wingdings" panose="05000000000000000000" pitchFamily="2" charset="2"/>
              </a:rPr>
              <a:t> Only ALOHA may work</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54</a:t>
            </a:fld>
            <a:endParaRPr lang="en-US" altLang="en-US"/>
          </a:p>
        </p:txBody>
      </p:sp>
    </p:spTree>
    <p:extLst>
      <p:ext uri="{BB962C8B-B14F-4D97-AF65-F5344CB8AC3E}">
        <p14:creationId xmlns:p14="http://schemas.microsoft.com/office/powerpoint/2010/main" val="353381700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Smart City: Waste Management</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Very high number of active users and dense </a:t>
            </a:r>
            <a:r>
              <a:rPr lang="en-US" sz="1800" dirty="0" smtClean="0"/>
              <a:t>interference</a:t>
            </a:r>
          </a:p>
          <a:p>
            <a:pPr lvl="1"/>
            <a:r>
              <a:rPr lang="en-US" sz="1800" dirty="0" smtClean="0"/>
              <a:t>Low amount of packets not the first option for mesh</a:t>
            </a:r>
            <a:endParaRPr lang="en-US" sz="1800" dirty="0" smtClean="0"/>
          </a:p>
          <a:p>
            <a:pPr lvl="1"/>
            <a:r>
              <a:rPr lang="en-US" sz="1800" dirty="0" smtClean="0"/>
              <a:t>Latency &lt; 60min</a:t>
            </a:r>
          </a:p>
          <a:p>
            <a:pPr lvl="1">
              <a:buFont typeface="Wingdings"/>
              <a:buChar char="à"/>
            </a:pPr>
            <a:r>
              <a:rPr lang="en-US" sz="1800" dirty="0" smtClean="0">
                <a:sym typeface="Wingdings" panose="05000000000000000000" pitchFamily="2" charset="2"/>
              </a:rPr>
              <a:t>Star or extended </a:t>
            </a:r>
            <a:r>
              <a:rPr lang="en-US" sz="1800" dirty="0" smtClean="0">
                <a:sym typeface="Wingdings" panose="05000000000000000000" pitchFamily="2" charset="2"/>
              </a:rPr>
              <a:t>star (e.g</a:t>
            </a:r>
            <a:r>
              <a:rPr lang="en-US" sz="1800" dirty="0" smtClean="0">
                <a:sym typeface="Wingdings" panose="05000000000000000000" pitchFamily="2" charset="2"/>
              </a:rPr>
              <a:t>. with mesh backhaul)</a:t>
            </a:r>
            <a:endParaRPr lang="en-US" sz="1800" dirty="0" smtClean="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for new LPWAN standard</a:t>
            </a:r>
            <a:endParaRPr lang="en-US" sz="2200" dirty="0" smtClean="0">
              <a:sym typeface="Wingdings" panose="05000000000000000000" pitchFamily="2" charset="2"/>
            </a:endParaRPr>
          </a:p>
          <a:p>
            <a:pPr lvl="1">
              <a:buFont typeface="Wingdings"/>
              <a:buChar char="à"/>
            </a:pP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55</a:t>
            </a:fld>
            <a:endParaRPr lang="en-US" altLang="en-US"/>
          </a:p>
        </p:txBody>
      </p:sp>
    </p:spTree>
    <p:extLst>
      <p:ext uri="{BB962C8B-B14F-4D97-AF65-F5344CB8AC3E}">
        <p14:creationId xmlns:p14="http://schemas.microsoft.com/office/powerpoint/2010/main" val="38770065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Consumer/Medial: Pet Tracking</a:t>
            </a:r>
            <a:endParaRPr lang="de-DE" dirty="0"/>
          </a:p>
        </p:txBody>
      </p:sp>
      <p:sp>
        <p:nvSpPr>
          <p:cNvPr id="3" name="Inhaltsplatzhalter 2"/>
          <p:cNvSpPr>
            <a:spLocks noGrp="1"/>
          </p:cNvSpPr>
          <p:nvPr>
            <p:ph idx="1"/>
          </p:nvPr>
        </p:nvSpPr>
        <p:spPr/>
        <p:txBody>
          <a:bodyPr/>
          <a:lstStyle/>
          <a:p>
            <a:r>
              <a:rPr lang="en-US" sz="2400" dirty="0" smtClean="0"/>
              <a:t>Localization of cat in the neighborhood</a:t>
            </a:r>
            <a:endParaRPr lang="en-US" sz="24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56</a:t>
            </a:fld>
            <a:endParaRPr lang="en-US" altLang="en-US"/>
          </a:p>
        </p:txBody>
      </p:sp>
      <p:pic>
        <p:nvPicPr>
          <p:cNvPr id="11266" name="Picture 2" descr="Iso City Grey House 1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789" y="2420888"/>
            <a:ext cx="1168934" cy="102476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Iso City Grey House 1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788" y="3789040"/>
            <a:ext cx="1168934" cy="102476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so City Grey House 1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2787" y="5085184"/>
            <a:ext cx="1168934" cy="102476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so City Grey House 1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5" y="2573288"/>
            <a:ext cx="1168934" cy="102476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Iso City Grey House 1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3941440"/>
            <a:ext cx="1168934" cy="102476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Iso City Grey House 1 by ryg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3" y="5237584"/>
            <a:ext cx="1168934" cy="1024766"/>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snowshoe cat silhouette by jmmourinh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6" y="4368075"/>
            <a:ext cx="1335038" cy="12684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9694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Consumer/Medial: Pet Tracking</a:t>
            </a:r>
            <a:endParaRPr lang="de-DE"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298184084"/>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Interference Model</a:t>
                      </a:r>
                    </a:p>
                  </a:txBody>
                  <a:tcPr marL="9525" marR="9525" marT="9525" marB="0" anchor="b"/>
                </a:tc>
                <a:tc>
                  <a:txBody>
                    <a:bodyPr/>
                    <a:lstStyle/>
                    <a:p>
                      <a:pPr algn="l" fontAlgn="b"/>
                      <a:r>
                        <a:rPr lang="de-DE" sz="1600" b="0" i="0" u="none" strike="noStrike">
                          <a:solidFill>
                            <a:srgbClr val="000000"/>
                          </a:solidFill>
                          <a:effectLst/>
                          <a:latin typeface="Calibri"/>
                        </a:rPr>
                        <a:t>Dense</a:t>
                      </a:r>
                    </a:p>
                  </a:txBody>
                  <a:tcPr marL="9525" marR="9525" marT="9525"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Very high</a:t>
                      </a:r>
                    </a:p>
                  </a:txBody>
                  <a:tcPr marL="9525" marR="9525" marT="9525"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Uplink/Downlink</a:t>
                      </a:r>
                    </a:p>
                  </a:txBody>
                  <a:tcPr marL="9525" marR="9525" marT="9525" marB="0" anchor="b"/>
                </a:tc>
              </a:tr>
              <a:tr h="298865">
                <a:tc>
                  <a:txBody>
                    <a:bodyPr/>
                    <a:lstStyle/>
                    <a:p>
                      <a:pPr algn="l" fontAlgn="b"/>
                      <a:r>
                        <a:rPr lang="de-DE" sz="1600" b="0" i="0" u="none" strike="noStrike" dirty="0">
                          <a:solidFill>
                            <a:srgbClr val="000000"/>
                          </a:solidFill>
                          <a:effectLst/>
                          <a:latin typeface="Calibri"/>
                        </a:rPr>
                        <a:t>Data </a:t>
                      </a:r>
                      <a:r>
                        <a:rPr lang="de-DE" sz="1600" b="0" i="0" u="none" strike="noStrike" dirty="0" err="1">
                          <a:solidFill>
                            <a:srgbClr val="000000"/>
                          </a:solidFill>
                          <a:effectLst/>
                          <a:latin typeface="Calibri"/>
                        </a:rPr>
                        <a:t>Period</a:t>
                      </a:r>
                      <a:endParaRPr lang="de-DE" sz="1600" b="0" i="0" u="none" strike="noStrike" dirty="0">
                        <a:solidFill>
                          <a:srgbClr val="000000"/>
                        </a:solidFill>
                        <a:effectLst/>
                        <a:latin typeface="Calibri"/>
                      </a:endParaRPr>
                    </a:p>
                  </a:txBody>
                  <a:tcPr marL="9525" marR="9525" marT="9525" marB="0" anchor="b"/>
                </a:tc>
                <a:tc>
                  <a:txBody>
                    <a:bodyPr/>
                    <a:lstStyle/>
                    <a:p>
                      <a:pPr algn="l" fontAlgn="b"/>
                      <a:r>
                        <a:rPr lang="de-DE" sz="1600" b="0" i="0" u="none" strike="noStrike">
                          <a:solidFill>
                            <a:srgbClr val="000000"/>
                          </a:solidFill>
                          <a:effectLst/>
                          <a:latin typeface="Calibri"/>
                        </a:rPr>
                        <a:t>Periodically, more than 1/hour</a:t>
                      </a:r>
                    </a:p>
                  </a:txBody>
                  <a:tcPr marL="9525" marR="9525" marT="9525" marB="0" anchor="b"/>
                </a:tc>
              </a:tr>
              <a:tr h="298865">
                <a:tc>
                  <a:txBody>
                    <a:bodyPr/>
                    <a:lstStyle/>
                    <a:p>
                      <a:pPr algn="l" fontAlgn="b"/>
                      <a:r>
                        <a:rPr lang="de-DE" sz="1600" b="0" i="0" u="none" strike="noStrike" dirty="0">
                          <a:solidFill>
                            <a:srgbClr val="000000"/>
                          </a:solidFill>
                          <a:effectLst/>
                          <a:latin typeface="Calibri"/>
                        </a:rPr>
                        <a:t>Data </a:t>
                      </a:r>
                      <a:r>
                        <a:rPr lang="de-DE" sz="1600" b="0" i="0" u="none" strike="noStrike" dirty="0" err="1">
                          <a:solidFill>
                            <a:srgbClr val="000000"/>
                          </a:solidFill>
                          <a:effectLst/>
                          <a:latin typeface="Calibri"/>
                        </a:rPr>
                        <a:t>Length</a:t>
                      </a:r>
                      <a:r>
                        <a:rPr lang="de-DE" sz="1600" b="0" i="0" u="none" strike="noStrike" dirty="0">
                          <a:solidFill>
                            <a:srgbClr val="000000"/>
                          </a:solidFill>
                          <a:effectLst/>
                          <a:latin typeface="Calibri"/>
                        </a:rPr>
                        <a:t> (</a:t>
                      </a:r>
                      <a:r>
                        <a:rPr lang="de-DE" sz="1600" b="0" i="0" u="none" strike="noStrike" dirty="0" err="1">
                          <a:solidFill>
                            <a:srgbClr val="000000"/>
                          </a:solidFill>
                          <a:effectLst/>
                          <a:latin typeface="Calibri"/>
                        </a:rPr>
                        <a:t>Uplink</a:t>
                      </a:r>
                      <a:r>
                        <a:rPr lang="de-DE" sz="1600" b="0" i="0" u="none" strike="noStrike" dirty="0">
                          <a:solidFill>
                            <a:srgbClr val="000000"/>
                          </a:solidFill>
                          <a:effectLst/>
                          <a:latin typeface="Calibri"/>
                        </a:rPr>
                        <a:t>)</a:t>
                      </a:r>
                    </a:p>
                  </a:txBody>
                  <a:tcPr marL="9525" marR="9525" marT="9525" marB="0" anchor="b"/>
                </a:tc>
                <a:tc>
                  <a:txBody>
                    <a:bodyPr/>
                    <a:lstStyle/>
                    <a:p>
                      <a:pPr algn="l" fontAlgn="b"/>
                      <a:r>
                        <a:rPr lang="de-DE" sz="1600" b="0" i="0" u="none" strike="noStrike">
                          <a:solidFill>
                            <a:srgbClr val="000000"/>
                          </a:solidFill>
                          <a:effectLst/>
                          <a:latin typeface="Calibri"/>
                        </a:rPr>
                        <a:t>&lt;=64bytes</a:t>
                      </a:r>
                    </a:p>
                  </a:txBody>
                  <a:tcPr marL="9525" marR="9525" marT="9525" marB="0" anchor="b"/>
                </a:tc>
              </a:tr>
              <a:tr h="298865">
                <a:tc>
                  <a:txBody>
                    <a:bodyPr/>
                    <a:lstStyle/>
                    <a:p>
                      <a:pPr algn="l" fontAlgn="b"/>
                      <a:r>
                        <a:rPr lang="de-DE" sz="1600" b="0" i="0" u="none" strike="noStrike" dirty="0" err="1">
                          <a:solidFill>
                            <a:srgbClr val="000000"/>
                          </a:solidFill>
                          <a:effectLst/>
                          <a:latin typeface="Calibri"/>
                        </a:rPr>
                        <a:t>Availability</a:t>
                      </a:r>
                      <a:endParaRPr lang="de-DE" sz="1600" b="0" i="0" u="none" strike="noStrike" dirty="0">
                        <a:solidFill>
                          <a:srgbClr val="000000"/>
                        </a:solidFill>
                        <a:effectLst/>
                        <a:latin typeface="Calibri"/>
                      </a:endParaRPr>
                    </a:p>
                  </a:txBody>
                  <a:tcPr marL="9525" marR="9525" marT="9525" marB="0" anchor="b"/>
                </a:tc>
                <a:tc>
                  <a:txBody>
                    <a:bodyPr/>
                    <a:lstStyle/>
                    <a:p>
                      <a:pPr algn="l" fontAlgn="b"/>
                      <a:r>
                        <a:rPr lang="de-DE" sz="1600" b="0" i="0" u="none" strike="noStrike" dirty="0">
                          <a:solidFill>
                            <a:srgbClr val="000000"/>
                          </a:solidFill>
                          <a:effectLst/>
                          <a:latin typeface="Calibri"/>
                        </a:rPr>
                        <a:t>Best </a:t>
                      </a:r>
                      <a:r>
                        <a:rPr lang="de-DE" sz="1600" b="0" i="0" u="none" strike="noStrike" dirty="0" err="1">
                          <a:solidFill>
                            <a:srgbClr val="000000"/>
                          </a:solidFill>
                          <a:effectLst/>
                          <a:latin typeface="Calibri"/>
                        </a:rPr>
                        <a:t>effort</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&lt;1min</a:t>
                      </a:r>
                    </a:p>
                  </a:txBody>
                  <a:tcPr marL="9525" marR="9525" marT="9525" marB="0" anchor="b"/>
                </a:tc>
              </a:tr>
              <a:tr h="298865">
                <a:tc>
                  <a:txBody>
                    <a:bodyPr/>
                    <a:lstStyle/>
                    <a:p>
                      <a:pPr algn="l" fontAlgn="b"/>
                      <a:r>
                        <a:rPr lang="de-DE" sz="1600" b="0" i="0" u="none" strike="noStrike">
                          <a:solidFill>
                            <a:srgbClr val="000000"/>
                          </a:solidFill>
                          <a:effectLst/>
                          <a:latin typeface="Calibri"/>
                        </a:rPr>
                        <a:t>LP-WAN Localization Precision</a:t>
                      </a:r>
                    </a:p>
                  </a:txBody>
                  <a:tcPr marL="9525" marR="9525" marT="9525" marB="0" anchor="b"/>
                </a:tc>
                <a:tc>
                  <a:txBody>
                    <a:bodyPr/>
                    <a:lstStyle/>
                    <a:p>
                      <a:pPr algn="l" fontAlgn="b"/>
                      <a:r>
                        <a:rPr lang="de-DE" sz="1600" b="0" i="0" u="none" strike="noStrike">
                          <a:solidFill>
                            <a:srgbClr val="000000"/>
                          </a:solidFill>
                          <a:effectLst/>
                          <a:latin typeface="Calibri"/>
                        </a:rPr>
                        <a:t>&lt;100m</a:t>
                      </a:r>
                    </a:p>
                  </a:txBody>
                  <a:tcPr marL="9525" marR="9525" marT="9525"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CR2025</a:t>
                      </a:r>
                    </a:p>
                  </a:txBody>
                  <a:tcPr marL="9525" marR="9525" marT="9525"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ETSI/FCC</a:t>
                      </a:r>
                    </a:p>
                  </a:txBody>
                  <a:tcPr marL="9525" marR="9525" marT="9525"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dirty="0">
                          <a:solidFill>
                            <a:srgbClr val="000000"/>
                          </a:solidFill>
                          <a:effectLst/>
                          <a:latin typeface="Calibri"/>
                        </a:rPr>
                        <a:t>&lt;5km</a:t>
                      </a:r>
                    </a:p>
                  </a:txBody>
                  <a:tcPr marL="9525" marR="9525" marT="9525"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a:solidFill>
                            <a:srgbClr val="000000"/>
                          </a:solidFill>
                          <a:effectLst/>
                          <a:latin typeface="Calibri"/>
                        </a:rPr>
                        <a:t>Layer-2</a:t>
                      </a:r>
                    </a:p>
                  </a:txBody>
                  <a:tcPr marL="9525" marR="9525" marT="9525" marB="0" anchor="b"/>
                </a:tc>
              </a:tr>
              <a:tr h="298865">
                <a:tc>
                  <a:txBody>
                    <a:bodyPr/>
                    <a:lstStyle/>
                    <a:p>
                      <a:pPr algn="l" fontAlgn="b"/>
                      <a:r>
                        <a:rPr lang="de-DE" sz="1600" b="0" i="0" u="none" strike="noStrike">
                          <a:solidFill>
                            <a:srgbClr val="000000"/>
                          </a:solidFill>
                          <a:effectLst/>
                          <a:latin typeface="Calibri"/>
                        </a:rPr>
                        <a:t>Node  Velocity</a:t>
                      </a:r>
                    </a:p>
                  </a:txBody>
                  <a:tcPr marL="9525" marR="9525" marT="9525" marB="0" anchor="b"/>
                </a:tc>
                <a:tc>
                  <a:txBody>
                    <a:bodyPr/>
                    <a:lstStyle/>
                    <a:p>
                      <a:pPr algn="l" fontAlgn="b"/>
                      <a:r>
                        <a:rPr lang="de-DE" sz="1600" b="0" i="0" u="none" strike="noStrike" dirty="0">
                          <a:solidFill>
                            <a:srgbClr val="000000"/>
                          </a:solidFill>
                          <a:effectLst/>
                          <a:latin typeface="Calibri"/>
                        </a:rPr>
                        <a:t>3km/h</a:t>
                      </a:r>
                    </a:p>
                  </a:txBody>
                  <a:tcPr marL="9525" marR="9525" marT="9525"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57</a:t>
            </a:fld>
            <a:endParaRPr lang="en-US" altLang="en-US"/>
          </a:p>
        </p:txBody>
      </p:sp>
    </p:spTree>
    <p:extLst>
      <p:ext uri="{BB962C8B-B14F-4D97-AF65-F5344CB8AC3E}">
        <p14:creationId xmlns:p14="http://schemas.microsoft.com/office/powerpoint/2010/main" val="37855028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Consumer/Medial: Pet Tracking</a:t>
            </a:r>
            <a:endParaRPr lang="en-US" dirty="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365E8FF4-0587-4AA7-8BB9-721430474D8A}" type="slidenum">
              <a:rPr lang="en-US" altLang="en-US" smtClean="0"/>
              <a:pPr>
                <a:defRPr/>
              </a:pPr>
              <a:t>58</a:t>
            </a:fld>
            <a:endParaRPr lang="en-US" altLang="en-US" dirty="0"/>
          </a:p>
        </p:txBody>
      </p:sp>
      <p:sp>
        <p:nvSpPr>
          <p:cNvPr id="8" name="Inhaltsplatzhalter 7"/>
          <p:cNvSpPr>
            <a:spLocks noGrp="1"/>
          </p:cNvSpPr>
          <p:nvPr>
            <p:ph idx="1"/>
          </p:nvPr>
        </p:nvSpPr>
        <p:spPr/>
        <p:txBody>
          <a:bodyPr/>
          <a:lstStyle/>
          <a:p>
            <a:r>
              <a:rPr lang="en-US" sz="2000" dirty="0"/>
              <a:t>Modulation:</a:t>
            </a:r>
          </a:p>
          <a:p>
            <a:pPr lvl="1"/>
            <a:r>
              <a:rPr lang="en-US" sz="1600" dirty="0">
                <a:sym typeface="Wingdings" panose="05000000000000000000" pitchFamily="2" charset="2"/>
              </a:rPr>
              <a:t>High interference and many users</a:t>
            </a:r>
          </a:p>
          <a:p>
            <a:pPr lvl="1"/>
            <a:r>
              <a:rPr lang="en-US" sz="1600" dirty="0">
                <a:sym typeface="Wingdings" panose="05000000000000000000" pitchFamily="2" charset="2"/>
              </a:rPr>
              <a:t>Localization </a:t>
            </a:r>
            <a:r>
              <a:rPr lang="en-US" sz="1600" dirty="0" smtClean="0">
                <a:sym typeface="Wingdings" panose="05000000000000000000" pitchFamily="2" charset="2"/>
              </a:rPr>
              <a:t>&lt;</a:t>
            </a:r>
            <a:r>
              <a:rPr lang="en-US" sz="1600" dirty="0" smtClean="0">
                <a:sym typeface="Wingdings" panose="05000000000000000000" pitchFamily="2" charset="2"/>
              </a:rPr>
              <a:t>100m required </a:t>
            </a:r>
            <a:endParaRPr lang="en-US" sz="1600" dirty="0">
              <a:sym typeface="Wingdings" panose="05000000000000000000" pitchFamily="2" charset="2"/>
            </a:endParaRPr>
          </a:p>
          <a:p>
            <a:pPr marL="457200" lvl="1" indent="0">
              <a:buNone/>
            </a:pPr>
            <a:r>
              <a:rPr lang="en-US" sz="1600" dirty="0">
                <a:sym typeface="Wingdings" panose="05000000000000000000" pitchFamily="2" charset="2"/>
              </a:rPr>
              <a:t> FHSS</a:t>
            </a:r>
          </a:p>
          <a:p>
            <a:r>
              <a:rPr lang="en-US" sz="2000" dirty="0">
                <a:sym typeface="Wingdings" panose="05000000000000000000" pitchFamily="2" charset="2"/>
              </a:rPr>
              <a:t>Coding:</a:t>
            </a:r>
          </a:p>
          <a:p>
            <a:pPr lvl="1"/>
            <a:r>
              <a:rPr lang="en-US" sz="1600" dirty="0">
                <a:sym typeface="Wingdings" panose="05000000000000000000" pitchFamily="2" charset="2"/>
              </a:rPr>
              <a:t>Long distance requires good coding</a:t>
            </a:r>
          </a:p>
          <a:p>
            <a:pPr lvl="1"/>
            <a:r>
              <a:rPr lang="en-US" sz="1600" dirty="0">
                <a:sym typeface="Wingdings" panose="05000000000000000000" pitchFamily="2" charset="2"/>
              </a:rPr>
              <a:t>Data length &lt;= </a:t>
            </a:r>
            <a:r>
              <a:rPr lang="en-US" sz="1600" dirty="0" smtClean="0">
                <a:sym typeface="Wingdings" panose="05000000000000000000" pitchFamily="2" charset="2"/>
              </a:rPr>
              <a:t>64 </a:t>
            </a:r>
            <a:r>
              <a:rPr lang="en-US" sz="1600" dirty="0">
                <a:sym typeface="Wingdings" panose="05000000000000000000" pitchFamily="2" charset="2"/>
              </a:rPr>
              <a:t>bytes</a:t>
            </a:r>
          </a:p>
          <a:p>
            <a:pPr lvl="1">
              <a:buFont typeface="Wingdings"/>
              <a:buChar char="à"/>
            </a:pPr>
            <a:r>
              <a:rPr lang="en-US" sz="1600" dirty="0" smtClean="0">
                <a:sym typeface="Wingdings" panose="05000000000000000000" pitchFamily="2" charset="2"/>
              </a:rPr>
              <a:t>Convolutional </a:t>
            </a:r>
            <a:r>
              <a:rPr lang="en-US" sz="1600" dirty="0" smtClean="0">
                <a:sym typeface="Wingdings" panose="05000000000000000000" pitchFamily="2" charset="2"/>
              </a:rPr>
              <a:t>code or Turbo or Polar code</a:t>
            </a:r>
            <a:endParaRPr lang="en-US" sz="1600" dirty="0">
              <a:sym typeface="Wingdings" panose="05000000000000000000" pitchFamily="2" charset="2"/>
            </a:endParaRPr>
          </a:p>
          <a:p>
            <a:pPr>
              <a:buFont typeface="Arial" panose="020B0604020202020204" pitchFamily="34" charset="0"/>
              <a:buChar char="•"/>
            </a:pPr>
            <a:r>
              <a:rPr lang="en-US" sz="2000" dirty="0">
                <a:sym typeface="Wingdings" panose="05000000000000000000" pitchFamily="2" charset="2"/>
              </a:rPr>
              <a:t>MAC:</a:t>
            </a:r>
          </a:p>
          <a:p>
            <a:pPr lvl="1">
              <a:buFont typeface="Arial" panose="020B0604020202020204" pitchFamily="34" charset="0"/>
              <a:buChar char="•"/>
            </a:pPr>
            <a:r>
              <a:rPr lang="en-US" sz="1600" dirty="0">
                <a:sym typeface="Wingdings" panose="05000000000000000000" pitchFamily="2" charset="2"/>
              </a:rPr>
              <a:t>High number of users, strong interference </a:t>
            </a:r>
          </a:p>
          <a:p>
            <a:pPr lvl="1">
              <a:buFont typeface="Arial" panose="020B0604020202020204" pitchFamily="34" charset="0"/>
              <a:buChar char="•"/>
            </a:pPr>
            <a:r>
              <a:rPr lang="en-US" sz="1600" dirty="0">
                <a:sym typeface="Wingdings" panose="05000000000000000000" pitchFamily="2" charset="2"/>
              </a:rPr>
              <a:t>Uplink </a:t>
            </a:r>
            <a:r>
              <a:rPr lang="en-US" sz="1600" dirty="0" smtClean="0">
                <a:sym typeface="Wingdings" panose="05000000000000000000" pitchFamily="2" charset="2"/>
              </a:rPr>
              <a:t>only/downlink</a:t>
            </a:r>
            <a:endParaRPr lang="en-US" sz="1600" dirty="0">
              <a:sym typeface="Wingdings" panose="05000000000000000000" pitchFamily="2" charset="2"/>
            </a:endParaRPr>
          </a:p>
          <a:p>
            <a:pPr lvl="1">
              <a:buFont typeface="Arial" panose="020B0604020202020204" pitchFamily="34" charset="0"/>
              <a:buChar char="•"/>
            </a:pPr>
            <a:r>
              <a:rPr lang="en-US" sz="1600" dirty="0">
                <a:sym typeface="Wingdings" panose="05000000000000000000" pitchFamily="2" charset="2"/>
              </a:rPr>
              <a:t>Latency &lt; </a:t>
            </a:r>
            <a:r>
              <a:rPr lang="en-US" sz="1600" dirty="0" smtClean="0">
                <a:sym typeface="Wingdings" panose="05000000000000000000" pitchFamily="2" charset="2"/>
              </a:rPr>
              <a:t>1min</a:t>
            </a:r>
            <a:endParaRPr lang="en-US" sz="1600" dirty="0">
              <a:sym typeface="Wingdings" panose="05000000000000000000" pitchFamily="2" charset="2"/>
            </a:endParaRPr>
          </a:p>
          <a:p>
            <a:pPr marL="457200" lvl="1" indent="0">
              <a:buNone/>
            </a:pPr>
            <a:r>
              <a:rPr lang="en-US" sz="1600" dirty="0">
                <a:sym typeface="Wingdings" panose="05000000000000000000" pitchFamily="2" charset="2"/>
              </a:rPr>
              <a:t> </a:t>
            </a:r>
            <a:r>
              <a:rPr lang="en-US" sz="1600" dirty="0" smtClean="0">
                <a:sym typeface="Wingdings" panose="05000000000000000000" pitchFamily="2" charset="2"/>
              </a:rPr>
              <a:t>Fully synchronized</a:t>
            </a:r>
            <a:endParaRPr lang="en-US" sz="1600" dirty="0">
              <a:sym typeface="Wingdings" panose="05000000000000000000" pitchFamily="2" charset="2"/>
            </a:endParaRPr>
          </a:p>
          <a:p>
            <a:endParaRPr lang="en-US" sz="2000" dirty="0"/>
          </a:p>
          <a:p>
            <a:endParaRPr lang="en-US" sz="2000" dirty="0"/>
          </a:p>
        </p:txBody>
      </p:sp>
    </p:spTree>
    <p:extLst>
      <p:ext uri="{BB962C8B-B14F-4D97-AF65-F5344CB8AC3E}">
        <p14:creationId xmlns:p14="http://schemas.microsoft.com/office/powerpoint/2010/main" val="275286268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Consumer/Medial: Pet Tracking</a:t>
            </a:r>
            <a:endParaRPr lang="en-US" dirty="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365E8FF4-0587-4AA7-8BB9-721430474D8A}" type="slidenum">
              <a:rPr lang="en-US" altLang="en-US" smtClean="0"/>
              <a:pPr>
                <a:defRPr/>
              </a:pPr>
              <a:t>59</a:t>
            </a:fld>
            <a:endParaRPr lang="en-US" altLang="en-US" dirty="0"/>
          </a:p>
        </p:txBody>
      </p:sp>
      <p:sp>
        <p:nvSpPr>
          <p:cNvPr id="8" name="Inhaltsplatzhalter 7"/>
          <p:cNvSpPr>
            <a:spLocks noGrp="1"/>
          </p:cNvSpPr>
          <p:nvPr>
            <p:ph idx="1"/>
          </p:nvPr>
        </p:nvSpPr>
        <p:spPr/>
        <p:txBody>
          <a:bodyPr/>
          <a:lstStyle/>
          <a:p>
            <a:r>
              <a:rPr lang="en-US" sz="2000" dirty="0"/>
              <a:t>Connectivity </a:t>
            </a:r>
          </a:p>
          <a:p>
            <a:pPr lvl="1"/>
            <a:r>
              <a:rPr lang="en-US" sz="1800" dirty="0"/>
              <a:t>Use of IPv6 with header compression or transparent</a:t>
            </a:r>
            <a:endParaRPr lang="en-US" sz="1800" dirty="0">
              <a:sym typeface="Wingdings" panose="05000000000000000000" pitchFamily="2" charset="2"/>
            </a:endParaRPr>
          </a:p>
          <a:p>
            <a:endParaRPr lang="en-US" sz="2000" dirty="0"/>
          </a:p>
          <a:p>
            <a:r>
              <a:rPr lang="en-US" sz="2000" dirty="0"/>
              <a:t>Network topology</a:t>
            </a:r>
          </a:p>
          <a:p>
            <a:pPr lvl="1"/>
            <a:r>
              <a:rPr lang="en-US" sz="1800" dirty="0"/>
              <a:t>Very high number of active users and dense interference</a:t>
            </a:r>
          </a:p>
          <a:p>
            <a:pPr lvl="1"/>
            <a:r>
              <a:rPr lang="en-US" sz="1800" dirty="0"/>
              <a:t>Latency &lt; </a:t>
            </a:r>
            <a:r>
              <a:rPr lang="en-US" sz="1800" dirty="0" smtClean="0"/>
              <a:t>1min</a:t>
            </a:r>
          </a:p>
          <a:p>
            <a:pPr lvl="1"/>
            <a:r>
              <a:rPr lang="en-US" sz="1800" dirty="0" smtClean="0"/>
              <a:t>LPWAN localization would require multiple distributed base-stations </a:t>
            </a:r>
            <a:r>
              <a:rPr lang="en-US" sz="1800" dirty="0" smtClean="0">
                <a:sym typeface="Wingdings" panose="05000000000000000000" pitchFamily="2" charset="2"/>
              </a:rPr>
              <a:t> not useful for personal use  GPS tracking</a:t>
            </a:r>
            <a:endParaRPr lang="en-US" sz="1800" dirty="0" smtClean="0"/>
          </a:p>
          <a:p>
            <a:pPr lvl="1">
              <a:buFont typeface="Wingdings"/>
              <a:buChar char="à"/>
            </a:pPr>
            <a:r>
              <a:rPr lang="en-US" sz="1800" dirty="0" smtClean="0">
                <a:sym typeface="Wingdings" panose="05000000000000000000" pitchFamily="2" charset="2"/>
              </a:rPr>
              <a:t>Star topology</a:t>
            </a:r>
            <a:endParaRPr lang="en-US" sz="1800" dirty="0">
              <a:sym typeface="Wingdings" panose="05000000000000000000" pitchFamily="2" charset="2"/>
            </a:endParaRPr>
          </a:p>
          <a:p>
            <a:pPr lvl="1">
              <a:buFont typeface="Wingdings"/>
              <a:buChar char="à"/>
            </a:pPr>
            <a:endParaRPr lang="en-US" sz="1800" dirty="0">
              <a:sym typeface="Wingdings" panose="05000000000000000000" pitchFamily="2" charset="2"/>
            </a:endParaRPr>
          </a:p>
          <a:p>
            <a:pPr>
              <a:buFont typeface="Wingdings"/>
              <a:buChar char="è"/>
            </a:pPr>
            <a:r>
              <a:rPr lang="en-US" sz="2200" dirty="0" smtClean="0">
                <a:sym typeface="Wingdings" panose="05000000000000000000" pitchFamily="2" charset="2"/>
              </a:rPr>
              <a:t>Potential use-case for LPWAN if GPS localization is used</a:t>
            </a:r>
            <a:endParaRPr lang="en-US" sz="2200" dirty="0">
              <a:sym typeface="Wingdings" panose="05000000000000000000" pitchFamily="2" charset="2"/>
            </a:endParaRPr>
          </a:p>
          <a:p>
            <a:pPr lvl="1">
              <a:buFont typeface="Wingdings"/>
              <a:buChar char="à"/>
            </a:pPr>
            <a:endParaRPr lang="en-US" sz="1800" dirty="0"/>
          </a:p>
          <a:p>
            <a:pPr lvl="1"/>
            <a:endParaRPr lang="en-US" dirty="0"/>
          </a:p>
        </p:txBody>
      </p:sp>
    </p:spTree>
    <p:extLst>
      <p:ext uri="{BB962C8B-B14F-4D97-AF65-F5344CB8AC3E}">
        <p14:creationId xmlns:p14="http://schemas.microsoft.com/office/powerpoint/2010/main" val="1478392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Industrial </a:t>
            </a:r>
            <a:r>
              <a:rPr lang="en-US" dirty="0" smtClean="0"/>
              <a:t>Plant Condition Monitoring</a:t>
            </a:r>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6</a:t>
            </a:fld>
            <a:endParaRPr lang="en-US" altLang="en-US"/>
          </a:p>
        </p:txBody>
      </p:sp>
      <p:sp>
        <p:nvSpPr>
          <p:cNvPr id="3" name="Inhaltsplatzhalter 2"/>
          <p:cNvSpPr>
            <a:spLocks noGrp="1"/>
          </p:cNvSpPr>
          <p:nvPr>
            <p:ph idx="1"/>
          </p:nvPr>
        </p:nvSpPr>
        <p:spPr/>
        <p:txBody>
          <a:bodyPr/>
          <a:lstStyle/>
          <a:p>
            <a:r>
              <a:rPr lang="en-US" sz="2000" dirty="0"/>
              <a:t>Monitoring of large industrial plants (e.g. oil </a:t>
            </a:r>
            <a:r>
              <a:rPr lang="en-US" sz="2000" dirty="0" smtClean="0"/>
              <a:t>refinery/platform) </a:t>
            </a:r>
            <a:r>
              <a:rPr lang="en-US" sz="2000" dirty="0"/>
              <a:t>using distributed sensor-nodes, use of licensed frequency </a:t>
            </a:r>
            <a:r>
              <a:rPr lang="en-US" sz="2000" dirty="0" smtClean="0"/>
              <a:t>bands</a:t>
            </a:r>
          </a:p>
          <a:p>
            <a:endParaRPr lang="en-US" sz="2000" dirty="0"/>
          </a:p>
          <a:p>
            <a:endParaRPr lang="de-DE" sz="2000" dirty="0"/>
          </a:p>
        </p:txBody>
      </p:sp>
      <p:grpSp>
        <p:nvGrpSpPr>
          <p:cNvPr id="8" name="Gruppieren 7"/>
          <p:cNvGrpSpPr/>
          <p:nvPr/>
        </p:nvGrpSpPr>
        <p:grpSpPr>
          <a:xfrm>
            <a:off x="2267744" y="2852936"/>
            <a:ext cx="4262523" cy="3390181"/>
            <a:chOff x="2339008" y="2132856"/>
            <a:chExt cx="4067944" cy="3966245"/>
          </a:xfrm>
        </p:grpSpPr>
        <p:pic>
          <p:nvPicPr>
            <p:cNvPr id="9" name="Picture 2" descr="Oil rig by regelatwo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9008" y="2132856"/>
              <a:ext cx="4067944" cy="396624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9549" y="4706377"/>
              <a:ext cx="268866" cy="38024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0032" y="4636210"/>
              <a:ext cx="268866" cy="3802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52120" y="2996952"/>
              <a:ext cx="268866" cy="38024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6" descr="Wifi Router WRT54GC by dur22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3083" y="3377199"/>
              <a:ext cx="268866" cy="38024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88254194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Potentially Relevant Use-Cases</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037822601"/>
              </p:ext>
            </p:extLst>
          </p:nvPr>
        </p:nvGraphicFramePr>
        <p:xfrm>
          <a:off x="685800" y="1981200"/>
          <a:ext cx="7772400" cy="3870960"/>
        </p:xfrm>
        <a:graphic>
          <a:graphicData uri="http://schemas.openxmlformats.org/drawingml/2006/table">
            <a:tbl>
              <a:tblPr firstRow="1" bandRow="1">
                <a:tableStyleId>{5C22544A-7EE6-4342-B048-85BDC9FD1C3A}</a:tableStyleId>
              </a:tblPr>
              <a:tblGrid>
                <a:gridCol w="3886200"/>
                <a:gridCol w="3886200"/>
              </a:tblGrid>
              <a:tr h="370840">
                <a:tc>
                  <a:txBody>
                    <a:bodyPr/>
                    <a:lstStyle/>
                    <a:p>
                      <a:pPr>
                        <a:spcAft>
                          <a:spcPts val="0"/>
                        </a:spcAft>
                        <a:tabLst>
                          <a:tab pos="3838575" algn="l"/>
                        </a:tabLst>
                      </a:pPr>
                      <a:r>
                        <a:rPr lang="en-US" sz="1800" b="1" dirty="0">
                          <a:effectLst/>
                          <a:latin typeface="Times New Roman"/>
                          <a:ea typeface="Times New Roman"/>
                        </a:rPr>
                        <a:t>Domain</a:t>
                      </a:r>
                      <a:endParaRPr lang="de-DE" sz="1800" dirty="0">
                        <a:effectLst/>
                        <a:latin typeface="Times New Roman"/>
                        <a:ea typeface="Times New Roman"/>
                      </a:endParaRPr>
                    </a:p>
                  </a:txBody>
                  <a:tcPr marL="68580" marR="68580" marT="0" marB="0"/>
                </a:tc>
                <a:tc>
                  <a:txBody>
                    <a:bodyPr/>
                    <a:lstStyle/>
                    <a:p>
                      <a:pPr>
                        <a:spcAft>
                          <a:spcPts val="0"/>
                        </a:spcAft>
                        <a:tabLst>
                          <a:tab pos="3838575" algn="l"/>
                        </a:tabLst>
                      </a:pPr>
                      <a:r>
                        <a:rPr lang="en-US" sz="1800" b="1">
                          <a:effectLst/>
                          <a:latin typeface="Times New Roman"/>
                          <a:ea typeface="Times New Roman"/>
                        </a:rPr>
                        <a:t>Use-Cases</a:t>
                      </a:r>
                      <a:endParaRPr lang="de-DE" sz="180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Agriculture and Environmental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lgn="just">
                        <a:spcAft>
                          <a:spcPts val="0"/>
                        </a:spcAft>
                        <a:tabLst>
                          <a:tab pos="793750" algn="l"/>
                        </a:tabLst>
                      </a:pPr>
                      <a:r>
                        <a:rPr lang="en-US" sz="1800">
                          <a:effectLst/>
                          <a:latin typeface="Times New Roman"/>
                          <a:ea typeface="Times New Roman"/>
                        </a:rPr>
                        <a:t>Consumer/Medical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Pet Tracking</a:t>
                      </a:r>
                      <a:endParaRPr lang="de-DE" sz="1800">
                        <a:effectLst/>
                        <a:latin typeface="Times New Roman"/>
                        <a:ea typeface="Times New Roman"/>
                      </a:endParaRPr>
                    </a:p>
                  </a:txBody>
                  <a:tcPr marL="68580" marR="68580" marT="0" marB="0"/>
                </a:tc>
              </a:tr>
              <a:tr h="370840">
                <a:tc>
                  <a:txBody>
                    <a:bodyPr/>
                    <a:lstStyle/>
                    <a:p>
                      <a:pPr algn="just">
                        <a:spcAft>
                          <a:spcPts val="0"/>
                        </a:spcAft>
                        <a:tabLst>
                          <a:tab pos="1130300" algn="l"/>
                        </a:tabLst>
                      </a:pPr>
                      <a:r>
                        <a:rPr lang="en-US" sz="1800">
                          <a:effectLst/>
                          <a:latin typeface="Times New Roman"/>
                          <a:ea typeface="Times New Roman"/>
                        </a:rPr>
                        <a:t>Industrial</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2312035" algn="l"/>
                        </a:tabLst>
                      </a:pPr>
                      <a:r>
                        <a:rPr lang="en-US" sz="1800" dirty="0">
                          <a:effectLst/>
                          <a:latin typeface="Times New Roman"/>
                          <a:ea typeface="Times New Roman"/>
                        </a:rPr>
                        <a:t>Infrastructure</a:t>
                      </a:r>
                      <a:endParaRPr lang="de-DE" sz="1800" dirty="0">
                        <a:effectLst/>
                        <a:latin typeface="Times New Roman"/>
                        <a:ea typeface="Times New Roman"/>
                      </a:endParaRPr>
                    </a:p>
                  </a:txBody>
                  <a:tcPr marL="68580" marR="68580" marT="0" marB="0"/>
                </a:tc>
                <a:tc>
                  <a:txBody>
                    <a:bodyPr/>
                    <a:lstStyle/>
                    <a:p>
                      <a:pPr>
                        <a:spcAft>
                          <a:spcPts val="0"/>
                        </a:spcAft>
                        <a:tabLst>
                          <a:tab pos="845185" algn="l"/>
                        </a:tabLst>
                      </a:pPr>
                      <a:r>
                        <a:rPr lang="en-US" sz="1800" dirty="0" smtClean="0">
                          <a:effectLst/>
                          <a:latin typeface="Times New Roman"/>
                          <a:ea typeface="Times New Roman"/>
                        </a:rPr>
                        <a:t>Smart </a:t>
                      </a:r>
                      <a:r>
                        <a:rPr lang="en-US" sz="1800" dirty="0">
                          <a:effectLst/>
                          <a:latin typeface="Times New Roman"/>
                          <a:ea typeface="Times New Roman"/>
                        </a:rPr>
                        <a:t>Grid - Fault Monitoring, </a:t>
                      </a:r>
                      <a:r>
                        <a:rPr lang="en-US" sz="1800" dirty="0" smtClean="0">
                          <a:effectLst/>
                          <a:latin typeface="Times New Roman"/>
                          <a:ea typeface="Times New Roman"/>
                        </a:rPr>
                        <a:t>Smart Grid - Load Control with LPWAN Extension, Smart </a:t>
                      </a:r>
                      <a:r>
                        <a:rPr lang="en-US" sz="1800" dirty="0">
                          <a:effectLst/>
                          <a:latin typeface="Times New Roman"/>
                          <a:ea typeface="Times New Roman"/>
                        </a:rPr>
                        <a:t>Metering, Structural Health Monitoring</a:t>
                      </a: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Logistics</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endParaRPr lang="de-DE" sz="1800" dirty="0">
                        <a:effectLst/>
                        <a:latin typeface="Times New Roman"/>
                        <a:ea typeface="Times New Roman"/>
                      </a:endParaRPr>
                    </a:p>
                  </a:txBody>
                  <a:tcPr marL="68580" marR="68580" marT="0" marB="0"/>
                </a:tc>
              </a:tr>
              <a:tr h="370840">
                <a:tc>
                  <a:txBody>
                    <a:bodyPr/>
                    <a:lstStyle/>
                    <a:p>
                      <a:pPr algn="just">
                        <a:spcAft>
                          <a:spcPts val="0"/>
                        </a:spcAft>
                        <a:tabLst>
                          <a:tab pos="3838575" algn="l"/>
                        </a:tabLst>
                      </a:pPr>
                      <a:r>
                        <a:rPr lang="en-US" sz="1800">
                          <a:effectLst/>
                          <a:latin typeface="Times New Roman"/>
                          <a:ea typeface="Times New Roman"/>
                        </a:rPr>
                        <a:t>Smart Building</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a:effectLst/>
                          <a:latin typeface="Times New Roman"/>
                          <a:ea typeface="Times New Roman"/>
                        </a:rPr>
                        <a:t> </a:t>
                      </a:r>
                      <a:endParaRPr lang="de-DE" sz="1800">
                        <a:effectLst/>
                        <a:latin typeface="Times New Roman"/>
                        <a:ea typeface="Times New Roman"/>
                      </a:endParaRPr>
                    </a:p>
                  </a:txBody>
                  <a:tcPr marL="68580" marR="68580" marT="0" marB="0"/>
                </a:tc>
              </a:tr>
              <a:tr h="370840">
                <a:tc>
                  <a:txBody>
                    <a:bodyPr/>
                    <a:lstStyle/>
                    <a:p>
                      <a:pPr>
                        <a:spcAft>
                          <a:spcPts val="0"/>
                        </a:spcAft>
                        <a:tabLst>
                          <a:tab pos="3838575" algn="l"/>
                        </a:tabLst>
                      </a:pPr>
                      <a:r>
                        <a:rPr lang="en-US" sz="1800">
                          <a:effectLst/>
                          <a:latin typeface="Times New Roman"/>
                          <a:ea typeface="Times New Roman"/>
                        </a:rPr>
                        <a:t>Smart City</a:t>
                      </a:r>
                      <a:endParaRPr lang="de-DE" sz="1800">
                        <a:effectLst/>
                        <a:latin typeface="Times New Roman"/>
                        <a:ea typeface="Times New Roman"/>
                      </a:endParaRPr>
                    </a:p>
                  </a:txBody>
                  <a:tcPr marL="68580" marR="68580" marT="0" marB="0"/>
                </a:tc>
                <a:tc>
                  <a:txBody>
                    <a:bodyPr/>
                    <a:lstStyle/>
                    <a:p>
                      <a:pPr>
                        <a:spcAft>
                          <a:spcPts val="0"/>
                        </a:spcAft>
                        <a:tabLst>
                          <a:tab pos="3838575" algn="l"/>
                        </a:tabLst>
                      </a:pPr>
                      <a:r>
                        <a:rPr lang="en-US" sz="1800" dirty="0" smtClean="0">
                          <a:effectLst/>
                          <a:latin typeface="Times New Roman"/>
                          <a:ea typeface="Times New Roman"/>
                        </a:rPr>
                        <a:t>Smart </a:t>
                      </a:r>
                      <a:r>
                        <a:rPr lang="en-US" sz="1800" dirty="0">
                          <a:effectLst/>
                          <a:latin typeface="Times New Roman"/>
                          <a:ea typeface="Times New Roman"/>
                        </a:rPr>
                        <a:t>Parking, Vending Machines – general, </a:t>
                      </a:r>
                      <a:r>
                        <a:rPr lang="en-US" sz="1800" dirty="0" smtClean="0">
                          <a:effectLst/>
                          <a:latin typeface="Times New Roman"/>
                          <a:ea typeface="Times New Roman"/>
                        </a:rPr>
                        <a:t>Waste </a:t>
                      </a:r>
                      <a:r>
                        <a:rPr lang="en-US" sz="1800" dirty="0">
                          <a:effectLst/>
                          <a:latin typeface="Times New Roman"/>
                          <a:ea typeface="Times New Roman"/>
                        </a:rPr>
                        <a:t>Management</a:t>
                      </a:r>
                      <a:endParaRPr lang="de-DE" sz="1800" dirty="0">
                        <a:effectLst/>
                        <a:latin typeface="Times New Roman"/>
                        <a:ea typeface="Times New Roman"/>
                      </a:endParaRPr>
                    </a:p>
                  </a:txBody>
                  <a:tcPr marL="68580" marR="68580" marT="0" marB="0"/>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60</a:t>
            </a:fld>
            <a:endParaRPr lang="en-US" altLang="en-US"/>
          </a:p>
        </p:txBody>
      </p:sp>
    </p:spTree>
    <p:extLst>
      <p:ext uri="{BB962C8B-B14F-4D97-AF65-F5344CB8AC3E}">
        <p14:creationId xmlns:p14="http://schemas.microsoft.com/office/powerpoint/2010/main" val="32902418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Communalities of Uncovered Use-Cases</a:t>
            </a:r>
            <a:endParaRPr lang="en-US" dirty="0"/>
          </a:p>
        </p:txBody>
      </p:sp>
      <p:sp>
        <p:nvSpPr>
          <p:cNvPr id="3" name="Inhaltsplatzhalter 2"/>
          <p:cNvSpPr>
            <a:spLocks noGrp="1"/>
          </p:cNvSpPr>
          <p:nvPr>
            <p:ph idx="1"/>
          </p:nvPr>
        </p:nvSpPr>
        <p:spPr/>
        <p:txBody>
          <a:bodyPr/>
          <a:lstStyle/>
          <a:p>
            <a:r>
              <a:rPr lang="en-US" sz="2000" dirty="0" smtClean="0"/>
              <a:t>Communalities:</a:t>
            </a:r>
          </a:p>
          <a:p>
            <a:pPr lvl="1"/>
            <a:r>
              <a:rPr lang="en-US" sz="1800" dirty="0" smtClean="0"/>
              <a:t>Mainly focusing on uplink communication </a:t>
            </a:r>
            <a:r>
              <a:rPr lang="en-US" sz="1800" dirty="0" smtClean="0"/>
              <a:t>with highly </a:t>
            </a:r>
            <a:r>
              <a:rPr lang="en-US" sz="1800" dirty="0" smtClean="0"/>
              <a:t>limited downlink traffic</a:t>
            </a:r>
          </a:p>
          <a:p>
            <a:pPr lvl="1"/>
            <a:r>
              <a:rPr lang="en-US" sz="1800" dirty="0" smtClean="0"/>
              <a:t>Require large cells</a:t>
            </a:r>
          </a:p>
          <a:p>
            <a:pPr lvl="1"/>
            <a:r>
              <a:rPr lang="en-US" sz="1800" dirty="0" smtClean="0"/>
              <a:t>Are operated outdoors </a:t>
            </a:r>
          </a:p>
          <a:p>
            <a:pPr lvl="1"/>
            <a:r>
              <a:rPr lang="en-US" sz="1800" dirty="0" smtClean="0"/>
              <a:t>Have to support many users</a:t>
            </a:r>
          </a:p>
          <a:p>
            <a:pPr lvl="1"/>
            <a:r>
              <a:rPr lang="en-US" sz="1800" dirty="0" smtClean="0"/>
              <a:t>Suffer from interference</a:t>
            </a:r>
          </a:p>
          <a:p>
            <a:pPr lvl="1"/>
            <a:r>
              <a:rPr lang="en-US" sz="1800" dirty="0" smtClean="0"/>
              <a:t>Typically require LPWAN localization &lt; 100m</a:t>
            </a:r>
          </a:p>
          <a:p>
            <a:pPr lvl="1"/>
            <a:r>
              <a:rPr lang="en-US" sz="1800" dirty="0" smtClean="0"/>
              <a:t>Require data length &lt;= 16 bytes</a:t>
            </a:r>
          </a:p>
          <a:p>
            <a:pPr lvl="1"/>
            <a:r>
              <a:rPr lang="en-US" sz="1800" dirty="0" smtClean="0"/>
              <a:t>Have a latency requirement &lt;</a:t>
            </a:r>
            <a:r>
              <a:rPr lang="en-US" sz="1800" dirty="0" smtClean="0"/>
              <a:t>1min</a:t>
            </a:r>
          </a:p>
          <a:p>
            <a:r>
              <a:rPr lang="en-US" sz="2000" dirty="0" smtClean="0"/>
              <a:t>LPWAN is highly interesting to offer connectivity to remote users</a:t>
            </a:r>
            <a:endParaRPr lang="en-US" sz="2000" dirty="0" smtClean="0"/>
          </a:p>
        </p:txBody>
      </p:sp>
      <p:sp>
        <p:nvSpPr>
          <p:cNvPr id="4" name="Datumsplatzhalter 3"/>
          <p:cNvSpPr>
            <a:spLocks noGrp="1"/>
          </p:cNvSpPr>
          <p:nvPr>
            <p:ph type="dt" sz="half" idx="10"/>
          </p:nvPr>
        </p:nvSpPr>
        <p:spPr/>
        <p:txBody>
          <a:bodyPr/>
          <a:lstStyle/>
          <a:p>
            <a:pPr>
              <a:defRPr/>
            </a:pPr>
            <a:r>
              <a:rPr lang="en-US" altLang="en-US" dirty="0"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365E8FF4-0587-4AA7-8BB9-721430474D8A}" type="slidenum">
              <a:rPr lang="en-US" altLang="en-US" smtClean="0"/>
              <a:pPr>
                <a:defRPr/>
              </a:pPr>
              <a:t>61</a:t>
            </a:fld>
            <a:endParaRPr lang="en-US" altLang="en-US" dirty="0"/>
          </a:p>
        </p:txBody>
      </p:sp>
    </p:spTree>
    <p:extLst>
      <p:ext uri="{BB962C8B-B14F-4D97-AF65-F5344CB8AC3E}">
        <p14:creationId xmlns:p14="http://schemas.microsoft.com/office/powerpoint/2010/main" val="168919532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62</a:t>
            </a:fld>
            <a:endParaRPr lang="en-US" altLang="en-US"/>
          </a:p>
        </p:txBody>
      </p:sp>
    </p:spTree>
    <p:extLst>
      <p:ext uri="{BB962C8B-B14F-4D97-AF65-F5344CB8AC3E}">
        <p14:creationId xmlns:p14="http://schemas.microsoft.com/office/powerpoint/2010/main" val="3069719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Industrial </a:t>
            </a:r>
            <a:r>
              <a:rPr lang="en-US" dirty="0" smtClean="0"/>
              <a:t>Plant Condition Monitoring</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4047216894"/>
              </p:ext>
            </p:extLst>
          </p:nvPr>
        </p:nvGraphicFramePr>
        <p:xfrm>
          <a:off x="685800" y="1981200"/>
          <a:ext cx="6046440" cy="4184110"/>
        </p:xfrm>
        <a:graphic>
          <a:graphicData uri="http://schemas.openxmlformats.org/drawingml/2006/table">
            <a:tbl>
              <a:tblPr firstRow="1" bandRow="1">
                <a:tableStyleId>{5C22544A-7EE6-4342-B048-85BDC9FD1C3A}</a:tableStyleId>
              </a:tblPr>
              <a:tblGrid>
                <a:gridCol w="3023220"/>
                <a:gridCol w="3023220"/>
              </a:tblGrid>
              <a:tr h="298865">
                <a:tc>
                  <a:txBody>
                    <a:bodyPr/>
                    <a:lstStyle/>
                    <a:p>
                      <a:pPr algn="l" fontAlgn="b"/>
                      <a:r>
                        <a:rPr lang="de-DE" sz="1600" b="0" i="0" u="none" strike="noStrike" dirty="0">
                          <a:solidFill>
                            <a:srgbClr val="000000"/>
                          </a:solidFill>
                          <a:effectLst/>
                          <a:latin typeface="Calibri"/>
                        </a:rPr>
                        <a:t>Channel Model</a:t>
                      </a:r>
                    </a:p>
                  </a:txBody>
                  <a:tcPr marL="9525" marR="9525" marT="9525" marB="0" anchor="b"/>
                </a:tc>
                <a:tc>
                  <a:txBody>
                    <a:bodyPr/>
                    <a:lstStyle/>
                    <a:p>
                      <a:pPr algn="l" fontAlgn="b"/>
                      <a:r>
                        <a:rPr lang="de-DE" sz="1600" b="0" i="0" u="none" strike="noStrike" dirty="0" smtClean="0">
                          <a:solidFill>
                            <a:srgbClr val="000000"/>
                          </a:solidFill>
                          <a:effectLst/>
                          <a:latin typeface="Calibri"/>
                        </a:rPr>
                        <a:t>Parameter</a:t>
                      </a:r>
                      <a:endParaRPr lang="de-DE" sz="1600" b="0" i="0" u="none" strike="noStrike" dirty="0">
                        <a:solidFill>
                          <a:srgbClr val="000000"/>
                        </a:solidFill>
                        <a:effectLst/>
                        <a:latin typeface="Calibri"/>
                      </a:endParaRPr>
                    </a:p>
                  </a:txBody>
                  <a:tcPr marL="9525" marR="9525" marT="9525" marB="0" anchor="b"/>
                </a:tc>
              </a:tr>
              <a:tr h="298865">
                <a:tc>
                  <a:txBody>
                    <a:bodyPr/>
                    <a:lstStyle/>
                    <a:p>
                      <a:pPr algn="l" fontAlgn="b"/>
                      <a:r>
                        <a:rPr lang="de-DE" sz="1600" b="0" i="0" u="none" strike="noStrike">
                          <a:solidFill>
                            <a:srgbClr val="000000"/>
                          </a:solidFill>
                          <a:effectLst/>
                          <a:latin typeface="Calibri"/>
                        </a:rPr>
                        <a:t>Channel Model</a:t>
                      </a:r>
                    </a:p>
                  </a:txBody>
                  <a:tcPr marL="9525" marR="9525" marT="9525" marB="0" anchor="b"/>
                </a:tc>
                <a:tc>
                  <a:txBody>
                    <a:bodyPr/>
                    <a:lstStyle/>
                    <a:p>
                      <a:pPr algn="l" fontAlgn="b"/>
                      <a:r>
                        <a:rPr lang="de-DE" sz="1600" b="0" i="0" u="none" strike="noStrike">
                          <a:solidFill>
                            <a:srgbClr val="000000"/>
                          </a:solidFill>
                          <a:effectLst/>
                          <a:latin typeface="Calibri"/>
                        </a:rPr>
                        <a:t>Outdoor Urban</a:t>
                      </a:r>
                    </a:p>
                  </a:txBody>
                  <a:tcPr marL="9525" marR="9525" marT="9525" marB="0" anchor="b"/>
                </a:tc>
              </a:tr>
              <a:tr h="298865">
                <a:tc>
                  <a:txBody>
                    <a:bodyPr/>
                    <a:lstStyle/>
                    <a:p>
                      <a:pPr algn="l" fontAlgn="b"/>
                      <a:r>
                        <a:rPr lang="de-DE" sz="1600" b="0" i="0" u="none" strike="noStrike">
                          <a:solidFill>
                            <a:srgbClr val="000000"/>
                          </a:solidFill>
                          <a:effectLst/>
                          <a:latin typeface="Calibri"/>
                        </a:rPr>
                        <a:t>Interference Model</a:t>
                      </a:r>
                    </a:p>
                  </a:txBody>
                  <a:tcPr marL="9525" marR="9525" marT="9525" marB="0" anchor="b"/>
                </a:tc>
                <a:tc>
                  <a:txBody>
                    <a:bodyPr/>
                    <a:lstStyle/>
                    <a:p>
                      <a:pPr algn="l" fontAlgn="b"/>
                      <a:r>
                        <a:rPr lang="de-DE" sz="1600" b="0" i="0" u="none" strike="noStrike">
                          <a:solidFill>
                            <a:srgbClr val="000000"/>
                          </a:solidFill>
                          <a:effectLst/>
                          <a:latin typeface="Calibri"/>
                        </a:rPr>
                        <a:t>None</a:t>
                      </a:r>
                    </a:p>
                  </a:txBody>
                  <a:tcPr marL="9525" marR="9525" marT="9525" marB="0" anchor="b"/>
                </a:tc>
              </a:tr>
              <a:tr h="298865">
                <a:tc>
                  <a:txBody>
                    <a:bodyPr/>
                    <a:lstStyle/>
                    <a:p>
                      <a:pPr algn="l" fontAlgn="b"/>
                      <a:r>
                        <a:rPr lang="de-DE" sz="1600" b="0" i="0" u="none" strike="noStrike">
                          <a:solidFill>
                            <a:srgbClr val="000000"/>
                          </a:solidFill>
                          <a:effectLst/>
                          <a:latin typeface="Calibri"/>
                        </a:rPr>
                        <a:t>Active Interfering Users</a:t>
                      </a:r>
                    </a:p>
                  </a:txBody>
                  <a:tcPr marL="9525" marR="9525" marT="9525" marB="0" anchor="b"/>
                </a:tc>
                <a:tc>
                  <a:txBody>
                    <a:bodyPr/>
                    <a:lstStyle/>
                    <a:p>
                      <a:pPr algn="l" fontAlgn="b"/>
                      <a:r>
                        <a:rPr lang="de-DE" sz="1600" b="0" i="0" u="none" strike="noStrike">
                          <a:solidFill>
                            <a:srgbClr val="000000"/>
                          </a:solidFill>
                          <a:effectLst/>
                          <a:latin typeface="Calibri"/>
                        </a:rPr>
                        <a:t>Medium</a:t>
                      </a:r>
                    </a:p>
                  </a:txBody>
                  <a:tcPr marL="9525" marR="9525" marT="9525" marB="0" anchor="b"/>
                </a:tc>
              </a:tr>
              <a:tr h="298865">
                <a:tc>
                  <a:txBody>
                    <a:bodyPr/>
                    <a:lstStyle/>
                    <a:p>
                      <a:pPr algn="l" fontAlgn="b"/>
                      <a:r>
                        <a:rPr lang="de-DE" sz="1600" b="0" i="0" u="none" strike="noStrike">
                          <a:solidFill>
                            <a:srgbClr val="000000"/>
                          </a:solidFill>
                          <a:effectLst/>
                          <a:latin typeface="Calibri"/>
                        </a:rPr>
                        <a:t>Communication Mode</a:t>
                      </a:r>
                    </a:p>
                  </a:txBody>
                  <a:tcPr marL="9525" marR="9525" marT="9525" marB="0" anchor="b"/>
                </a:tc>
                <a:tc>
                  <a:txBody>
                    <a:bodyPr/>
                    <a:lstStyle/>
                    <a:p>
                      <a:pPr algn="l" fontAlgn="b"/>
                      <a:r>
                        <a:rPr lang="de-DE" sz="1600" b="0" i="0" u="none" strike="noStrike">
                          <a:solidFill>
                            <a:srgbClr val="000000"/>
                          </a:solidFill>
                          <a:effectLst/>
                          <a:latin typeface="Calibri"/>
                        </a:rPr>
                        <a:t>Uplink/Broadcast Downlink</a:t>
                      </a:r>
                    </a:p>
                  </a:txBody>
                  <a:tcPr marL="9525" marR="9525" marT="9525" marB="0" anchor="b"/>
                </a:tc>
              </a:tr>
              <a:tr h="298865">
                <a:tc>
                  <a:txBody>
                    <a:bodyPr/>
                    <a:lstStyle/>
                    <a:p>
                      <a:pPr algn="l" fontAlgn="b"/>
                      <a:r>
                        <a:rPr lang="de-DE" sz="1600" b="0" i="0" u="none" strike="noStrike">
                          <a:solidFill>
                            <a:srgbClr val="000000"/>
                          </a:solidFill>
                          <a:effectLst/>
                          <a:latin typeface="Calibri"/>
                        </a:rPr>
                        <a:t>Data Period</a:t>
                      </a:r>
                    </a:p>
                  </a:txBody>
                  <a:tcPr marL="9525" marR="9525" marT="9525" marB="0" anchor="b"/>
                </a:tc>
                <a:tc>
                  <a:txBody>
                    <a:bodyPr/>
                    <a:lstStyle/>
                    <a:p>
                      <a:pPr algn="l" fontAlgn="b"/>
                      <a:r>
                        <a:rPr lang="de-DE" sz="1600" b="0" i="0" u="none" strike="noStrike">
                          <a:solidFill>
                            <a:srgbClr val="000000"/>
                          </a:solidFill>
                          <a:effectLst/>
                          <a:latin typeface="Calibri"/>
                        </a:rPr>
                        <a:t>Occasionally 1/hour</a:t>
                      </a:r>
                    </a:p>
                  </a:txBody>
                  <a:tcPr marL="9525" marR="9525" marT="9525" marB="0" anchor="b"/>
                </a:tc>
              </a:tr>
              <a:tr h="298865">
                <a:tc>
                  <a:txBody>
                    <a:bodyPr/>
                    <a:lstStyle/>
                    <a:p>
                      <a:pPr algn="l" fontAlgn="b"/>
                      <a:r>
                        <a:rPr lang="de-DE" sz="1600" b="0" i="0" u="none" strike="noStrike">
                          <a:solidFill>
                            <a:srgbClr val="000000"/>
                          </a:solidFill>
                          <a:effectLst/>
                          <a:latin typeface="Calibri"/>
                        </a:rPr>
                        <a:t>Data Length (Uplink)</a:t>
                      </a:r>
                    </a:p>
                  </a:txBody>
                  <a:tcPr marL="9525" marR="9525" marT="9525" marB="0" anchor="b"/>
                </a:tc>
                <a:tc>
                  <a:txBody>
                    <a:bodyPr/>
                    <a:lstStyle/>
                    <a:p>
                      <a:pPr algn="l" fontAlgn="b"/>
                      <a:r>
                        <a:rPr lang="de-DE" sz="1600" b="0" i="0" u="none" strike="noStrike">
                          <a:solidFill>
                            <a:srgbClr val="000000"/>
                          </a:solidFill>
                          <a:effectLst/>
                          <a:latin typeface="Calibri"/>
                        </a:rPr>
                        <a:t>&lt;=16bytes</a:t>
                      </a:r>
                    </a:p>
                  </a:txBody>
                  <a:tcPr marL="9525" marR="9525" marT="9525" marB="0" anchor="b"/>
                </a:tc>
              </a:tr>
              <a:tr h="298865">
                <a:tc>
                  <a:txBody>
                    <a:bodyPr/>
                    <a:lstStyle/>
                    <a:p>
                      <a:pPr algn="l" fontAlgn="b"/>
                      <a:r>
                        <a:rPr lang="de-DE" sz="1600" b="0" i="0" u="none" strike="noStrike">
                          <a:solidFill>
                            <a:srgbClr val="000000"/>
                          </a:solidFill>
                          <a:effectLst/>
                          <a:latin typeface="Calibri"/>
                        </a:rPr>
                        <a:t>Availability</a:t>
                      </a:r>
                    </a:p>
                  </a:txBody>
                  <a:tcPr marL="9525" marR="9525" marT="9525" marB="0" anchor="b"/>
                </a:tc>
                <a:tc>
                  <a:txBody>
                    <a:bodyPr/>
                    <a:lstStyle/>
                    <a:p>
                      <a:pPr algn="l" fontAlgn="b"/>
                      <a:r>
                        <a:rPr lang="de-DE" sz="1600" b="0" i="0" u="none" strike="noStrike">
                          <a:solidFill>
                            <a:srgbClr val="000000"/>
                          </a:solidFill>
                          <a:effectLst/>
                          <a:latin typeface="Calibri"/>
                        </a:rPr>
                        <a:t>High</a:t>
                      </a:r>
                    </a:p>
                  </a:txBody>
                  <a:tcPr marL="9525" marR="9525" marT="9525" marB="0" anchor="b"/>
                </a:tc>
              </a:tr>
              <a:tr h="298865">
                <a:tc>
                  <a:txBody>
                    <a:bodyPr/>
                    <a:lstStyle/>
                    <a:p>
                      <a:pPr algn="l" fontAlgn="b"/>
                      <a:r>
                        <a:rPr lang="de-DE" sz="1600" b="0" i="0" u="none" strike="noStrike" dirty="0">
                          <a:solidFill>
                            <a:srgbClr val="000000"/>
                          </a:solidFill>
                          <a:effectLst/>
                          <a:latin typeface="Calibri"/>
                        </a:rPr>
                        <a:t>Latency</a:t>
                      </a:r>
                    </a:p>
                  </a:txBody>
                  <a:tcPr marL="9525" marR="9525" marT="9525" marB="0" anchor="b"/>
                </a:tc>
                <a:tc>
                  <a:txBody>
                    <a:bodyPr/>
                    <a:lstStyle/>
                    <a:p>
                      <a:pPr algn="l" fontAlgn="b"/>
                      <a:r>
                        <a:rPr lang="de-DE" sz="1600" b="0" i="0" u="none" strike="noStrike">
                          <a:solidFill>
                            <a:srgbClr val="000000"/>
                          </a:solidFill>
                          <a:effectLst/>
                          <a:latin typeface="Calibri"/>
                        </a:rPr>
                        <a:t>&lt;10s</a:t>
                      </a:r>
                    </a:p>
                  </a:txBody>
                  <a:tcPr marL="9525" marR="9525" marT="9525" marB="0" anchor="b"/>
                </a:tc>
              </a:tr>
              <a:tr h="298865">
                <a:tc>
                  <a:txBody>
                    <a:bodyPr/>
                    <a:lstStyle/>
                    <a:p>
                      <a:pPr algn="l" fontAlgn="b"/>
                      <a:r>
                        <a:rPr lang="de-DE" sz="1600" b="0" i="0" u="none" strike="noStrike">
                          <a:solidFill>
                            <a:srgbClr val="000000"/>
                          </a:solidFill>
                          <a:effectLst/>
                          <a:latin typeface="Calibri"/>
                        </a:rPr>
                        <a:t>LP-WAN Localization Precision</a:t>
                      </a:r>
                    </a:p>
                  </a:txBody>
                  <a:tcPr marL="9525" marR="9525" marT="9525" marB="0" anchor="b"/>
                </a:tc>
                <a:tc>
                  <a:txBody>
                    <a:bodyPr/>
                    <a:lstStyle/>
                    <a:p>
                      <a:pPr algn="l" fontAlgn="b"/>
                      <a:r>
                        <a:rPr lang="de-DE" sz="1600" b="0" i="0" u="none" strike="noStrike">
                          <a:solidFill>
                            <a:srgbClr val="000000"/>
                          </a:solidFill>
                          <a:effectLst/>
                          <a:latin typeface="Calibri"/>
                        </a:rPr>
                        <a:t>&lt;10m</a:t>
                      </a:r>
                    </a:p>
                  </a:txBody>
                  <a:tcPr marL="9525" marR="9525" marT="9525" marB="0" anchor="b"/>
                </a:tc>
              </a:tr>
              <a:tr h="298865">
                <a:tc>
                  <a:txBody>
                    <a:bodyPr/>
                    <a:lstStyle/>
                    <a:p>
                      <a:pPr algn="l" fontAlgn="b"/>
                      <a:r>
                        <a:rPr lang="de-DE" sz="1600" b="0" i="0" u="none" strike="noStrike">
                          <a:solidFill>
                            <a:srgbClr val="000000"/>
                          </a:solidFill>
                          <a:effectLst/>
                          <a:latin typeface="Calibri"/>
                        </a:rPr>
                        <a:t>Typical Power Supply</a:t>
                      </a:r>
                    </a:p>
                  </a:txBody>
                  <a:tcPr marL="9525" marR="9525" marT="9525" marB="0" anchor="b"/>
                </a:tc>
                <a:tc>
                  <a:txBody>
                    <a:bodyPr/>
                    <a:lstStyle/>
                    <a:p>
                      <a:pPr algn="l" fontAlgn="b"/>
                      <a:r>
                        <a:rPr lang="de-DE" sz="1600" b="0" i="0" u="none" strike="noStrike">
                          <a:solidFill>
                            <a:srgbClr val="000000"/>
                          </a:solidFill>
                          <a:effectLst/>
                          <a:latin typeface="Calibri"/>
                        </a:rPr>
                        <a:t>Energy Harvesting</a:t>
                      </a:r>
                    </a:p>
                  </a:txBody>
                  <a:tcPr marL="9525" marR="9525" marT="9525" marB="0" anchor="b"/>
                </a:tc>
              </a:tr>
              <a:tr h="298865">
                <a:tc>
                  <a:txBody>
                    <a:bodyPr/>
                    <a:lstStyle/>
                    <a:p>
                      <a:pPr algn="l" fontAlgn="b"/>
                      <a:r>
                        <a:rPr lang="de-DE" sz="1600" b="0" i="0" u="none" strike="noStrike">
                          <a:solidFill>
                            <a:srgbClr val="000000"/>
                          </a:solidFill>
                          <a:effectLst/>
                          <a:latin typeface="Calibri"/>
                        </a:rPr>
                        <a:t>Frequency Regulation</a:t>
                      </a:r>
                    </a:p>
                  </a:txBody>
                  <a:tcPr marL="9525" marR="9525" marT="9525" marB="0" anchor="b"/>
                </a:tc>
                <a:tc>
                  <a:txBody>
                    <a:bodyPr/>
                    <a:lstStyle/>
                    <a:p>
                      <a:pPr algn="l" fontAlgn="b"/>
                      <a:r>
                        <a:rPr lang="de-DE" sz="1600" b="0" i="0" u="none" strike="noStrike">
                          <a:solidFill>
                            <a:srgbClr val="000000"/>
                          </a:solidFill>
                          <a:effectLst/>
                          <a:latin typeface="Calibri"/>
                        </a:rPr>
                        <a:t>NA</a:t>
                      </a:r>
                    </a:p>
                  </a:txBody>
                  <a:tcPr marL="9525" marR="9525" marT="9525" marB="0" anchor="b"/>
                </a:tc>
              </a:tr>
              <a:tr h="298865">
                <a:tc>
                  <a:txBody>
                    <a:bodyPr/>
                    <a:lstStyle/>
                    <a:p>
                      <a:pPr algn="l" fontAlgn="b"/>
                      <a:r>
                        <a:rPr lang="de-DE" sz="1600" b="0" i="0" u="none" strike="noStrike">
                          <a:solidFill>
                            <a:srgbClr val="000000"/>
                          </a:solidFill>
                          <a:effectLst/>
                          <a:latin typeface="Calibri"/>
                        </a:rPr>
                        <a:t>Cell Radius</a:t>
                      </a:r>
                    </a:p>
                  </a:txBody>
                  <a:tcPr marL="9525" marR="9525" marT="9525" marB="0" anchor="b"/>
                </a:tc>
                <a:tc>
                  <a:txBody>
                    <a:bodyPr/>
                    <a:lstStyle/>
                    <a:p>
                      <a:pPr algn="l" fontAlgn="b"/>
                      <a:r>
                        <a:rPr lang="de-DE" sz="1600" b="0" i="0" u="none" strike="noStrike">
                          <a:solidFill>
                            <a:srgbClr val="000000"/>
                          </a:solidFill>
                          <a:effectLst/>
                          <a:latin typeface="Calibri"/>
                        </a:rPr>
                        <a:t>&lt;50km</a:t>
                      </a:r>
                    </a:p>
                  </a:txBody>
                  <a:tcPr marL="9525" marR="9525" marT="9525" marB="0" anchor="b"/>
                </a:tc>
              </a:tr>
              <a:tr h="298865">
                <a:tc>
                  <a:txBody>
                    <a:bodyPr/>
                    <a:lstStyle/>
                    <a:p>
                      <a:pPr algn="l" fontAlgn="b"/>
                      <a:r>
                        <a:rPr lang="de-DE" sz="1600" b="0" i="0" u="none" strike="noStrike">
                          <a:solidFill>
                            <a:srgbClr val="000000"/>
                          </a:solidFill>
                          <a:effectLst/>
                          <a:latin typeface="Calibri"/>
                        </a:rPr>
                        <a:t>Data Security</a:t>
                      </a:r>
                    </a:p>
                  </a:txBody>
                  <a:tcPr marL="9525" marR="9525" marT="9525" marB="0" anchor="b"/>
                </a:tc>
                <a:tc>
                  <a:txBody>
                    <a:bodyPr/>
                    <a:lstStyle/>
                    <a:p>
                      <a:pPr algn="l" fontAlgn="b"/>
                      <a:r>
                        <a:rPr lang="de-DE" sz="1600" b="0" i="0" u="none" strike="noStrike" dirty="0">
                          <a:solidFill>
                            <a:srgbClr val="000000"/>
                          </a:solidFill>
                          <a:effectLst/>
                          <a:latin typeface="Calibri"/>
                        </a:rPr>
                        <a:t>Layer-3</a:t>
                      </a:r>
                    </a:p>
                  </a:txBody>
                  <a:tcPr marL="9525" marR="9525" marT="9525" marB="0" anchor="b"/>
                </a:tc>
              </a:tr>
            </a:tbl>
          </a:graphicData>
        </a:graphic>
      </p:graphicFrame>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7</a:t>
            </a:fld>
            <a:endParaRPr lang="en-US" altLang="en-US"/>
          </a:p>
        </p:txBody>
      </p:sp>
    </p:spTree>
    <p:extLst>
      <p:ext uri="{BB962C8B-B14F-4D97-AF65-F5344CB8AC3E}">
        <p14:creationId xmlns:p14="http://schemas.microsoft.com/office/powerpoint/2010/main" val="1871023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Industrial </a:t>
            </a:r>
            <a:r>
              <a:rPr lang="en-US" dirty="0"/>
              <a:t>Plant Condition Monitoring</a:t>
            </a:r>
            <a:endParaRPr lang="de-DE" dirty="0"/>
          </a:p>
        </p:txBody>
      </p:sp>
      <p:sp>
        <p:nvSpPr>
          <p:cNvPr id="3" name="Inhaltsplatzhalter 2"/>
          <p:cNvSpPr>
            <a:spLocks noGrp="1"/>
          </p:cNvSpPr>
          <p:nvPr>
            <p:ph idx="1"/>
          </p:nvPr>
        </p:nvSpPr>
        <p:spPr/>
        <p:txBody>
          <a:bodyPr/>
          <a:lstStyle/>
          <a:p>
            <a:r>
              <a:rPr lang="en-US" sz="2000" dirty="0" smtClean="0"/>
              <a:t>Modulation</a:t>
            </a:r>
            <a:r>
              <a:rPr lang="en-US" sz="2000" dirty="0" smtClean="0"/>
              <a:t>:</a:t>
            </a:r>
          </a:p>
          <a:p>
            <a:pPr lvl="1"/>
            <a:r>
              <a:rPr lang="en-US" sz="1600" dirty="0" smtClean="0"/>
              <a:t>Precise localization requires broadband </a:t>
            </a:r>
            <a:r>
              <a:rPr lang="en-US" sz="1600" dirty="0" smtClean="0"/>
              <a:t>signals</a:t>
            </a:r>
            <a:endParaRPr lang="en-US" sz="1600" dirty="0" smtClean="0"/>
          </a:p>
          <a:p>
            <a:pPr lvl="1"/>
            <a:r>
              <a:rPr lang="en-US" sz="1600" dirty="0" smtClean="0">
                <a:sym typeface="Wingdings" panose="05000000000000000000" pitchFamily="2" charset="2"/>
              </a:rPr>
              <a:t>No interference (licensed spectrum) and low number of users </a:t>
            </a:r>
          </a:p>
          <a:p>
            <a:pPr marL="457200" lvl="1" indent="0">
              <a:buNone/>
            </a:pPr>
            <a:r>
              <a:rPr lang="en-US" sz="1600" dirty="0" smtClean="0">
                <a:sym typeface="Wingdings" panose="05000000000000000000" pitchFamily="2" charset="2"/>
              </a:rPr>
              <a:t> </a:t>
            </a:r>
            <a:r>
              <a:rPr lang="en-US" sz="1600" dirty="0">
                <a:sym typeface="Wingdings" panose="05000000000000000000" pitchFamily="2" charset="2"/>
              </a:rPr>
              <a:t>S</a:t>
            </a:r>
            <a:r>
              <a:rPr lang="en-US" sz="1600" dirty="0" smtClean="0">
                <a:sym typeface="Wingdings" panose="05000000000000000000" pitchFamily="2" charset="2"/>
              </a:rPr>
              <a:t>preading </a:t>
            </a:r>
            <a:r>
              <a:rPr lang="en-US" sz="1600" dirty="0" smtClean="0">
                <a:sym typeface="Wingdings" panose="05000000000000000000" pitchFamily="2" charset="2"/>
              </a:rPr>
              <a:t>modulation</a:t>
            </a:r>
          </a:p>
          <a:p>
            <a:r>
              <a:rPr lang="en-US" sz="2000" dirty="0" smtClean="0">
                <a:sym typeface="Wingdings" panose="05000000000000000000" pitchFamily="2" charset="2"/>
              </a:rPr>
              <a:t>Coding:</a:t>
            </a:r>
          </a:p>
          <a:p>
            <a:pPr lvl="1"/>
            <a:r>
              <a:rPr lang="en-US" sz="1600" dirty="0" smtClean="0">
                <a:sym typeface="Wingdings" panose="05000000000000000000" pitchFamily="2" charset="2"/>
              </a:rPr>
              <a:t>Long distance requires good coding</a:t>
            </a:r>
          </a:p>
          <a:p>
            <a:pPr lvl="1"/>
            <a:r>
              <a:rPr lang="en-US" sz="1600" dirty="0" smtClean="0">
                <a:sym typeface="Wingdings" panose="05000000000000000000" pitchFamily="2" charset="2"/>
              </a:rPr>
              <a:t>Data length &lt;= 16 bytes</a:t>
            </a:r>
          </a:p>
          <a:p>
            <a:pPr lvl="1">
              <a:buFont typeface="Wingdings"/>
              <a:buChar char="à"/>
            </a:pPr>
            <a:r>
              <a:rPr lang="en-US" sz="1600" dirty="0" smtClean="0">
                <a:sym typeface="Wingdings" panose="05000000000000000000" pitchFamily="2" charset="2"/>
              </a:rPr>
              <a:t>Convolutional </a:t>
            </a:r>
            <a:r>
              <a:rPr lang="en-US" sz="1600" dirty="0" smtClean="0">
                <a:sym typeface="Wingdings" panose="05000000000000000000" pitchFamily="2" charset="2"/>
              </a:rPr>
              <a:t>code</a:t>
            </a:r>
          </a:p>
          <a:p>
            <a:pPr>
              <a:buFont typeface="Arial" panose="020B0604020202020204" pitchFamily="34" charset="0"/>
              <a:buChar char="•"/>
            </a:pPr>
            <a:r>
              <a:rPr lang="en-US" sz="2000" dirty="0" smtClean="0">
                <a:sym typeface="Wingdings" panose="05000000000000000000" pitchFamily="2" charset="2"/>
              </a:rPr>
              <a:t>MAC:</a:t>
            </a:r>
          </a:p>
          <a:p>
            <a:pPr lvl="1">
              <a:buFont typeface="Arial" panose="020B0604020202020204" pitchFamily="34" charset="0"/>
              <a:buChar char="•"/>
            </a:pPr>
            <a:r>
              <a:rPr lang="en-US" sz="1600" dirty="0" smtClean="0">
                <a:sym typeface="Wingdings" panose="05000000000000000000" pitchFamily="2" charset="2"/>
              </a:rPr>
              <a:t>Low number of users</a:t>
            </a:r>
          </a:p>
          <a:p>
            <a:pPr lvl="1">
              <a:buFont typeface="Arial" panose="020B0604020202020204" pitchFamily="34" charset="0"/>
              <a:buChar char="•"/>
            </a:pPr>
            <a:r>
              <a:rPr lang="en-US" sz="1600" dirty="0" smtClean="0">
                <a:sym typeface="Wingdings" panose="05000000000000000000" pitchFamily="2" charset="2"/>
              </a:rPr>
              <a:t>Latency &lt; 10s</a:t>
            </a:r>
          </a:p>
          <a:p>
            <a:pPr marL="457200" lvl="1" indent="0">
              <a:buNone/>
            </a:pPr>
            <a:r>
              <a:rPr lang="en-US" sz="1600" dirty="0" smtClean="0">
                <a:sym typeface="Wingdings" panose="05000000000000000000" pitchFamily="2" charset="2"/>
              </a:rPr>
              <a:t> </a:t>
            </a:r>
            <a:r>
              <a:rPr lang="en-US" sz="1600" dirty="0" smtClean="0">
                <a:sym typeface="Wingdings" panose="05000000000000000000" pitchFamily="2" charset="2"/>
              </a:rPr>
              <a:t>Fully </a:t>
            </a:r>
            <a:r>
              <a:rPr lang="en-US" sz="1600" dirty="0" smtClean="0">
                <a:sym typeface="Wingdings" panose="05000000000000000000" pitchFamily="2" charset="2"/>
              </a:rPr>
              <a:t>synchronized </a:t>
            </a:r>
            <a:r>
              <a:rPr lang="en-US" sz="1600" dirty="0" smtClean="0">
                <a:sym typeface="Wingdings" panose="05000000000000000000" pitchFamily="2" charset="2"/>
              </a:rPr>
              <a:t>network / extended star / multi-hop</a:t>
            </a:r>
            <a:endParaRPr lang="en-US" sz="1600" dirty="0">
              <a:sym typeface="Wingdings" panose="05000000000000000000" pitchFamily="2" charset="2"/>
            </a:endParaRPr>
          </a:p>
          <a:p>
            <a:pPr marL="457200" lvl="1" indent="0">
              <a:buNone/>
            </a:pPr>
            <a:endParaRPr lang="en-US" sz="2000" dirty="0" smtClean="0">
              <a:sym typeface="Wingdings" panose="05000000000000000000" pitchFamily="2" charset="2"/>
            </a:endParaRPr>
          </a:p>
          <a:p>
            <a:pPr lvl="1"/>
            <a:endParaRPr lang="en-US" sz="1600" dirty="0" smtClean="0">
              <a:sym typeface="Wingdings" panose="05000000000000000000" pitchFamily="2" charset="2"/>
            </a:endParaRP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8</a:t>
            </a:fld>
            <a:endParaRPr lang="en-US" altLang="en-US"/>
          </a:p>
        </p:txBody>
      </p:sp>
    </p:spTree>
    <p:extLst>
      <p:ext uri="{BB962C8B-B14F-4D97-AF65-F5344CB8AC3E}">
        <p14:creationId xmlns:p14="http://schemas.microsoft.com/office/powerpoint/2010/main" val="3806498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Industrial </a:t>
            </a:r>
            <a:r>
              <a:rPr lang="en-US" dirty="0"/>
              <a:t>Plant Condition Monitoring</a:t>
            </a:r>
            <a:endParaRPr lang="de-DE" dirty="0"/>
          </a:p>
        </p:txBody>
      </p:sp>
      <p:sp>
        <p:nvSpPr>
          <p:cNvPr id="3" name="Inhaltsplatzhalter 2"/>
          <p:cNvSpPr>
            <a:spLocks noGrp="1"/>
          </p:cNvSpPr>
          <p:nvPr>
            <p:ph idx="1"/>
          </p:nvPr>
        </p:nvSpPr>
        <p:spPr/>
        <p:txBody>
          <a:bodyPr/>
          <a:lstStyle/>
          <a:p>
            <a:r>
              <a:rPr lang="en-US" sz="2000" dirty="0" smtClean="0"/>
              <a:t>Connectivity </a:t>
            </a:r>
            <a:endParaRPr lang="en-US" sz="2000" dirty="0"/>
          </a:p>
          <a:p>
            <a:pPr lvl="1"/>
            <a:r>
              <a:rPr lang="en-US" sz="1800" dirty="0" smtClean="0"/>
              <a:t>Use of IPv6 with header compression or transparent</a:t>
            </a:r>
            <a:endParaRPr lang="en-US" sz="1800" dirty="0">
              <a:sym typeface="Wingdings" panose="05000000000000000000" pitchFamily="2" charset="2"/>
            </a:endParaRPr>
          </a:p>
          <a:p>
            <a:endParaRPr lang="en-US" sz="2000" dirty="0" smtClean="0"/>
          </a:p>
          <a:p>
            <a:r>
              <a:rPr lang="en-US" sz="2000" dirty="0" smtClean="0"/>
              <a:t>Network topology</a:t>
            </a:r>
          </a:p>
          <a:p>
            <a:pPr lvl="1"/>
            <a:r>
              <a:rPr lang="en-US" sz="1800" dirty="0" smtClean="0"/>
              <a:t>Medium number of active users</a:t>
            </a:r>
          </a:p>
          <a:p>
            <a:pPr lvl="1"/>
            <a:r>
              <a:rPr lang="en-US" sz="1800" dirty="0" smtClean="0"/>
              <a:t>Latency &lt; 10s</a:t>
            </a:r>
          </a:p>
          <a:p>
            <a:pPr marL="457200" lvl="1" indent="0">
              <a:buNone/>
            </a:pPr>
            <a:r>
              <a:rPr lang="en-US" sz="1800" dirty="0">
                <a:sym typeface="Wingdings" panose="05000000000000000000" pitchFamily="2" charset="2"/>
              </a:rPr>
              <a:t>Fully synchronized network / extended star / multi-hop</a:t>
            </a:r>
          </a:p>
          <a:p>
            <a:pPr lvl="1">
              <a:buFont typeface="Wingdings"/>
              <a:buChar char="à"/>
            </a:pPr>
            <a:endParaRPr lang="en-US" sz="1800" dirty="0">
              <a:sym typeface="Wingdings" panose="05000000000000000000" pitchFamily="2" charset="2"/>
            </a:endParaRPr>
          </a:p>
          <a:p>
            <a:pPr>
              <a:buFont typeface="Wingdings"/>
              <a:buChar char="è"/>
            </a:pPr>
            <a:r>
              <a:rPr lang="en-US" sz="2000" dirty="0" smtClean="0">
                <a:sym typeface="Wingdings" panose="05000000000000000000" pitchFamily="2" charset="2"/>
              </a:rPr>
              <a:t>The optimum parameter configuration exactl</a:t>
            </a:r>
            <a:r>
              <a:rPr lang="en-US" sz="2000" dirty="0" smtClean="0">
                <a:sym typeface="Wingdings" panose="05000000000000000000" pitchFamily="2" charset="2"/>
              </a:rPr>
              <a:t>y matches the existing IEEE 802.15.4 standard. Therefore, a new LPWAN standard would not offer significant benefits.</a:t>
            </a:r>
            <a:endParaRPr lang="en-US" sz="1800" dirty="0" smtClean="0"/>
          </a:p>
          <a:p>
            <a:pPr lvl="1"/>
            <a:endParaRPr lang="en-US" dirty="0"/>
          </a:p>
        </p:txBody>
      </p:sp>
      <p:sp>
        <p:nvSpPr>
          <p:cNvPr id="4" name="Datumsplatzhalter 3"/>
          <p:cNvSpPr>
            <a:spLocks noGrp="1"/>
          </p:cNvSpPr>
          <p:nvPr>
            <p:ph type="dt" sz="half" idx="10"/>
          </p:nvPr>
        </p:nvSpPr>
        <p:spPr/>
        <p:txBody>
          <a:bodyPr/>
          <a:lstStyle/>
          <a:p>
            <a:pPr>
              <a:defRPr/>
            </a:pPr>
            <a:r>
              <a:rPr lang="en-US" altLang="en-US" smtClean="0"/>
              <a:t>Sept.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365E8FF4-0587-4AA7-8BB9-721430474D8A}" type="slidenum">
              <a:rPr lang="en-US" altLang="en-US" smtClean="0"/>
              <a:pPr>
                <a:defRPr/>
              </a:pPr>
              <a:t>9</a:t>
            </a:fld>
            <a:endParaRPr lang="en-US" altLang="en-US"/>
          </a:p>
        </p:txBody>
      </p:sp>
    </p:spTree>
    <p:extLst>
      <p:ext uri="{BB962C8B-B14F-4D97-AF65-F5344CB8AC3E}">
        <p14:creationId xmlns:p14="http://schemas.microsoft.com/office/powerpoint/2010/main" val="2898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3538</Words>
  <Application>Microsoft Office PowerPoint</Application>
  <PresentationFormat>Bildschirmpräsentation (4:3)</PresentationFormat>
  <Paragraphs>1039</Paragraphs>
  <Slides>62</Slides>
  <Notes>1</Notes>
  <HiddenSlides>0</HiddenSlides>
  <MMClips>0</MMClips>
  <ScaleCrop>false</ScaleCrop>
  <HeadingPairs>
    <vt:vector size="4" baseType="variant">
      <vt:variant>
        <vt:lpstr>Design</vt:lpstr>
      </vt:variant>
      <vt:variant>
        <vt:i4>1</vt:i4>
      </vt:variant>
      <vt:variant>
        <vt:lpstr>Folientitel</vt:lpstr>
      </vt:variant>
      <vt:variant>
        <vt:i4>62</vt:i4>
      </vt:variant>
    </vt:vector>
  </HeadingPairs>
  <TitlesOfParts>
    <vt:vector size="63" baseType="lpstr">
      <vt:lpstr>IEEE-P802_15_Rbt</vt:lpstr>
      <vt:lpstr>PowerPoint-Präsentation</vt:lpstr>
      <vt:lpstr>Qualitative Use-Case Evaluation</vt:lpstr>
      <vt:lpstr>General Evaluation Procedure</vt:lpstr>
      <vt:lpstr>Motivation</vt:lpstr>
      <vt:lpstr>Remaining Use-Cases with Potential for a new LPWAN Standard</vt:lpstr>
      <vt:lpstr>Industrial Plant Condition Monitoring</vt:lpstr>
      <vt:lpstr>Industrial Plant Condition Monitoring</vt:lpstr>
      <vt:lpstr>Industrial Plant Condition Monitoring</vt:lpstr>
      <vt:lpstr>Industrial Plant Condition Monitoring</vt:lpstr>
      <vt:lpstr>Pipeline Monitoring – Terrestrial</vt:lpstr>
      <vt:lpstr>Pipeline Monitoring – Terrestrial</vt:lpstr>
      <vt:lpstr>Pipeline Monitoring – Terrestrial</vt:lpstr>
      <vt:lpstr>Fault Monitoring in the Medium Voltage Distribution Network</vt:lpstr>
      <vt:lpstr>Fault Monitoring in the Medium Voltage Distribution Network</vt:lpstr>
      <vt:lpstr>Fault Monitoring in the Medium Voltage Distribution Network</vt:lpstr>
      <vt:lpstr>Fault Monitoring in the Medium Voltage Distribution Network</vt:lpstr>
      <vt:lpstr>Fault Monitoring in the Medium Voltage Distribution Network</vt:lpstr>
      <vt:lpstr>Smart Grid - Load Control</vt:lpstr>
      <vt:lpstr>Smart Grid - Load Control</vt:lpstr>
      <vt:lpstr>Smart Grid - Load Control</vt:lpstr>
      <vt:lpstr>Smart Grid - Load Control with LPWAN Extension</vt:lpstr>
      <vt:lpstr>Smart Grid - Load Control: LPWAN Extension Part</vt:lpstr>
      <vt:lpstr>Smart Grid - Load Control with LPWAN Extension</vt:lpstr>
      <vt:lpstr>Smart Metering (Water / Gas)</vt:lpstr>
      <vt:lpstr>Smart Metering (Water / Gas)</vt:lpstr>
      <vt:lpstr>Smart Metering (Water / Gas)</vt:lpstr>
      <vt:lpstr>Smart Metering (Water / Gas)</vt:lpstr>
      <vt:lpstr>Structural Health Monitoring</vt:lpstr>
      <vt:lpstr>Structural Health Monitoring</vt:lpstr>
      <vt:lpstr>Structural Health Monitoring</vt:lpstr>
      <vt:lpstr>Structural Health Monitoring</vt:lpstr>
      <vt:lpstr>Logistics: Global Tracking</vt:lpstr>
      <vt:lpstr>Logistics: Global Tracking</vt:lpstr>
      <vt:lpstr>Logistics: Global Tracking</vt:lpstr>
      <vt:lpstr>Logistics: Fast Asset Tracking</vt:lpstr>
      <vt:lpstr>Logistics: Fast Asset Tracking</vt:lpstr>
      <vt:lpstr>Logistics: Fast Asset Tracking</vt:lpstr>
      <vt:lpstr>Smart City: Public Lighting</vt:lpstr>
      <vt:lpstr>Smart City: Public Lighting</vt:lpstr>
      <vt:lpstr>Smart City: Public Lighting</vt:lpstr>
      <vt:lpstr>Smart City: Smart Parking</vt:lpstr>
      <vt:lpstr>Smart City: Smart Parking</vt:lpstr>
      <vt:lpstr>Smart City: Smart Parking</vt:lpstr>
      <vt:lpstr>Smart City: Smart Parking</vt:lpstr>
      <vt:lpstr>Smart City: Vending Machines – general</vt:lpstr>
      <vt:lpstr>Smart City: Vending Machines – general</vt:lpstr>
      <vt:lpstr>Smart City: Vending Machines – general</vt:lpstr>
      <vt:lpstr>Smart City: Vending Machines – general</vt:lpstr>
      <vt:lpstr>Smart City: Vending Machines - Point of Sale</vt:lpstr>
      <vt:lpstr>Smart City: Vending Machines - Point of Sale</vt:lpstr>
      <vt:lpstr>Smart City: Vending Machines - Point of Sale</vt:lpstr>
      <vt:lpstr>Smart City: Waste Management</vt:lpstr>
      <vt:lpstr>Smart City: Waste Management</vt:lpstr>
      <vt:lpstr>Smart City: Waste Management</vt:lpstr>
      <vt:lpstr>Smart City: Waste Management</vt:lpstr>
      <vt:lpstr>Consumer/Medial: Pet Tracking</vt:lpstr>
      <vt:lpstr>Consumer/Medial: Pet Tracking</vt:lpstr>
      <vt:lpstr>Consumer/Medial: Pet Tracking</vt:lpstr>
      <vt:lpstr>Consumer/Medial: Pet Tracking</vt:lpstr>
      <vt:lpstr>Potentially Relevant Use-Cases</vt:lpstr>
      <vt:lpstr>Communalities of Uncovered Use-Cases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214</cp:revision>
  <cp:lastPrinted>1998-02-10T13:28:06Z</cp:lastPrinted>
  <dcterms:created xsi:type="dcterms:W3CDTF">2017-09-11T01:55:47Z</dcterms:created>
  <dcterms:modified xsi:type="dcterms:W3CDTF">2017-09-13T23:01:35Z</dcterms:modified>
</cp:coreProperties>
</file>