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9" r:id="rId2"/>
    <p:sldId id="260" r:id="rId3"/>
    <p:sldId id="325" r:id="rId4"/>
    <p:sldId id="273" r:id="rId5"/>
    <p:sldId id="264" r:id="rId6"/>
    <p:sldId id="277" r:id="rId7"/>
    <p:sldId id="279" r:id="rId8"/>
    <p:sldId id="280" r:id="rId9"/>
    <p:sldId id="282" r:id="rId10"/>
    <p:sldId id="283" r:id="rId11"/>
    <p:sldId id="284"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7" r:id="rId31"/>
    <p:sldId id="308" r:id="rId32"/>
    <p:sldId id="309" r:id="rId33"/>
    <p:sldId id="304" r:id="rId34"/>
    <p:sldId id="305" r:id="rId35"/>
    <p:sldId id="306"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272" r:id="rId5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60"/>
  </p:normalViewPr>
  <p:slideViewPr>
    <p:cSldViewPr>
      <p:cViewPr>
        <p:scale>
          <a:sx n="70" d="100"/>
          <a:sy n="70"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410FA73-12B4-4725-B865-D78C292FB07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80446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3C2458B-6BD5-4DC6-AC2E-25277448DE5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4566849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4D624A-5E98-4F2C-8749-4001254DB576}" type="slidenum">
              <a:rPr lang="en-US" altLang="en-US"/>
              <a:pPr>
                <a:defRPr/>
              </a:pPr>
              <a:t>‹Nr.›</a:t>
            </a:fld>
            <a:endParaRPr lang="en-US" altLang="en-US"/>
          </a:p>
        </p:txBody>
      </p:sp>
    </p:spTree>
    <p:extLst>
      <p:ext uri="{BB962C8B-B14F-4D97-AF65-F5344CB8AC3E}">
        <p14:creationId xmlns:p14="http://schemas.microsoft.com/office/powerpoint/2010/main" val="171152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920F76C-EB1C-46D8-B720-9997A96BA0AD}" type="slidenum">
              <a:rPr lang="en-US" altLang="en-US"/>
              <a:pPr>
                <a:defRPr/>
              </a:pPr>
              <a:t>‹Nr.›</a:t>
            </a:fld>
            <a:endParaRPr lang="en-US" altLang="en-US"/>
          </a:p>
        </p:txBody>
      </p:sp>
    </p:spTree>
    <p:extLst>
      <p:ext uri="{BB962C8B-B14F-4D97-AF65-F5344CB8AC3E}">
        <p14:creationId xmlns:p14="http://schemas.microsoft.com/office/powerpoint/2010/main" val="374386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ADE43A1-73C4-401F-A2BE-694102CD7961}" type="slidenum">
              <a:rPr lang="en-US" altLang="en-US"/>
              <a:pPr>
                <a:defRPr/>
              </a:pPr>
              <a:t>‹Nr.›</a:t>
            </a:fld>
            <a:endParaRPr lang="en-US" altLang="en-US"/>
          </a:p>
        </p:txBody>
      </p:sp>
    </p:spTree>
    <p:extLst>
      <p:ext uri="{BB962C8B-B14F-4D97-AF65-F5344CB8AC3E}">
        <p14:creationId xmlns:p14="http://schemas.microsoft.com/office/powerpoint/2010/main" val="69543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65E8FF4-0587-4AA7-8BB9-721430474D8A}" type="slidenum">
              <a:rPr lang="en-US" altLang="en-US"/>
              <a:pPr>
                <a:defRPr/>
              </a:pPr>
              <a:t>‹Nr.›</a:t>
            </a:fld>
            <a:endParaRPr lang="en-US" altLang="en-US"/>
          </a:p>
        </p:txBody>
      </p:sp>
    </p:spTree>
    <p:extLst>
      <p:ext uri="{BB962C8B-B14F-4D97-AF65-F5344CB8AC3E}">
        <p14:creationId xmlns:p14="http://schemas.microsoft.com/office/powerpoint/2010/main" val="27169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B9D8CC-5BE8-46A0-A0FF-A77A389ECEF6}" type="slidenum">
              <a:rPr lang="en-US" altLang="en-US"/>
              <a:pPr>
                <a:defRPr/>
              </a:pPr>
              <a:t>‹Nr.›</a:t>
            </a:fld>
            <a:endParaRPr lang="en-US" altLang="en-US"/>
          </a:p>
        </p:txBody>
      </p:sp>
    </p:spTree>
    <p:extLst>
      <p:ext uri="{BB962C8B-B14F-4D97-AF65-F5344CB8AC3E}">
        <p14:creationId xmlns:p14="http://schemas.microsoft.com/office/powerpoint/2010/main" val="76891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378281"/>
            <a:ext cx="1600200" cy="215444"/>
          </a:xfrm>
        </p:spPr>
        <p:txBody>
          <a:bodyPr/>
          <a:lstStyle>
            <a:lvl1pPr>
              <a:defRPr smtClean="0"/>
            </a:lvl1pPr>
          </a:lstStyle>
          <a:p>
            <a:pPr>
              <a:defRPr/>
            </a:pPr>
            <a:r>
              <a:rPr lang="en-US" altLang="en-US" dirty="0" smtClean="0"/>
              <a:t>Sept.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92F2983-52F0-4AA9-86EC-8EC5E675E736}" type="slidenum">
              <a:rPr lang="en-US" altLang="en-US"/>
              <a:pPr>
                <a:defRPr/>
              </a:pPr>
              <a:t>‹Nr.›</a:t>
            </a:fld>
            <a:endParaRPr lang="en-US" altLang="en-US"/>
          </a:p>
        </p:txBody>
      </p:sp>
    </p:spTree>
    <p:extLst>
      <p:ext uri="{BB962C8B-B14F-4D97-AF65-F5344CB8AC3E}">
        <p14:creationId xmlns:p14="http://schemas.microsoft.com/office/powerpoint/2010/main" val="227740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B7596F2-2DF7-45B5-A748-F7FDE61DFB70}" type="slidenum">
              <a:rPr lang="en-US" altLang="en-US"/>
              <a:pPr>
                <a:defRPr/>
              </a:pPr>
              <a:t>‹Nr.›</a:t>
            </a:fld>
            <a:endParaRPr lang="en-US" altLang="en-US"/>
          </a:p>
        </p:txBody>
      </p:sp>
    </p:spTree>
    <p:extLst>
      <p:ext uri="{BB962C8B-B14F-4D97-AF65-F5344CB8AC3E}">
        <p14:creationId xmlns:p14="http://schemas.microsoft.com/office/powerpoint/2010/main" val="270251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EF099B-5D3F-4A9F-B285-F80183B36E55}" type="slidenum">
              <a:rPr lang="en-US" altLang="en-US"/>
              <a:pPr>
                <a:defRPr/>
              </a:pPr>
              <a:t>‹Nr.›</a:t>
            </a:fld>
            <a:endParaRPr lang="en-US" altLang="en-US"/>
          </a:p>
        </p:txBody>
      </p:sp>
    </p:spTree>
    <p:extLst>
      <p:ext uri="{BB962C8B-B14F-4D97-AF65-F5344CB8AC3E}">
        <p14:creationId xmlns:p14="http://schemas.microsoft.com/office/powerpoint/2010/main" val="139362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A4E6013-DD66-4BED-B75C-775CB17DF31F}" type="slidenum">
              <a:rPr lang="en-US" altLang="en-US"/>
              <a:pPr>
                <a:defRPr/>
              </a:pPr>
              <a:t>‹Nr.›</a:t>
            </a:fld>
            <a:endParaRPr lang="en-US" altLang="en-US"/>
          </a:p>
        </p:txBody>
      </p:sp>
    </p:spTree>
    <p:extLst>
      <p:ext uri="{BB962C8B-B14F-4D97-AF65-F5344CB8AC3E}">
        <p14:creationId xmlns:p14="http://schemas.microsoft.com/office/powerpoint/2010/main" val="301761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0B3FE97-960E-4C53-9855-FDC3120DAB43}" type="slidenum">
              <a:rPr lang="en-US" altLang="en-US"/>
              <a:pPr>
                <a:defRPr/>
              </a:pPr>
              <a:t>‹Nr.›</a:t>
            </a:fld>
            <a:endParaRPr lang="en-US" altLang="en-US"/>
          </a:p>
        </p:txBody>
      </p:sp>
    </p:spTree>
    <p:extLst>
      <p:ext uri="{BB962C8B-B14F-4D97-AF65-F5344CB8AC3E}">
        <p14:creationId xmlns:p14="http://schemas.microsoft.com/office/powerpoint/2010/main" val="1747106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82EDAD1-1491-424D-93EA-038D28C7192A}" type="slidenum">
              <a:rPr lang="en-US" altLang="en-US"/>
              <a:pPr>
                <a:defRPr/>
              </a:pPr>
              <a:t>‹Nr.›</a:t>
            </a:fld>
            <a:endParaRPr lang="en-US" altLang="en-US"/>
          </a:p>
        </p:txBody>
      </p:sp>
    </p:spTree>
    <p:extLst>
      <p:ext uri="{BB962C8B-B14F-4D97-AF65-F5344CB8AC3E}">
        <p14:creationId xmlns:p14="http://schemas.microsoft.com/office/powerpoint/2010/main" val="10723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Sept.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9DE8C035-228A-48DF-BECD-4C91E9AB9142}" type="slidenum">
              <a:rPr lang="en-US" altLang="en-US"/>
              <a:pPr>
                <a:defRPr/>
              </a:pPr>
              <a:t>‹Nr.›</a:t>
            </a:fld>
            <a:endParaRPr lang="en-US" altLang="en-US"/>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15-17-0515-00-lpwa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Sept.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2D86E222-1BA5-417E-8818-CED0792AE2BD}"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pPr>
              <a:defRPr/>
            </a:pPr>
            <a:endParaRPr lang="en-US" altLang="en-US" sz="1600" dirty="0"/>
          </a:p>
          <a:p>
            <a:pPr>
              <a:defRPr/>
            </a:pPr>
            <a:r>
              <a:rPr lang="en-US" altLang="en-US" sz="1600" b="1" dirty="0"/>
              <a:t>Submission Title:</a:t>
            </a:r>
            <a:r>
              <a:rPr lang="en-US" altLang="en-US" sz="1600" dirty="0"/>
              <a:t> </a:t>
            </a:r>
            <a:r>
              <a:rPr lang="en-US" altLang="en-US" sz="1600" dirty="0" smtClean="0"/>
              <a:t>[Qualitative Use-Case Evaluation]</a:t>
            </a:r>
            <a:r>
              <a:rPr lang="en-US" altLang="en-US" sz="1600" dirty="0"/>
              <a:t>	</a:t>
            </a:r>
          </a:p>
          <a:p>
            <a:pPr>
              <a:defRPr/>
            </a:pPr>
            <a:r>
              <a:rPr lang="en-US" altLang="en-US" sz="1600" b="1" dirty="0"/>
              <a:t>Date Submitted: </a:t>
            </a:r>
            <a:r>
              <a:rPr lang="en-US" altLang="en-US" sz="1600" dirty="0" smtClean="0"/>
              <a:t>[11. Sept, 2017]</a:t>
            </a:r>
            <a:r>
              <a:rPr lang="en-US" altLang="en-US" sz="1600" dirty="0"/>
              <a:t>	</a:t>
            </a:r>
          </a:p>
          <a:p>
            <a:pPr>
              <a:defRPr/>
            </a:pPr>
            <a:r>
              <a:rPr lang="en-US" altLang="en-US" sz="1600" b="1" dirty="0"/>
              <a:t>Source:</a:t>
            </a:r>
            <a:r>
              <a:rPr lang="en-US" altLang="en-US" sz="1600" dirty="0"/>
              <a:t> [Joerg ROBERT] Company [Friedrich-Alexander University Erlangen-</a:t>
            </a:r>
            <a:r>
              <a:rPr lang="en-US" altLang="en-US" sz="1600" dirty="0" err="1"/>
              <a:t>Nuernberg</a:t>
            </a:r>
            <a:r>
              <a:rPr lang="en-US" altLang="en-US" sz="1600" dirty="0"/>
              <a:t>]</a:t>
            </a:r>
          </a:p>
          <a:p>
            <a:pPr>
              <a:defRPr/>
            </a:pPr>
            <a:r>
              <a:rPr lang="en-US" altLang="en-US" sz="1600" dirty="0"/>
              <a:t>Address [Am </a:t>
            </a:r>
            <a:r>
              <a:rPr lang="en-US" altLang="en-US" sz="1600" dirty="0" err="1"/>
              <a:t>Wolfsmantel</a:t>
            </a:r>
            <a:r>
              <a:rPr lang="en-US" altLang="en-US" sz="1600" dirty="0"/>
              <a:t> 33, 91058 Erlangen, Germany]</a:t>
            </a:r>
          </a:p>
          <a:p>
            <a:pPr>
              <a:defRPr/>
            </a:pPr>
            <a:r>
              <a:rPr lang="en-US" altLang="en-US" sz="1600" dirty="0"/>
              <a:t>Voice:[+49 9131 8525373], FAX: [+49 9131 8525102], E-Mail:[joerg.robert@fau.de]	</a:t>
            </a:r>
          </a:p>
          <a:p>
            <a:pPr>
              <a:spcBef>
                <a:spcPts val="600"/>
              </a:spcBef>
              <a:spcAft>
                <a:spcPts val="600"/>
              </a:spcAft>
              <a:defRPr/>
            </a:pPr>
            <a:r>
              <a:rPr lang="en-US" altLang="en-US" sz="1600" b="1" dirty="0"/>
              <a:t>Re:</a:t>
            </a:r>
            <a:r>
              <a:rPr lang="en-US" altLang="en-US" sz="1600" dirty="0"/>
              <a:t> </a:t>
            </a:r>
            <a:r>
              <a:rPr lang="en-US" altLang="en-US" sz="1600" dirty="0" smtClean="0"/>
              <a:t>[]</a:t>
            </a:r>
            <a:endParaRPr lang="en-US" altLang="en-US" sz="1600" dirty="0"/>
          </a:p>
          <a:p>
            <a:pPr>
              <a:spcBef>
                <a:spcPts val="600"/>
              </a:spcBef>
              <a:spcAft>
                <a:spcPts val="600"/>
              </a:spcAft>
              <a:defRPr/>
            </a:pPr>
            <a:r>
              <a:rPr lang="en-US" altLang="en-US" sz="1600" b="1" dirty="0"/>
              <a:t>Abstract:</a:t>
            </a:r>
            <a:r>
              <a:rPr lang="en-US" altLang="en-US" sz="1600" dirty="0"/>
              <a:t>	</a:t>
            </a:r>
            <a:r>
              <a:rPr lang="en-US" altLang="en-US" sz="1600" dirty="0" smtClean="0"/>
              <a:t>[This document presents the first version of the qualitative use-case evaluation]</a:t>
            </a:r>
            <a:endParaRPr lang="en-US" altLang="en-US" sz="1600" dirty="0"/>
          </a:p>
          <a:p>
            <a:pPr>
              <a:spcBef>
                <a:spcPts val="600"/>
              </a:spcBef>
              <a:spcAft>
                <a:spcPts val="600"/>
              </a:spcAft>
              <a:defRPr/>
            </a:pPr>
            <a:r>
              <a:rPr lang="en-US" altLang="en-US" sz="1600" b="1" dirty="0"/>
              <a:t>Purpose:</a:t>
            </a:r>
            <a:r>
              <a:rPr lang="en-US" altLang="en-US" sz="1600" dirty="0"/>
              <a:t>	</a:t>
            </a:r>
            <a:r>
              <a:rPr lang="en-US" altLang="en-US" sz="1600" dirty="0" smtClean="0"/>
              <a:t>[</a:t>
            </a:r>
            <a:r>
              <a:rPr lang="en-US" altLang="en-US" sz="1600" dirty="0" err="1" smtClean="0"/>
              <a:t>Prensentation</a:t>
            </a:r>
            <a:r>
              <a:rPr lang="en-US" altLang="en-US" sz="1600" dirty="0" smtClean="0"/>
              <a:t> in IG LPWA]</a:t>
            </a:r>
            <a:endParaRPr lang="en-US" altLang="en-US" sz="1600" dirty="0"/>
          </a:p>
          <a:p>
            <a:pPr>
              <a:defRPr/>
            </a:pPr>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Pipeline Monitoring – Terrestrial</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Precise localization requires broadband signal </a:t>
            </a:r>
          </a:p>
          <a:p>
            <a:pPr lvl="1"/>
            <a:r>
              <a:rPr lang="en-US" sz="1600" dirty="0" smtClean="0">
                <a:sym typeface="Wingdings" panose="05000000000000000000" pitchFamily="2" charset="2"/>
              </a:rPr>
              <a:t>No interference (licensed spectrum) and low number of users </a:t>
            </a:r>
          </a:p>
          <a:p>
            <a:pPr marL="457200" lvl="1" indent="0">
              <a:buNone/>
            </a:pPr>
            <a:r>
              <a:rPr lang="en-US" sz="1600" dirty="0" smtClean="0">
                <a:sym typeface="Wingdings" panose="05000000000000000000" pitchFamily="2" charset="2"/>
              </a:rPr>
              <a:t> spreading modulation</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Low number of users</a:t>
            </a:r>
          </a:p>
          <a:p>
            <a:pPr lvl="1">
              <a:buFont typeface="Arial" panose="020B0604020202020204" pitchFamily="34" charset="0"/>
              <a:buChar char="•"/>
            </a:pPr>
            <a:r>
              <a:rPr lang="en-US" sz="1600" dirty="0" smtClean="0">
                <a:sym typeface="Wingdings" panose="05000000000000000000" pitchFamily="2" charset="2"/>
              </a:rPr>
              <a:t>Latency &lt; 10s</a:t>
            </a:r>
          </a:p>
          <a:p>
            <a:pPr marL="457200" lvl="1" indent="0">
              <a:buNone/>
            </a:pPr>
            <a:r>
              <a:rPr lang="en-US" sz="1600" dirty="0" smtClean="0">
                <a:sym typeface="Wingdings" panose="05000000000000000000" pitchFamily="2" charset="2"/>
              </a:rPr>
              <a:t> fully synchronized network</a:t>
            </a:r>
            <a:endParaRPr lang="en-US" sz="1600" dirty="0">
              <a:sym typeface="Wingdings" panose="05000000000000000000" pitchFamily="2" charset="2"/>
            </a:endParaRPr>
          </a:p>
          <a:p>
            <a:pPr marL="457200" lvl="1" indent="0">
              <a:buNone/>
            </a:pPr>
            <a:endParaRPr lang="en-US" sz="2000" dirty="0" smtClean="0">
              <a:sym typeface="Wingdings" panose="05000000000000000000" pitchFamily="2" charset="2"/>
            </a:endParaRPr>
          </a:p>
          <a:p>
            <a:pPr lvl="1"/>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10</a:t>
            </a:fld>
            <a:endParaRPr lang="en-US" altLang="en-US"/>
          </a:p>
        </p:txBody>
      </p:sp>
    </p:spTree>
    <p:extLst>
      <p:ext uri="{BB962C8B-B14F-4D97-AF65-F5344CB8AC3E}">
        <p14:creationId xmlns:p14="http://schemas.microsoft.com/office/powerpoint/2010/main" val="1026267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Pipeline Monitoring – Terrestrial</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Low number of active users</a:t>
            </a:r>
          </a:p>
          <a:p>
            <a:pPr lvl="1"/>
            <a:r>
              <a:rPr lang="en-US" sz="1800" dirty="0" smtClean="0"/>
              <a:t>Latency &lt; 1min</a:t>
            </a:r>
          </a:p>
          <a:p>
            <a:pPr lvl="1">
              <a:buFont typeface="Wingdings"/>
              <a:buChar char="à"/>
            </a:pPr>
            <a:r>
              <a:rPr lang="en-US" sz="1800" dirty="0" smtClean="0">
                <a:sym typeface="Wingdings" panose="05000000000000000000" pitchFamily="2" charset="2"/>
              </a:rPr>
              <a:t>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All requirements are already fulfilled by 802.15.4</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11</a:t>
            </a:fld>
            <a:endParaRPr lang="en-US" altLang="en-US"/>
          </a:p>
        </p:txBody>
      </p:sp>
    </p:spTree>
    <p:extLst>
      <p:ext uri="{BB962C8B-B14F-4D97-AF65-F5344CB8AC3E}">
        <p14:creationId xmlns:p14="http://schemas.microsoft.com/office/powerpoint/2010/main" val="4290856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Fault Monitoring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17974560"/>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12</a:t>
            </a:fld>
            <a:endParaRPr lang="en-US" altLang="en-US"/>
          </a:p>
        </p:txBody>
      </p:sp>
    </p:spTree>
    <p:extLst>
      <p:ext uri="{BB962C8B-B14F-4D97-AF65-F5344CB8AC3E}">
        <p14:creationId xmlns:p14="http://schemas.microsoft.com/office/powerpoint/2010/main" val="194439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Fault Monitoring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precision &lt;100m </a:t>
            </a:r>
          </a:p>
          <a:p>
            <a:pPr lvl="1"/>
            <a:r>
              <a:rPr lang="en-US" sz="1600" dirty="0" smtClean="0">
                <a:sym typeface="Wingdings" panose="05000000000000000000" pitchFamily="2" charset="2"/>
              </a:rPr>
              <a:t>Strong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 </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13</a:t>
            </a:fld>
            <a:endParaRPr lang="en-US" altLang="en-US"/>
          </a:p>
        </p:txBody>
      </p:sp>
    </p:spTree>
    <p:extLst>
      <p:ext uri="{BB962C8B-B14F-4D97-AF65-F5344CB8AC3E}">
        <p14:creationId xmlns:p14="http://schemas.microsoft.com/office/powerpoint/2010/main" val="2653332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Fault Monitoring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High number of active users with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standards</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14</a:t>
            </a:fld>
            <a:endParaRPr lang="en-US" altLang="en-US"/>
          </a:p>
        </p:txBody>
      </p:sp>
    </p:spTree>
    <p:extLst>
      <p:ext uri="{BB962C8B-B14F-4D97-AF65-F5344CB8AC3E}">
        <p14:creationId xmlns:p14="http://schemas.microsoft.com/office/powerpoint/2010/main" val="1999133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Load Control</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6017357"/>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None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&lt;1s</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NA</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15</a:t>
            </a:fld>
            <a:endParaRPr lang="en-US" altLang="en-US"/>
          </a:p>
        </p:txBody>
      </p:sp>
    </p:spTree>
    <p:extLst>
      <p:ext uri="{BB962C8B-B14F-4D97-AF65-F5344CB8AC3E}">
        <p14:creationId xmlns:p14="http://schemas.microsoft.com/office/powerpoint/2010/main" val="2532887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Load Control</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precision &lt;100m </a:t>
            </a:r>
          </a:p>
          <a:p>
            <a:pPr lvl="1"/>
            <a:r>
              <a:rPr lang="en-US" sz="1600" dirty="0" smtClean="0">
                <a:sym typeface="Wingdings" panose="05000000000000000000" pitchFamily="2" charset="2"/>
              </a:rPr>
              <a:t>No interference</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no interference </a:t>
            </a:r>
          </a:p>
          <a:p>
            <a:pPr lvl="1">
              <a:buFont typeface="Arial" panose="020B0604020202020204" pitchFamily="34" charset="0"/>
              <a:buChar char="•"/>
            </a:pPr>
            <a:r>
              <a:rPr lang="en-US" sz="1600" dirty="0" smtClean="0">
                <a:sym typeface="Wingdings" panose="05000000000000000000" pitchFamily="2" charset="2"/>
              </a:rPr>
              <a:t>Uplink and downlink</a:t>
            </a:r>
          </a:p>
          <a:p>
            <a:pPr lvl="1">
              <a:buFont typeface="Arial" panose="020B0604020202020204" pitchFamily="34" charset="0"/>
              <a:buChar char="•"/>
            </a:pPr>
            <a:r>
              <a:rPr lang="en-US" sz="1600" dirty="0" smtClean="0">
                <a:sym typeface="Wingdings" panose="05000000000000000000" pitchFamily="2" charset="2"/>
              </a:rPr>
              <a:t>Latency &lt; 1s</a:t>
            </a:r>
          </a:p>
          <a:p>
            <a:pPr marL="457200" lvl="1" indent="0">
              <a:buNone/>
            </a:pPr>
            <a:r>
              <a:rPr lang="en-US" sz="1600" dirty="0" smtClean="0">
                <a:sym typeface="Wingdings" panose="05000000000000000000" pitchFamily="2" charset="2"/>
              </a:rPr>
              <a:t> Fully synchronized network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16</a:t>
            </a:fld>
            <a:endParaRPr lang="en-US" altLang="en-US"/>
          </a:p>
        </p:txBody>
      </p:sp>
    </p:spTree>
    <p:extLst>
      <p:ext uri="{BB962C8B-B14F-4D97-AF65-F5344CB8AC3E}">
        <p14:creationId xmlns:p14="http://schemas.microsoft.com/office/powerpoint/2010/main" val="574684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Grid - Load Control</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High number of active users no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Covered by 802.15.4 </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17</a:t>
            </a:fld>
            <a:endParaRPr lang="en-US" altLang="en-US"/>
          </a:p>
        </p:txBody>
      </p:sp>
    </p:spTree>
    <p:extLst>
      <p:ext uri="{BB962C8B-B14F-4D97-AF65-F5344CB8AC3E}">
        <p14:creationId xmlns:p14="http://schemas.microsoft.com/office/powerpoint/2010/main" val="2972951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Metering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87005202"/>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Uplink/Broadcast 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Periodically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&lt;1day</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End-</a:t>
                      </a:r>
                      <a:r>
                        <a:rPr lang="de-DE" sz="1600" b="0" i="0" u="none" strike="noStrike" dirty="0" err="1">
                          <a:solidFill>
                            <a:srgbClr val="000000"/>
                          </a:solidFill>
                          <a:effectLst/>
                          <a:latin typeface="Calibri"/>
                        </a:rPr>
                        <a:t>to</a:t>
                      </a:r>
                      <a:r>
                        <a:rPr lang="de-DE" sz="1600" b="0" i="0" u="none" strike="noStrike" dirty="0">
                          <a:solidFill>
                            <a:srgbClr val="000000"/>
                          </a:solidFill>
                          <a:effectLst/>
                          <a:latin typeface="Calibri"/>
                        </a:rPr>
                        <a:t>-end</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18</a:t>
            </a:fld>
            <a:endParaRPr lang="en-US" altLang="en-US"/>
          </a:p>
        </p:txBody>
      </p:sp>
    </p:spTree>
    <p:extLst>
      <p:ext uri="{BB962C8B-B14F-4D97-AF65-F5344CB8AC3E}">
        <p14:creationId xmlns:p14="http://schemas.microsoft.com/office/powerpoint/2010/main" val="2958539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Metering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not required an high interference</a:t>
            </a:r>
          </a:p>
          <a:p>
            <a:pPr lvl="1"/>
            <a:r>
              <a:rPr lang="en-US" sz="1600" dirty="0" smtClean="0">
                <a:sym typeface="Wingdings" panose="05000000000000000000" pitchFamily="2" charset="2"/>
              </a:rPr>
              <a:t>High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and broadcast downlink</a:t>
            </a:r>
          </a:p>
          <a:p>
            <a:pPr lvl="1">
              <a:buFont typeface="Arial" panose="020B0604020202020204" pitchFamily="34" charset="0"/>
              <a:buChar char="•"/>
            </a:pPr>
            <a:r>
              <a:rPr lang="en-US" sz="1600" dirty="0" smtClean="0">
                <a:sym typeface="Wingdings" panose="05000000000000000000" pitchFamily="2" charset="2"/>
              </a:rPr>
              <a:t>Latency &lt; 1day</a:t>
            </a:r>
          </a:p>
          <a:p>
            <a:pPr marL="457200" lvl="1" indent="0">
              <a:buNone/>
            </a:pPr>
            <a:r>
              <a:rPr lang="en-US" sz="1600" dirty="0" smtClean="0">
                <a:sym typeface="Wingdings" panose="05000000000000000000" pitchFamily="2" charset="2"/>
              </a:rPr>
              <a:t> Not covered yet</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19</a:t>
            </a:fld>
            <a:endParaRPr lang="en-US" altLang="en-US"/>
          </a:p>
        </p:txBody>
      </p:sp>
    </p:spTree>
    <p:extLst>
      <p:ext uri="{BB962C8B-B14F-4D97-AF65-F5344CB8AC3E}">
        <p14:creationId xmlns:p14="http://schemas.microsoft.com/office/powerpoint/2010/main" val="3036202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Qualitative Use-Case Evaluation</a:t>
            </a:r>
            <a:endParaRPr lang="en-US" dirty="0"/>
          </a:p>
        </p:txBody>
      </p:sp>
      <p:sp>
        <p:nvSpPr>
          <p:cNvPr id="6" name="Untertitel 5"/>
          <p:cNvSpPr>
            <a:spLocks noGrp="1"/>
          </p:cNvSpPr>
          <p:nvPr>
            <p:ph type="subTitle" idx="1"/>
          </p:nvPr>
        </p:nvSpPr>
        <p:spPr/>
        <p:txBody>
          <a:bodyPr/>
          <a:lstStyle/>
          <a:p>
            <a:r>
              <a:rPr lang="de-DE" dirty="0" smtClean="0"/>
              <a:t>Joerg Robert (FAU Erlangen-</a:t>
            </a:r>
            <a:r>
              <a:rPr lang="de-DE" dirty="0" err="1" smtClean="0"/>
              <a:t>Nuernberg</a:t>
            </a:r>
            <a:r>
              <a:rPr lang="de-DE" dirty="0" smtClean="0"/>
              <a:t>)</a:t>
            </a:r>
            <a:endParaRPr lang="de-DE" dirty="0"/>
          </a:p>
        </p:txBody>
      </p:sp>
      <p:sp>
        <p:nvSpPr>
          <p:cNvPr id="2" name="Datumsplatzhalter 1"/>
          <p:cNvSpPr>
            <a:spLocks noGrp="1"/>
          </p:cNvSpPr>
          <p:nvPr>
            <p:ph type="dt" sz="half" idx="10"/>
          </p:nvPr>
        </p:nvSpPr>
        <p:spPr/>
        <p:txBody>
          <a:bodyPr/>
          <a:lstStyle/>
          <a:p>
            <a:pPr>
              <a:defRPr/>
            </a:pPr>
            <a:r>
              <a:rPr lang="en-US" altLang="en-US" smtClean="0"/>
              <a:t>Sept.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6A4E6013-DD66-4BED-B75C-775CB17DF31F}" type="slidenum">
              <a:rPr lang="en-US" altLang="en-US" smtClean="0"/>
              <a:pPr>
                <a:defRPr/>
              </a:pPr>
              <a:t>2</a:t>
            </a:fld>
            <a:endParaRPr lang="en-US" altLang="en-US"/>
          </a:p>
        </p:txBody>
      </p:sp>
    </p:spTree>
    <p:extLst>
      <p:ext uri="{BB962C8B-B14F-4D97-AF65-F5344CB8AC3E}">
        <p14:creationId xmlns:p14="http://schemas.microsoft.com/office/powerpoint/2010/main" val="916931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a:t>
            </a:r>
            <a:r>
              <a:rPr lang="en-US" dirty="0" smtClean="0"/>
              <a:t>Smart </a:t>
            </a:r>
            <a:r>
              <a:rPr lang="en-US" dirty="0"/>
              <a:t>Metering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1day</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20</a:t>
            </a:fld>
            <a:endParaRPr lang="en-US" altLang="en-US"/>
          </a:p>
        </p:txBody>
      </p:sp>
    </p:spTree>
    <p:extLst>
      <p:ext uri="{BB962C8B-B14F-4D97-AF65-F5344CB8AC3E}">
        <p14:creationId xmlns:p14="http://schemas.microsoft.com/office/powerpoint/2010/main" val="1554148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Structural Health Monitoring</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4754314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21</a:t>
            </a:fld>
            <a:endParaRPr lang="en-US" altLang="en-US"/>
          </a:p>
        </p:txBody>
      </p:sp>
    </p:spTree>
    <p:extLst>
      <p:ext uri="{BB962C8B-B14F-4D97-AF65-F5344CB8AC3E}">
        <p14:creationId xmlns:p14="http://schemas.microsoft.com/office/powerpoint/2010/main" val="3499991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Structural Health Monitoring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not required an high interference</a:t>
            </a:r>
          </a:p>
          <a:p>
            <a:pPr lvl="1"/>
            <a:r>
              <a:rPr lang="en-US" sz="1600" dirty="0" smtClean="0">
                <a:sym typeface="Wingdings" panose="05000000000000000000" pitchFamily="2" charset="2"/>
              </a:rPr>
              <a:t>High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22</a:t>
            </a:fld>
            <a:endParaRPr lang="en-US" altLang="en-US"/>
          </a:p>
        </p:txBody>
      </p:sp>
    </p:spTree>
    <p:extLst>
      <p:ext uri="{BB962C8B-B14F-4D97-AF65-F5344CB8AC3E}">
        <p14:creationId xmlns:p14="http://schemas.microsoft.com/office/powerpoint/2010/main" val="17405933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 Structural Health Monitoring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23</a:t>
            </a:fld>
            <a:endParaRPr lang="en-US" altLang="en-US"/>
          </a:p>
        </p:txBody>
      </p:sp>
    </p:spTree>
    <p:extLst>
      <p:ext uri="{BB962C8B-B14F-4D97-AF65-F5344CB8AC3E}">
        <p14:creationId xmlns:p14="http://schemas.microsoft.com/office/powerpoint/2010/main" val="22840814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a:t>
            </a:r>
            <a:r>
              <a:rPr lang="en-US" dirty="0" smtClean="0"/>
              <a:t>: </a:t>
            </a:r>
            <a:r>
              <a:rPr lang="en-US" dirty="0"/>
              <a:t>Global Tracking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7244641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Periodically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Best effort</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24</a:t>
            </a:fld>
            <a:endParaRPr lang="en-US" altLang="en-US"/>
          </a:p>
        </p:txBody>
      </p:sp>
    </p:spTree>
    <p:extLst>
      <p:ext uri="{BB962C8B-B14F-4D97-AF65-F5344CB8AC3E}">
        <p14:creationId xmlns:p14="http://schemas.microsoft.com/office/powerpoint/2010/main" val="2976722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Global Tracking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&lt; 100m</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10min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25</a:t>
            </a:fld>
            <a:endParaRPr lang="en-US" altLang="en-US"/>
          </a:p>
        </p:txBody>
      </p:sp>
    </p:spTree>
    <p:extLst>
      <p:ext uri="{BB962C8B-B14F-4D97-AF65-F5344CB8AC3E}">
        <p14:creationId xmlns:p14="http://schemas.microsoft.com/office/powerpoint/2010/main" val="4061048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Global Tracking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10min</a:t>
            </a:r>
          </a:p>
          <a:p>
            <a:pPr lvl="1">
              <a:buFont typeface="Wingdings"/>
              <a:buChar char="à"/>
            </a:pPr>
            <a:r>
              <a:rPr lang="en-US" sz="1800" dirty="0" smtClean="0">
                <a:sym typeface="Wingdings" panose="05000000000000000000" pitchFamily="2" charset="2"/>
              </a:rPr>
              <a:t>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26</a:t>
            </a:fld>
            <a:endParaRPr lang="en-US" altLang="en-US"/>
          </a:p>
        </p:txBody>
      </p:sp>
    </p:spTree>
    <p:extLst>
      <p:ext uri="{BB962C8B-B14F-4D97-AF65-F5344CB8AC3E}">
        <p14:creationId xmlns:p14="http://schemas.microsoft.com/office/powerpoint/2010/main" val="81453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a:t>
            </a:r>
            <a:r>
              <a:rPr lang="en-US" dirty="0" smtClean="0"/>
              <a:t>: </a:t>
            </a:r>
            <a:r>
              <a:rPr lang="en-US" dirty="0"/>
              <a:t>Fast Asset Tracking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3509752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 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27</a:t>
            </a:fld>
            <a:endParaRPr lang="en-US" altLang="en-US"/>
          </a:p>
        </p:txBody>
      </p:sp>
    </p:spTree>
    <p:extLst>
      <p:ext uri="{BB962C8B-B14F-4D97-AF65-F5344CB8AC3E}">
        <p14:creationId xmlns:p14="http://schemas.microsoft.com/office/powerpoint/2010/main" val="1093339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a:t>
            </a:r>
            <a:r>
              <a:rPr lang="en-US" dirty="0"/>
              <a:t>Fast Asset Tracking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&lt; 10m</a:t>
            </a:r>
          </a:p>
          <a:p>
            <a:pPr marL="457200" lvl="1" indent="0">
              <a:buNone/>
            </a:pPr>
            <a:r>
              <a:rPr lang="en-US" sz="1600" dirty="0" smtClean="0">
                <a:sym typeface="Wingdings" panose="05000000000000000000" pitchFamily="2" charset="2"/>
              </a:rPr>
              <a:t> Spreading modulation, but only if many base stations are used</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28</a:t>
            </a:fld>
            <a:endParaRPr lang="en-US" altLang="en-US"/>
          </a:p>
        </p:txBody>
      </p:sp>
    </p:spTree>
    <p:extLst>
      <p:ext uri="{BB962C8B-B14F-4D97-AF65-F5344CB8AC3E}">
        <p14:creationId xmlns:p14="http://schemas.microsoft.com/office/powerpoint/2010/main" val="35960705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a:t>
            </a:r>
            <a:r>
              <a:rPr lang="en-US" dirty="0"/>
              <a:t>Fast Asset Tracking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Precise localization</a:t>
            </a:r>
          </a:p>
          <a:p>
            <a:pPr lvl="1"/>
            <a:r>
              <a:rPr lang="en-US" sz="1800" dirty="0" smtClean="0"/>
              <a:t>Latency &lt; 1min</a:t>
            </a:r>
          </a:p>
          <a:p>
            <a:pPr lvl="1">
              <a:buFont typeface="Wingdings"/>
              <a:buChar char="à"/>
            </a:pPr>
            <a:r>
              <a:rPr lang="en-US" sz="1800" dirty="0" smtClean="0">
                <a:sym typeface="Wingdings" panose="05000000000000000000" pitchFamily="2" charset="2"/>
              </a:rPr>
              <a:t>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Potentially covered by 802.15.4</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29</a:t>
            </a:fld>
            <a:endParaRPr lang="en-US" altLang="en-US"/>
          </a:p>
        </p:txBody>
      </p:sp>
    </p:spTree>
    <p:extLst>
      <p:ext uri="{BB962C8B-B14F-4D97-AF65-F5344CB8AC3E}">
        <p14:creationId xmlns:p14="http://schemas.microsoft.com/office/powerpoint/2010/main" val="175916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General Evaluation </a:t>
            </a:r>
            <a:r>
              <a:rPr lang="de-DE" dirty="0" err="1" smtClean="0"/>
              <a:t>Procedure</a:t>
            </a:r>
            <a:endParaRPr lang="de-DE"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a:t>
            </a:fld>
            <a:endParaRPr lang="en-US" altLang="en-US"/>
          </a:p>
        </p:txBody>
      </p:sp>
      <p:sp>
        <p:nvSpPr>
          <p:cNvPr id="8" name="Nach oben gebogener Pfeil 7"/>
          <p:cNvSpPr/>
          <p:nvPr/>
        </p:nvSpPr>
        <p:spPr>
          <a:xfrm rot="5400000">
            <a:off x="1875044" y="3385339"/>
            <a:ext cx="701863" cy="799046"/>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9" name="Gruppieren 8"/>
          <p:cNvGrpSpPr/>
          <p:nvPr/>
        </p:nvGrpSpPr>
        <p:grpSpPr>
          <a:xfrm>
            <a:off x="1689093" y="2607309"/>
            <a:ext cx="1181524" cy="827029"/>
            <a:chOff x="1895" y="150661"/>
            <a:chExt cx="1181524" cy="827029"/>
          </a:xfrm>
        </p:grpSpPr>
        <p:sp>
          <p:nvSpPr>
            <p:cNvPr id="26" name="Abgerundetes Rechteck 25"/>
            <p:cNvSpPr/>
            <p:nvPr/>
          </p:nvSpPr>
          <p:spPr>
            <a:xfrm>
              <a:off x="1895" y="150661"/>
              <a:ext cx="1181524" cy="827029"/>
            </a:xfrm>
            <a:prstGeom prst="roundRect">
              <a:avLst>
                <a:gd name="adj" fmla="val 16670"/>
              </a:avLst>
            </a:prstGeom>
            <a:solidFill>
              <a:schemeClr val="bg1">
                <a:lumMod val="85000"/>
              </a:schemeClr>
            </a:solidFill>
          </p:spPr>
          <p:style>
            <a:lnRef idx="1">
              <a:schemeClr val="dk1"/>
            </a:lnRef>
            <a:fillRef idx="2">
              <a:schemeClr val="dk1"/>
            </a:fillRef>
            <a:effectRef idx="1">
              <a:schemeClr val="dk1"/>
            </a:effectRef>
            <a:fontRef idx="minor">
              <a:schemeClr val="dk1"/>
            </a:fontRef>
          </p:style>
        </p:sp>
        <p:sp>
          <p:nvSpPr>
            <p:cNvPr id="27" name="Abgerundetes Rechteck 5"/>
            <p:cNvSpPr/>
            <p:nvPr/>
          </p:nvSpPr>
          <p:spPr>
            <a:xfrm>
              <a:off x="42274" y="191040"/>
              <a:ext cx="1100766" cy="7462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noProof="0" dirty="0" smtClean="0"/>
                <a:t>Suitability</a:t>
              </a:r>
              <a:endParaRPr lang="en-US" sz="1500" kern="1200" noProof="0" dirty="0"/>
            </a:p>
          </p:txBody>
        </p:sp>
      </p:grpSp>
      <p:grpSp>
        <p:nvGrpSpPr>
          <p:cNvPr id="10" name="Gruppieren 9"/>
          <p:cNvGrpSpPr/>
          <p:nvPr/>
        </p:nvGrpSpPr>
        <p:grpSpPr>
          <a:xfrm>
            <a:off x="2886197" y="2691853"/>
            <a:ext cx="3059278" cy="668441"/>
            <a:chOff x="1198999" y="235205"/>
            <a:chExt cx="3059278" cy="668441"/>
          </a:xfrm>
        </p:grpSpPr>
        <p:sp>
          <p:nvSpPr>
            <p:cNvPr id="24" name="Rechteck 23"/>
            <p:cNvSpPr/>
            <p:nvPr/>
          </p:nvSpPr>
          <p:spPr>
            <a:xfrm>
              <a:off x="1198999" y="235205"/>
              <a:ext cx="3059278"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1198999" y="235205"/>
              <a:ext cx="3059278"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Analysis the general suitability of a candidate technology</a:t>
              </a:r>
              <a:br>
                <a:rPr lang="en-US" sz="1200" kern="1200" noProof="0" dirty="0" smtClean="0"/>
              </a:br>
              <a:endParaRPr lang="en-US" sz="1200" kern="1200" noProof="0" dirty="0"/>
            </a:p>
          </p:txBody>
        </p:sp>
      </p:grpSp>
      <p:sp>
        <p:nvSpPr>
          <p:cNvPr id="11" name="Nach oben gebogener Pfeil 10"/>
          <p:cNvSpPr/>
          <p:nvPr/>
        </p:nvSpPr>
        <p:spPr>
          <a:xfrm rot="5400000">
            <a:off x="3382642" y="4314365"/>
            <a:ext cx="701863" cy="799046"/>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12" name="Gruppieren 11"/>
          <p:cNvGrpSpPr/>
          <p:nvPr/>
        </p:nvGrpSpPr>
        <p:grpSpPr>
          <a:xfrm>
            <a:off x="2522253" y="3559682"/>
            <a:ext cx="1181524" cy="827029"/>
            <a:chOff x="835055" y="1103034"/>
            <a:chExt cx="1181524" cy="827029"/>
          </a:xfrm>
          <a:solidFill>
            <a:srgbClr val="FFFF00"/>
          </a:solidFill>
        </p:grpSpPr>
        <p:sp>
          <p:nvSpPr>
            <p:cNvPr id="22" name="Abgerundetes Rechteck 21"/>
            <p:cNvSpPr/>
            <p:nvPr/>
          </p:nvSpPr>
          <p:spPr>
            <a:xfrm>
              <a:off x="835055" y="1103034"/>
              <a:ext cx="1181524" cy="827029"/>
            </a:xfrm>
            <a:prstGeom prst="roundRect">
              <a:avLst>
                <a:gd name="adj" fmla="val 16670"/>
              </a:avLst>
            </a:prstGeom>
            <a:grpFill/>
          </p:spPr>
          <p:style>
            <a:lnRef idx="1">
              <a:schemeClr val="dk1"/>
            </a:lnRef>
            <a:fillRef idx="2">
              <a:schemeClr val="dk1"/>
            </a:fillRef>
            <a:effectRef idx="1">
              <a:schemeClr val="dk1"/>
            </a:effectRef>
            <a:fontRef idx="minor">
              <a:schemeClr val="dk1"/>
            </a:fontRef>
          </p:style>
        </p:sp>
        <p:sp>
          <p:nvSpPr>
            <p:cNvPr id="23" name="Abgerundetes Rechteck 10"/>
            <p:cNvSpPr/>
            <p:nvPr/>
          </p:nvSpPr>
          <p:spPr>
            <a:xfrm>
              <a:off x="875434" y="1143413"/>
              <a:ext cx="1100766" cy="746271"/>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Qualitative Evaluation</a:t>
              </a:r>
              <a:endParaRPr lang="de-DE" sz="1500" kern="1200" dirty="0"/>
            </a:p>
          </p:txBody>
        </p:sp>
      </p:grpSp>
      <p:grpSp>
        <p:nvGrpSpPr>
          <p:cNvPr id="13" name="Gruppieren 12"/>
          <p:cNvGrpSpPr/>
          <p:nvPr/>
        </p:nvGrpSpPr>
        <p:grpSpPr>
          <a:xfrm>
            <a:off x="3776527" y="3611943"/>
            <a:ext cx="2430980" cy="668441"/>
            <a:chOff x="2089329" y="1155295"/>
            <a:chExt cx="2430980" cy="668441"/>
          </a:xfrm>
        </p:grpSpPr>
        <p:sp>
          <p:nvSpPr>
            <p:cNvPr id="20" name="Rechteck 19"/>
            <p:cNvSpPr/>
            <p:nvPr/>
          </p:nvSpPr>
          <p:spPr>
            <a:xfrm>
              <a:off x="2089329" y="1155295"/>
              <a:ext cx="2430980"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Rechteck 20"/>
            <p:cNvSpPr/>
            <p:nvPr/>
          </p:nvSpPr>
          <p:spPr>
            <a:xfrm>
              <a:off x="2089329" y="1155295"/>
              <a:ext cx="2430980"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Analysis pros and cons, and dependency on other technologies </a:t>
              </a:r>
              <a:endParaRPr lang="en-US" sz="1200" kern="1200" noProof="0" dirty="0"/>
            </a:p>
          </p:txBody>
        </p:sp>
      </p:grpSp>
      <p:grpSp>
        <p:nvGrpSpPr>
          <p:cNvPr id="14" name="Gruppieren 13"/>
          <p:cNvGrpSpPr/>
          <p:nvPr/>
        </p:nvGrpSpPr>
        <p:grpSpPr>
          <a:xfrm>
            <a:off x="4133097" y="4448127"/>
            <a:ext cx="1190782" cy="827029"/>
            <a:chOff x="2445899" y="1991479"/>
            <a:chExt cx="1190782" cy="827029"/>
          </a:xfrm>
        </p:grpSpPr>
        <p:sp>
          <p:nvSpPr>
            <p:cNvPr id="18" name="Abgerundetes Rechteck 17"/>
            <p:cNvSpPr/>
            <p:nvPr/>
          </p:nvSpPr>
          <p:spPr>
            <a:xfrm>
              <a:off x="2455157" y="1991479"/>
              <a:ext cx="1181524" cy="827029"/>
            </a:xfrm>
            <a:prstGeom prst="roundRect">
              <a:avLst>
                <a:gd name="adj" fmla="val 16670"/>
              </a:avLst>
            </a:prstGeom>
          </p:spPr>
          <p:style>
            <a:lnRef idx="1">
              <a:schemeClr val="dk1"/>
            </a:lnRef>
            <a:fillRef idx="2">
              <a:schemeClr val="dk1"/>
            </a:fillRef>
            <a:effectRef idx="1">
              <a:schemeClr val="dk1"/>
            </a:effectRef>
            <a:fontRef idx="minor">
              <a:schemeClr val="dk1"/>
            </a:fontRef>
          </p:style>
        </p:sp>
        <p:sp>
          <p:nvSpPr>
            <p:cNvPr id="19" name="Abgerundetes Rechteck 14"/>
            <p:cNvSpPr/>
            <p:nvPr/>
          </p:nvSpPr>
          <p:spPr>
            <a:xfrm>
              <a:off x="2445899" y="2031858"/>
              <a:ext cx="1150403" cy="7462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Quantitative Evaluation</a:t>
              </a:r>
              <a:endParaRPr lang="de-DE" sz="1500" kern="1200" dirty="0"/>
            </a:p>
          </p:txBody>
        </p:sp>
      </p:grpSp>
      <p:grpSp>
        <p:nvGrpSpPr>
          <p:cNvPr id="15" name="Gruppieren 14"/>
          <p:cNvGrpSpPr/>
          <p:nvPr/>
        </p:nvGrpSpPr>
        <p:grpSpPr>
          <a:xfrm>
            <a:off x="5305574" y="4552647"/>
            <a:ext cx="2023598" cy="668441"/>
            <a:chOff x="3618376" y="2095999"/>
            <a:chExt cx="2023598" cy="668441"/>
          </a:xfrm>
        </p:grpSpPr>
        <p:sp>
          <p:nvSpPr>
            <p:cNvPr id="16" name="Rechteck 15"/>
            <p:cNvSpPr/>
            <p:nvPr/>
          </p:nvSpPr>
          <p:spPr>
            <a:xfrm>
              <a:off x="3618376" y="2095999"/>
              <a:ext cx="2023598"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Rechteck 16"/>
            <p:cNvSpPr/>
            <p:nvPr/>
          </p:nvSpPr>
          <p:spPr>
            <a:xfrm>
              <a:off x="3618376" y="2095999"/>
              <a:ext cx="2023598"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Exact performance (only for selected technologies)</a:t>
              </a:r>
              <a:endParaRPr lang="en-US" sz="1200" kern="1200" noProof="0" dirty="0"/>
            </a:p>
          </p:txBody>
        </p:sp>
      </p:grpSp>
      <p:cxnSp>
        <p:nvCxnSpPr>
          <p:cNvPr id="29" name="Gerade Verbindung mit Pfeil 28"/>
          <p:cNvCxnSpPr/>
          <p:nvPr/>
        </p:nvCxnSpPr>
        <p:spPr bwMode="auto">
          <a:xfrm flipV="1">
            <a:off x="1689093" y="4362956"/>
            <a:ext cx="805173" cy="912200"/>
          </a:xfrm>
          <a:prstGeom prst="straightConnector1">
            <a:avLst/>
          </a:prstGeom>
          <a:ln>
            <a:solidFill>
              <a:srgbClr val="FF0000"/>
            </a:solidFill>
            <a:headEnd type="none" w="sm" len="sm"/>
            <a:tailEnd type="arrow"/>
          </a:ln>
          <a:extLst/>
        </p:spPr>
        <p:style>
          <a:lnRef idx="3">
            <a:schemeClr val="dk1"/>
          </a:lnRef>
          <a:fillRef idx="0">
            <a:schemeClr val="dk1"/>
          </a:fillRef>
          <a:effectRef idx="2">
            <a:schemeClr val="dk1"/>
          </a:effectRef>
          <a:fontRef idx="minor">
            <a:schemeClr val="tx1"/>
          </a:fontRef>
        </p:style>
      </p:cxnSp>
      <p:sp>
        <p:nvSpPr>
          <p:cNvPr id="32" name="Textfeld 31"/>
          <p:cNvSpPr txBox="1"/>
          <p:nvPr/>
        </p:nvSpPr>
        <p:spPr>
          <a:xfrm>
            <a:off x="907469" y="5445224"/>
            <a:ext cx="1563248" cy="369332"/>
          </a:xfrm>
          <a:prstGeom prst="rect">
            <a:avLst/>
          </a:prstGeom>
          <a:noFill/>
        </p:spPr>
        <p:txBody>
          <a:bodyPr wrap="none" rtlCol="0">
            <a:spAutoFit/>
          </a:bodyPr>
          <a:lstStyle/>
          <a:p>
            <a:r>
              <a:rPr lang="de-DE" sz="1800" dirty="0" smtClean="0">
                <a:solidFill>
                  <a:srgbClr val="FF0000"/>
                </a:solidFill>
              </a:rPr>
              <a:t>This </a:t>
            </a:r>
            <a:r>
              <a:rPr lang="de-DE" sz="1800" dirty="0" err="1" smtClean="0">
                <a:solidFill>
                  <a:srgbClr val="FF0000"/>
                </a:solidFill>
              </a:rPr>
              <a:t>document</a:t>
            </a:r>
            <a:endParaRPr lang="de-DE" sz="1800" dirty="0">
              <a:solidFill>
                <a:srgbClr val="FF0000"/>
              </a:solidFill>
            </a:endParaRPr>
          </a:p>
        </p:txBody>
      </p:sp>
    </p:spTree>
    <p:extLst>
      <p:ext uri="{BB962C8B-B14F-4D97-AF65-F5344CB8AC3E}">
        <p14:creationId xmlns:p14="http://schemas.microsoft.com/office/powerpoint/2010/main" val="1062617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Public Lighting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9888980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30</a:t>
            </a:fld>
            <a:endParaRPr lang="en-US" altLang="en-US"/>
          </a:p>
        </p:txBody>
      </p:sp>
    </p:spTree>
    <p:extLst>
      <p:ext uri="{BB962C8B-B14F-4D97-AF65-F5344CB8AC3E}">
        <p14:creationId xmlns:p14="http://schemas.microsoft.com/office/powerpoint/2010/main" val="36230439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a:t>
            </a:r>
            <a:r>
              <a:rPr lang="en-US" dirty="0"/>
              <a:t>Public Lighting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 (or other schemes in case of mesh)</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 and downlink</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a:t>
            </a:r>
            <a:r>
              <a:rPr lang="en-US" sz="1600" dirty="0">
                <a:sym typeface="Wingdings" panose="05000000000000000000" pitchFamily="2" charset="2"/>
              </a:rPr>
              <a:t>Not covered </a:t>
            </a:r>
            <a:r>
              <a:rPr lang="en-US" sz="1600" dirty="0" smtClean="0">
                <a:sym typeface="Wingdings" panose="05000000000000000000" pitchFamily="2" charset="2"/>
              </a:rPr>
              <a:t>yet (or CSMA and unsynchronized mesh)</a:t>
            </a:r>
            <a:endParaRPr lang="en-US" sz="1600" dirty="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31</a:t>
            </a:fld>
            <a:endParaRPr lang="en-US" altLang="en-US"/>
          </a:p>
        </p:txBody>
      </p:sp>
    </p:spTree>
    <p:extLst>
      <p:ext uri="{BB962C8B-B14F-4D97-AF65-F5344CB8AC3E}">
        <p14:creationId xmlns:p14="http://schemas.microsoft.com/office/powerpoint/2010/main" val="35295152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a:t>
            </a:r>
            <a:r>
              <a:rPr lang="en-US" dirty="0"/>
              <a:t>Public Lighting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Unsynchronized mesh</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Potentially covered by 802.15.4</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32</a:t>
            </a:fld>
            <a:endParaRPr lang="en-US" altLang="en-US"/>
          </a:p>
        </p:txBody>
      </p:sp>
    </p:spTree>
    <p:extLst>
      <p:ext uri="{BB962C8B-B14F-4D97-AF65-F5344CB8AC3E}">
        <p14:creationId xmlns:p14="http://schemas.microsoft.com/office/powerpoint/2010/main" val="1232577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Smart Parking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989640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33</a:t>
            </a:fld>
            <a:endParaRPr lang="en-US" altLang="en-US"/>
          </a:p>
        </p:txBody>
      </p:sp>
    </p:spTree>
    <p:extLst>
      <p:ext uri="{BB962C8B-B14F-4D97-AF65-F5344CB8AC3E}">
        <p14:creationId xmlns:p14="http://schemas.microsoft.com/office/powerpoint/2010/main" val="485541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Smart Parking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34</a:t>
            </a:fld>
            <a:endParaRPr lang="en-US" altLang="en-US"/>
          </a:p>
        </p:txBody>
      </p:sp>
    </p:spTree>
    <p:extLst>
      <p:ext uri="{BB962C8B-B14F-4D97-AF65-F5344CB8AC3E}">
        <p14:creationId xmlns:p14="http://schemas.microsoft.com/office/powerpoint/2010/main" val="21028353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Smart Parking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standards</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35</a:t>
            </a:fld>
            <a:endParaRPr lang="en-US" altLang="en-US"/>
          </a:p>
        </p:txBody>
      </p:sp>
    </p:spTree>
    <p:extLst>
      <p:ext uri="{BB962C8B-B14F-4D97-AF65-F5344CB8AC3E}">
        <p14:creationId xmlns:p14="http://schemas.microsoft.com/office/powerpoint/2010/main" val="10796657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Vending Machines – general</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834827172"/>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&lt;=64bytes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&lt;60min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36</a:t>
            </a:fld>
            <a:endParaRPr lang="en-US" altLang="en-US"/>
          </a:p>
        </p:txBody>
      </p:sp>
    </p:spTree>
    <p:extLst>
      <p:ext uri="{BB962C8B-B14F-4D97-AF65-F5344CB8AC3E}">
        <p14:creationId xmlns:p14="http://schemas.microsoft.com/office/powerpoint/2010/main" val="1581678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general</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64 bytes</a:t>
            </a:r>
          </a:p>
          <a:p>
            <a:pPr lvl="1">
              <a:buFont typeface="Wingdings"/>
              <a:buChar char="à"/>
            </a:pPr>
            <a:r>
              <a:rPr lang="en-US" sz="1600" dirty="0" smtClean="0">
                <a:sym typeface="Wingdings" panose="05000000000000000000" pitchFamily="2" charset="2"/>
              </a:rPr>
              <a:t>convolutional code or Turbo or Polar codes</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1h</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37</a:t>
            </a:fld>
            <a:endParaRPr lang="en-US" altLang="en-US"/>
          </a:p>
        </p:txBody>
      </p:sp>
    </p:spTree>
    <p:extLst>
      <p:ext uri="{BB962C8B-B14F-4D97-AF65-F5344CB8AC3E}">
        <p14:creationId xmlns:p14="http://schemas.microsoft.com/office/powerpoint/2010/main" val="24013926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general</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60min</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standards</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38</a:t>
            </a:fld>
            <a:endParaRPr lang="en-US" altLang="en-US"/>
          </a:p>
        </p:txBody>
      </p:sp>
    </p:spTree>
    <p:extLst>
      <p:ext uri="{BB962C8B-B14F-4D97-AF65-F5344CB8AC3E}">
        <p14:creationId xmlns:p14="http://schemas.microsoft.com/office/powerpoint/2010/main" val="217691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Vending Machines - Point of Sale</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61447400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&gt;256bytes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&lt;10s</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39</a:t>
            </a:fld>
            <a:endParaRPr lang="en-US" altLang="en-US"/>
          </a:p>
        </p:txBody>
      </p:sp>
    </p:spTree>
    <p:extLst>
      <p:ext uri="{BB962C8B-B14F-4D97-AF65-F5344CB8AC3E}">
        <p14:creationId xmlns:p14="http://schemas.microsoft.com/office/powerpoint/2010/main" val="651033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800" dirty="0" smtClean="0"/>
              <a:t>Analyze the remaining use-cases</a:t>
            </a:r>
          </a:p>
          <a:p>
            <a:pPr lvl="1"/>
            <a:r>
              <a:rPr lang="en-US" sz="2400" dirty="0" smtClean="0"/>
              <a:t>Derive a set of combined technology options that are able to cover the requirements according to the suitability evaluation documents in an optimal way</a:t>
            </a:r>
          </a:p>
          <a:p>
            <a:pPr lvl="1"/>
            <a:r>
              <a:rPr lang="en-US" sz="2400" dirty="0" smtClean="0"/>
              <a:t>Figure out whether existing IEEE standards offer the combined technology options</a:t>
            </a:r>
          </a:p>
          <a:p>
            <a:r>
              <a:rPr lang="en-US" sz="2800" dirty="0" smtClean="0"/>
              <a:t>Analyze the communalities between the reaming uncovered use-cases</a:t>
            </a:r>
            <a:endParaRPr lang="en-US" sz="28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a:t>
            </a:fld>
            <a:endParaRPr lang="en-US" altLang="en-US"/>
          </a:p>
        </p:txBody>
      </p:sp>
    </p:spTree>
    <p:extLst>
      <p:ext uri="{BB962C8B-B14F-4D97-AF65-F5344CB8AC3E}">
        <p14:creationId xmlns:p14="http://schemas.microsoft.com/office/powerpoint/2010/main" val="23731598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Point of Sale</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256 bytes</a:t>
            </a:r>
          </a:p>
          <a:p>
            <a:pPr lvl="1">
              <a:buFont typeface="Wingdings"/>
              <a:buChar char="à"/>
            </a:pPr>
            <a:r>
              <a:rPr lang="en-US" sz="1600" dirty="0" smtClean="0">
                <a:sym typeface="Wingdings" panose="05000000000000000000" pitchFamily="2" charset="2"/>
              </a:rPr>
              <a:t>Turbo or Polar codes</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and downlink</a:t>
            </a:r>
          </a:p>
          <a:p>
            <a:pPr lvl="1">
              <a:buFont typeface="Arial" panose="020B0604020202020204" pitchFamily="34" charset="0"/>
              <a:buChar char="•"/>
            </a:pPr>
            <a:r>
              <a:rPr lang="en-US" sz="1600" dirty="0" smtClean="0">
                <a:sym typeface="Wingdings" panose="05000000000000000000" pitchFamily="2" charset="2"/>
              </a:rPr>
              <a:t>Latency &lt; 10s</a:t>
            </a:r>
          </a:p>
          <a:p>
            <a:pPr marL="457200" lvl="1" indent="0">
              <a:buNone/>
            </a:pPr>
            <a:r>
              <a:rPr lang="en-US" sz="1600" dirty="0">
                <a:sym typeface="Wingdings" panose="05000000000000000000" pitchFamily="2" charset="2"/>
              </a:rPr>
              <a:t> </a:t>
            </a:r>
            <a:r>
              <a:rPr lang="en-US" sz="1600" dirty="0" smtClean="0">
                <a:sym typeface="Wingdings" panose="05000000000000000000" pitchFamily="2" charset="2"/>
              </a:rPr>
              <a:t>ALOHA or fully synchronized network may </a:t>
            </a:r>
            <a:r>
              <a:rPr lang="en-US" sz="1600" dirty="0">
                <a:sym typeface="Wingdings" panose="05000000000000000000" pitchFamily="2" charset="2"/>
              </a:rPr>
              <a:t>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40</a:t>
            </a:fld>
            <a:endParaRPr lang="en-US" altLang="en-US"/>
          </a:p>
        </p:txBody>
      </p:sp>
    </p:spTree>
    <p:extLst>
      <p:ext uri="{BB962C8B-B14F-4D97-AF65-F5344CB8AC3E}">
        <p14:creationId xmlns:p14="http://schemas.microsoft.com/office/powerpoint/2010/main" val="33025534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Point of Sale</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10s</a:t>
            </a:r>
          </a:p>
          <a:p>
            <a:pPr lvl="1">
              <a:buFont typeface="Wingdings"/>
              <a:buChar char="à"/>
            </a:pPr>
            <a:r>
              <a:rPr lang="en-US" sz="1800" dirty="0" smtClean="0">
                <a:sym typeface="Wingdings" panose="05000000000000000000" pitchFamily="2" charset="2"/>
              </a:rPr>
              <a:t>Star or extended star, or unsynchronized mesh</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Potentially covered by 802.15.4</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41</a:t>
            </a:fld>
            <a:endParaRPr lang="en-US" altLang="en-US"/>
          </a:p>
        </p:txBody>
      </p:sp>
    </p:spTree>
    <p:extLst>
      <p:ext uri="{BB962C8B-B14F-4D97-AF65-F5344CB8AC3E}">
        <p14:creationId xmlns:p14="http://schemas.microsoft.com/office/powerpoint/2010/main" val="34870063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Waste Management</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38361883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Best effort</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&lt;60min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42</a:t>
            </a:fld>
            <a:endParaRPr lang="en-US" altLang="en-US"/>
          </a:p>
        </p:txBody>
      </p:sp>
    </p:spTree>
    <p:extLst>
      <p:ext uri="{BB962C8B-B14F-4D97-AF65-F5344CB8AC3E}">
        <p14:creationId xmlns:p14="http://schemas.microsoft.com/office/powerpoint/2010/main" val="1375780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Waste Management</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1h</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43</a:t>
            </a:fld>
            <a:endParaRPr lang="en-US" altLang="en-US"/>
          </a:p>
        </p:txBody>
      </p:sp>
    </p:spTree>
    <p:extLst>
      <p:ext uri="{BB962C8B-B14F-4D97-AF65-F5344CB8AC3E}">
        <p14:creationId xmlns:p14="http://schemas.microsoft.com/office/powerpoint/2010/main" val="35338170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Waste Management</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60min</a:t>
            </a:r>
          </a:p>
          <a:p>
            <a:pPr lvl="1">
              <a:buFont typeface="Wingdings"/>
              <a:buChar char="à"/>
            </a:pPr>
            <a:r>
              <a:rPr lang="en-US" sz="1800" dirty="0" smtClean="0">
                <a:sym typeface="Wingdings" panose="05000000000000000000" pitchFamily="2" charset="2"/>
              </a:rPr>
              <a:t>Star or extended star</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Not covered by existing standards</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44</a:t>
            </a:fld>
            <a:endParaRPr lang="en-US" altLang="en-US"/>
          </a:p>
        </p:txBody>
      </p:sp>
    </p:spTree>
    <p:extLst>
      <p:ext uri="{BB962C8B-B14F-4D97-AF65-F5344CB8AC3E}">
        <p14:creationId xmlns:p14="http://schemas.microsoft.com/office/powerpoint/2010/main" val="38770065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Consumer/Medial: Pet Tracking</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9818408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Interference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9525" marR="9525" marT="9525"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9525" marR="9525" marT="9525"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9525" marR="9525" marT="9525" marB="0" anchor="b"/>
                </a:tc>
              </a:tr>
              <a:tr h="298865">
                <a:tc>
                  <a:txBody>
                    <a:bodyPr/>
                    <a:lstStyle/>
                    <a:p>
                      <a:pPr algn="l" fontAlgn="b"/>
                      <a:r>
                        <a:rPr lang="de-DE" sz="1600" b="0" i="0" u="none" strike="noStrike" dirty="0">
                          <a:solidFill>
                            <a:srgbClr val="000000"/>
                          </a:solidFill>
                          <a:effectLst/>
                          <a:latin typeface="Calibri"/>
                        </a:rPr>
                        <a:t>Data </a:t>
                      </a:r>
                      <a:r>
                        <a:rPr lang="de-DE" sz="1600" b="0" i="0" u="none" strike="noStrike" dirty="0" err="1">
                          <a:solidFill>
                            <a:srgbClr val="000000"/>
                          </a:solidFill>
                          <a:effectLst/>
                          <a:latin typeface="Calibri"/>
                        </a:rPr>
                        <a:t>Period</a:t>
                      </a:r>
                      <a:endParaRPr lang="de-DE" sz="1600" b="0" i="0" u="none" strike="noStrike" dirty="0">
                        <a:solidFill>
                          <a:srgbClr val="000000"/>
                        </a:solidFill>
                        <a:effectLst/>
                        <a:latin typeface="Calibri"/>
                      </a:endParaRPr>
                    </a:p>
                  </a:txBody>
                  <a:tcPr marL="9525" marR="9525" marT="9525" marB="0" anchor="b"/>
                </a:tc>
                <a:tc>
                  <a:txBody>
                    <a:bodyPr/>
                    <a:lstStyle/>
                    <a:p>
                      <a:pPr algn="l" fontAlgn="b"/>
                      <a:r>
                        <a:rPr lang="de-DE" sz="1600" b="0" i="0" u="none" strike="noStrike">
                          <a:solidFill>
                            <a:srgbClr val="000000"/>
                          </a:solidFill>
                          <a:effectLst/>
                          <a:latin typeface="Calibri"/>
                        </a:rPr>
                        <a:t>Periodically, more than 1/hour</a:t>
                      </a:r>
                    </a:p>
                  </a:txBody>
                  <a:tcPr marL="9525" marR="9525" marT="9525" marB="0" anchor="b"/>
                </a:tc>
              </a:tr>
              <a:tr h="298865">
                <a:tc>
                  <a:txBody>
                    <a:bodyPr/>
                    <a:lstStyle/>
                    <a:p>
                      <a:pPr algn="l" fontAlgn="b"/>
                      <a:r>
                        <a:rPr lang="de-DE" sz="1600" b="0" i="0" u="none" strike="noStrike" dirty="0">
                          <a:solidFill>
                            <a:srgbClr val="000000"/>
                          </a:solidFill>
                          <a:effectLst/>
                          <a:latin typeface="Calibri"/>
                        </a:rPr>
                        <a:t>Data </a:t>
                      </a:r>
                      <a:r>
                        <a:rPr lang="de-DE" sz="1600" b="0" i="0" u="none" strike="noStrike" dirty="0" err="1">
                          <a:solidFill>
                            <a:srgbClr val="000000"/>
                          </a:solidFill>
                          <a:effectLst/>
                          <a:latin typeface="Calibri"/>
                        </a:rPr>
                        <a:t>Length</a:t>
                      </a:r>
                      <a:r>
                        <a:rPr lang="de-DE" sz="1600" b="0" i="0" u="none" strike="noStrike" dirty="0">
                          <a:solidFill>
                            <a:srgbClr val="000000"/>
                          </a:solidFill>
                          <a:effectLst/>
                          <a:latin typeface="Calibri"/>
                        </a:rPr>
                        <a:t> (</a:t>
                      </a:r>
                      <a:r>
                        <a:rPr lang="de-DE" sz="1600" b="0" i="0" u="none" strike="noStrike" dirty="0" err="1">
                          <a:solidFill>
                            <a:srgbClr val="000000"/>
                          </a:solidFill>
                          <a:effectLst/>
                          <a:latin typeface="Calibri"/>
                        </a:rPr>
                        <a:t>Uplink</a:t>
                      </a:r>
                      <a:r>
                        <a:rPr lang="de-DE" sz="1600" b="0" i="0" u="none" strike="noStrike" dirty="0">
                          <a:solidFill>
                            <a:srgbClr val="000000"/>
                          </a:solidFill>
                          <a:effectLst/>
                          <a:latin typeface="Calibri"/>
                        </a:rPr>
                        <a:t>)</a:t>
                      </a:r>
                    </a:p>
                  </a:txBody>
                  <a:tcPr marL="9525" marR="9525" marT="9525" marB="0" anchor="b"/>
                </a:tc>
                <a:tc>
                  <a:txBody>
                    <a:bodyPr/>
                    <a:lstStyle/>
                    <a:p>
                      <a:pPr algn="l" fontAlgn="b"/>
                      <a:r>
                        <a:rPr lang="de-DE" sz="1600" b="0" i="0" u="none" strike="noStrike">
                          <a:solidFill>
                            <a:srgbClr val="000000"/>
                          </a:solidFill>
                          <a:effectLst/>
                          <a:latin typeface="Calibri"/>
                        </a:rPr>
                        <a:t>&lt;=64bytes</a:t>
                      </a:r>
                    </a:p>
                  </a:txBody>
                  <a:tcPr marL="9525" marR="9525" marT="9525" marB="0" anchor="b"/>
                </a:tc>
              </a:tr>
              <a:tr h="298865">
                <a:tc>
                  <a:txBody>
                    <a:bodyPr/>
                    <a:lstStyle/>
                    <a:p>
                      <a:pPr algn="l" fontAlgn="b"/>
                      <a:r>
                        <a:rPr lang="de-DE" sz="1600" b="0" i="0" u="none" strike="noStrike" dirty="0" err="1">
                          <a:solidFill>
                            <a:srgbClr val="000000"/>
                          </a:solidFill>
                          <a:effectLst/>
                          <a:latin typeface="Calibri"/>
                        </a:rPr>
                        <a:t>Availability</a:t>
                      </a:r>
                      <a:endParaRPr lang="de-DE" sz="1600" b="0" i="0" u="none" strike="noStrike" dirty="0">
                        <a:solidFill>
                          <a:srgbClr val="000000"/>
                        </a:solidFill>
                        <a:effectLst/>
                        <a:latin typeface="Calibri"/>
                      </a:endParaRPr>
                    </a:p>
                  </a:txBody>
                  <a:tcPr marL="9525" marR="9525" marT="9525" marB="0" anchor="b"/>
                </a:tc>
                <a:tc>
                  <a:txBody>
                    <a:bodyPr/>
                    <a:lstStyle/>
                    <a:p>
                      <a:pPr algn="l" fontAlgn="b"/>
                      <a:r>
                        <a:rPr lang="de-DE" sz="1600" b="0" i="0" u="none" strike="noStrike" dirty="0">
                          <a:solidFill>
                            <a:srgbClr val="000000"/>
                          </a:solidFill>
                          <a:effectLst/>
                          <a:latin typeface="Calibri"/>
                        </a:rPr>
                        <a:t>Best </a:t>
                      </a:r>
                      <a:r>
                        <a:rPr lang="de-DE" sz="1600" b="0" i="0" u="none" strike="noStrike" dirty="0" err="1">
                          <a:solidFill>
                            <a:srgbClr val="000000"/>
                          </a:solidFill>
                          <a:effectLst/>
                          <a:latin typeface="Calibri"/>
                        </a:rPr>
                        <a:t>effort</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9525" marR="9525" marT="9525"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9525" marR="9525" marT="9525"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CR2025</a:t>
                      </a:r>
                    </a:p>
                  </a:txBody>
                  <a:tcPr marL="9525" marR="9525" marT="9525"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9525" marR="9525" marT="9525"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dirty="0">
                          <a:solidFill>
                            <a:srgbClr val="000000"/>
                          </a:solidFill>
                          <a:effectLst/>
                          <a:latin typeface="Calibri"/>
                        </a:rPr>
                        <a:t>&lt;5km</a:t>
                      </a:r>
                    </a:p>
                  </a:txBody>
                  <a:tcPr marL="9525" marR="9525" marT="9525"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a:solidFill>
                            <a:srgbClr val="000000"/>
                          </a:solidFill>
                          <a:effectLst/>
                          <a:latin typeface="Calibri"/>
                        </a:rPr>
                        <a:t>Layer-2</a:t>
                      </a:r>
                    </a:p>
                  </a:txBody>
                  <a:tcPr marL="9525" marR="9525" marT="9525" marB="0" anchor="b"/>
                </a:tc>
              </a:tr>
              <a:tr h="298865">
                <a:tc>
                  <a:txBody>
                    <a:bodyPr/>
                    <a:lstStyle/>
                    <a:p>
                      <a:pPr algn="l" fontAlgn="b"/>
                      <a:r>
                        <a:rPr lang="de-DE" sz="1600" b="0" i="0" u="none" strike="noStrike">
                          <a:solidFill>
                            <a:srgbClr val="000000"/>
                          </a:solidFill>
                          <a:effectLst/>
                          <a:latin typeface="Calibri"/>
                        </a:rPr>
                        <a:t>Node  Velocity</a:t>
                      </a:r>
                    </a:p>
                  </a:txBody>
                  <a:tcPr marL="9525" marR="9525" marT="9525" marB="0" anchor="b"/>
                </a:tc>
                <a:tc>
                  <a:txBody>
                    <a:bodyPr/>
                    <a:lstStyle/>
                    <a:p>
                      <a:pPr algn="l" fontAlgn="b"/>
                      <a:r>
                        <a:rPr lang="de-DE" sz="1600" b="0" i="0" u="none" strike="noStrike" dirty="0">
                          <a:solidFill>
                            <a:srgbClr val="000000"/>
                          </a:solidFill>
                          <a:effectLst/>
                          <a:latin typeface="Calibri"/>
                        </a:rPr>
                        <a:t>3km/h</a:t>
                      </a:r>
                    </a:p>
                  </a:txBody>
                  <a:tcPr marL="9525" marR="9525" marT="9525"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45</a:t>
            </a:fld>
            <a:endParaRPr lang="en-US" altLang="en-US"/>
          </a:p>
        </p:txBody>
      </p:sp>
    </p:spTree>
    <p:extLst>
      <p:ext uri="{BB962C8B-B14F-4D97-AF65-F5344CB8AC3E}">
        <p14:creationId xmlns:p14="http://schemas.microsoft.com/office/powerpoint/2010/main" val="3785502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Consumer/Medial: Pet Tracking</a:t>
            </a:r>
            <a:endParaRPr lang="en-US"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365E8FF4-0587-4AA7-8BB9-721430474D8A}" type="slidenum">
              <a:rPr lang="en-US" altLang="en-US" smtClean="0"/>
              <a:pPr>
                <a:defRPr/>
              </a:pPr>
              <a:t>46</a:t>
            </a:fld>
            <a:endParaRPr lang="en-US" altLang="en-US" dirty="0"/>
          </a:p>
        </p:txBody>
      </p:sp>
      <p:sp>
        <p:nvSpPr>
          <p:cNvPr id="8" name="Inhaltsplatzhalter 7"/>
          <p:cNvSpPr>
            <a:spLocks noGrp="1"/>
          </p:cNvSpPr>
          <p:nvPr>
            <p:ph idx="1"/>
          </p:nvPr>
        </p:nvSpPr>
        <p:spPr/>
        <p:txBody>
          <a:bodyPr/>
          <a:lstStyle/>
          <a:p>
            <a:r>
              <a:rPr lang="en-US" sz="2000" dirty="0"/>
              <a:t>Modulation:</a:t>
            </a:r>
          </a:p>
          <a:p>
            <a:pPr lvl="1"/>
            <a:r>
              <a:rPr lang="en-US" sz="1600" dirty="0">
                <a:sym typeface="Wingdings" panose="05000000000000000000" pitchFamily="2" charset="2"/>
              </a:rPr>
              <a:t>High interference and many users</a:t>
            </a:r>
          </a:p>
          <a:p>
            <a:pPr lvl="1"/>
            <a:r>
              <a:rPr lang="en-US" sz="1600" dirty="0">
                <a:sym typeface="Wingdings" panose="05000000000000000000" pitchFamily="2" charset="2"/>
              </a:rPr>
              <a:t>Localization </a:t>
            </a:r>
            <a:r>
              <a:rPr lang="en-US" sz="1600" dirty="0" smtClean="0">
                <a:sym typeface="Wingdings" panose="05000000000000000000" pitchFamily="2" charset="2"/>
              </a:rPr>
              <a:t>&lt;100mt </a:t>
            </a:r>
            <a:r>
              <a:rPr lang="en-US" sz="1600" dirty="0">
                <a:sym typeface="Wingdings" panose="05000000000000000000" pitchFamily="2" charset="2"/>
              </a:rPr>
              <a:t>required</a:t>
            </a:r>
          </a:p>
          <a:p>
            <a:pPr marL="457200" lvl="1" indent="0">
              <a:buNone/>
            </a:pPr>
            <a:r>
              <a:rPr lang="en-US" sz="1600" dirty="0">
                <a:sym typeface="Wingdings" panose="05000000000000000000" pitchFamily="2" charset="2"/>
              </a:rPr>
              <a:t> FHSS</a:t>
            </a:r>
          </a:p>
          <a:p>
            <a:r>
              <a:rPr lang="en-US" sz="2000" dirty="0">
                <a:sym typeface="Wingdings" panose="05000000000000000000" pitchFamily="2" charset="2"/>
              </a:rPr>
              <a:t>Coding:</a:t>
            </a:r>
          </a:p>
          <a:p>
            <a:pPr lvl="1"/>
            <a:r>
              <a:rPr lang="en-US" sz="1600" dirty="0">
                <a:sym typeface="Wingdings" panose="05000000000000000000" pitchFamily="2" charset="2"/>
              </a:rPr>
              <a:t>Long distance requires good coding</a:t>
            </a:r>
          </a:p>
          <a:p>
            <a:pPr lvl="1"/>
            <a:r>
              <a:rPr lang="en-US" sz="1600" dirty="0">
                <a:sym typeface="Wingdings" panose="05000000000000000000" pitchFamily="2" charset="2"/>
              </a:rPr>
              <a:t>Data length &lt;= </a:t>
            </a:r>
            <a:r>
              <a:rPr lang="en-US" sz="1600" dirty="0" smtClean="0">
                <a:sym typeface="Wingdings" panose="05000000000000000000" pitchFamily="2" charset="2"/>
              </a:rPr>
              <a:t>64 </a:t>
            </a:r>
            <a:r>
              <a:rPr lang="en-US" sz="1600" dirty="0">
                <a:sym typeface="Wingdings" panose="05000000000000000000" pitchFamily="2" charset="2"/>
              </a:rPr>
              <a:t>bytes</a:t>
            </a:r>
          </a:p>
          <a:p>
            <a:pPr lvl="1">
              <a:buFont typeface="Wingdings"/>
              <a:buChar char="à"/>
            </a:pPr>
            <a:r>
              <a:rPr lang="en-US" sz="1600" dirty="0">
                <a:sym typeface="Wingdings" panose="05000000000000000000" pitchFamily="2" charset="2"/>
              </a:rPr>
              <a:t>convolutional </a:t>
            </a:r>
            <a:r>
              <a:rPr lang="en-US" sz="1600" dirty="0" smtClean="0">
                <a:sym typeface="Wingdings" panose="05000000000000000000" pitchFamily="2" charset="2"/>
              </a:rPr>
              <a:t>code or Turbo or Polar code</a:t>
            </a:r>
            <a:endParaRPr lang="en-US" sz="1600" dirty="0">
              <a:sym typeface="Wingdings" panose="05000000000000000000" pitchFamily="2" charset="2"/>
            </a:endParaRPr>
          </a:p>
          <a:p>
            <a:pPr>
              <a:buFont typeface="Arial" panose="020B0604020202020204" pitchFamily="34" charset="0"/>
              <a:buChar char="•"/>
            </a:pPr>
            <a:r>
              <a:rPr lang="en-US" sz="2000" dirty="0">
                <a:sym typeface="Wingdings" panose="05000000000000000000" pitchFamily="2" charset="2"/>
              </a:rPr>
              <a:t>MAC:</a:t>
            </a:r>
          </a:p>
          <a:p>
            <a:pPr lvl="1">
              <a:buFont typeface="Arial" panose="020B0604020202020204" pitchFamily="34" charset="0"/>
              <a:buChar char="•"/>
            </a:pPr>
            <a:r>
              <a:rPr lang="en-US" sz="1600" dirty="0">
                <a:sym typeface="Wingdings" panose="05000000000000000000" pitchFamily="2" charset="2"/>
              </a:rPr>
              <a:t>High number of users, strong interference </a:t>
            </a:r>
          </a:p>
          <a:p>
            <a:pPr lvl="1">
              <a:buFont typeface="Arial" panose="020B0604020202020204" pitchFamily="34" charset="0"/>
              <a:buChar char="•"/>
            </a:pPr>
            <a:r>
              <a:rPr lang="en-US" sz="1600" dirty="0">
                <a:sym typeface="Wingdings" panose="05000000000000000000" pitchFamily="2" charset="2"/>
              </a:rPr>
              <a:t>Uplink </a:t>
            </a:r>
            <a:r>
              <a:rPr lang="en-US" sz="1600" dirty="0" smtClean="0">
                <a:sym typeface="Wingdings" panose="05000000000000000000" pitchFamily="2" charset="2"/>
              </a:rPr>
              <a:t>only/downlink</a:t>
            </a:r>
            <a:endParaRPr lang="en-US" sz="1600" dirty="0">
              <a:sym typeface="Wingdings" panose="05000000000000000000" pitchFamily="2" charset="2"/>
            </a:endParaRPr>
          </a:p>
          <a:p>
            <a:pPr lvl="1">
              <a:buFont typeface="Arial" panose="020B0604020202020204" pitchFamily="34" charset="0"/>
              <a:buChar char="•"/>
            </a:pPr>
            <a:r>
              <a:rPr lang="en-US" sz="1600" dirty="0">
                <a:sym typeface="Wingdings" panose="05000000000000000000" pitchFamily="2" charset="2"/>
              </a:rPr>
              <a:t>Latency &lt; </a:t>
            </a:r>
            <a:r>
              <a:rPr lang="en-US" sz="1600" dirty="0" smtClean="0">
                <a:sym typeface="Wingdings" panose="05000000000000000000" pitchFamily="2" charset="2"/>
              </a:rPr>
              <a:t>1min</a:t>
            </a:r>
            <a:endParaRPr lang="en-US" sz="1600" dirty="0">
              <a:sym typeface="Wingdings" panose="05000000000000000000" pitchFamily="2" charset="2"/>
            </a:endParaRPr>
          </a:p>
          <a:p>
            <a:pPr marL="457200" lvl="1" indent="0">
              <a:buNone/>
            </a:pPr>
            <a:r>
              <a:rPr lang="en-US" sz="1600" dirty="0">
                <a:sym typeface="Wingdings" panose="05000000000000000000" pitchFamily="2" charset="2"/>
              </a:rPr>
              <a:t> </a:t>
            </a:r>
            <a:r>
              <a:rPr lang="en-US" sz="1600" dirty="0" smtClean="0">
                <a:sym typeface="Wingdings" panose="05000000000000000000" pitchFamily="2" charset="2"/>
              </a:rPr>
              <a:t>Fully synchronized</a:t>
            </a:r>
            <a:endParaRPr lang="en-US" sz="1600" dirty="0">
              <a:sym typeface="Wingdings" panose="05000000000000000000" pitchFamily="2" charset="2"/>
            </a:endParaRPr>
          </a:p>
          <a:p>
            <a:endParaRPr lang="en-US" sz="2000" dirty="0"/>
          </a:p>
          <a:p>
            <a:endParaRPr lang="en-US" sz="2000" dirty="0"/>
          </a:p>
        </p:txBody>
      </p:sp>
    </p:spTree>
    <p:extLst>
      <p:ext uri="{BB962C8B-B14F-4D97-AF65-F5344CB8AC3E}">
        <p14:creationId xmlns:p14="http://schemas.microsoft.com/office/powerpoint/2010/main" val="27528626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Consumer/Medial: Pet Tracking</a:t>
            </a:r>
            <a:endParaRPr lang="en-US"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365E8FF4-0587-4AA7-8BB9-721430474D8A}" type="slidenum">
              <a:rPr lang="en-US" altLang="en-US" smtClean="0"/>
              <a:pPr>
                <a:defRPr/>
              </a:pPr>
              <a:t>47</a:t>
            </a:fld>
            <a:endParaRPr lang="en-US" altLang="en-US" dirty="0"/>
          </a:p>
        </p:txBody>
      </p:sp>
      <p:sp>
        <p:nvSpPr>
          <p:cNvPr id="8" name="Inhaltsplatzhalter 7"/>
          <p:cNvSpPr>
            <a:spLocks noGrp="1"/>
          </p:cNvSpPr>
          <p:nvPr>
            <p:ph idx="1"/>
          </p:nvPr>
        </p:nvSpPr>
        <p:spPr/>
        <p:txBody>
          <a:bodyPr/>
          <a:lstStyle/>
          <a:p>
            <a:r>
              <a:rPr lang="en-US" sz="2000" dirty="0"/>
              <a:t>Connectivity </a:t>
            </a:r>
          </a:p>
          <a:p>
            <a:pPr lvl="1"/>
            <a:r>
              <a:rPr lang="en-US" sz="1800" dirty="0"/>
              <a:t>Use of IPv6 with header compression or transparent</a:t>
            </a:r>
            <a:endParaRPr lang="en-US" sz="1800" dirty="0">
              <a:sym typeface="Wingdings" panose="05000000000000000000" pitchFamily="2" charset="2"/>
            </a:endParaRPr>
          </a:p>
          <a:p>
            <a:endParaRPr lang="en-US" sz="2000" dirty="0"/>
          </a:p>
          <a:p>
            <a:r>
              <a:rPr lang="en-US" sz="2000" dirty="0"/>
              <a:t>Network topology</a:t>
            </a:r>
          </a:p>
          <a:p>
            <a:pPr lvl="1"/>
            <a:r>
              <a:rPr lang="en-US" sz="1800" dirty="0"/>
              <a:t>Very high number of active users and dense interference</a:t>
            </a:r>
          </a:p>
          <a:p>
            <a:pPr lvl="1"/>
            <a:r>
              <a:rPr lang="en-US" sz="1800" dirty="0"/>
              <a:t>Latency &lt; </a:t>
            </a:r>
            <a:r>
              <a:rPr lang="en-US" sz="1800" dirty="0" smtClean="0"/>
              <a:t>60min</a:t>
            </a:r>
          </a:p>
          <a:p>
            <a:pPr lvl="1"/>
            <a:r>
              <a:rPr lang="en-US" sz="1800" dirty="0" smtClean="0"/>
              <a:t>Multiple stations for localization</a:t>
            </a:r>
            <a:endParaRPr lang="en-US" sz="1800" dirty="0"/>
          </a:p>
          <a:p>
            <a:pPr lvl="1">
              <a:buFont typeface="Wingdings"/>
              <a:buChar char="à"/>
            </a:pPr>
            <a:r>
              <a:rPr lang="en-US" sz="1800" dirty="0" smtClean="0">
                <a:sym typeface="Wingdings" panose="05000000000000000000" pitchFamily="2" charset="2"/>
              </a:rPr>
              <a:t>Extended star or mesh</a:t>
            </a:r>
            <a:endParaRPr lang="en-US" sz="1800" dirty="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Really useful to employ LPWAN localization</a:t>
            </a:r>
            <a:endParaRPr lang="en-US" sz="2200" dirty="0">
              <a:sym typeface="Wingdings" panose="05000000000000000000" pitchFamily="2" charset="2"/>
            </a:endParaRPr>
          </a:p>
          <a:p>
            <a:pPr lvl="1">
              <a:buFont typeface="Wingdings"/>
              <a:buChar char="à"/>
            </a:pPr>
            <a:endParaRPr lang="en-US" sz="1800" dirty="0"/>
          </a:p>
          <a:p>
            <a:pPr lvl="1"/>
            <a:endParaRPr lang="en-US" dirty="0"/>
          </a:p>
        </p:txBody>
      </p:sp>
    </p:spTree>
    <p:extLst>
      <p:ext uri="{BB962C8B-B14F-4D97-AF65-F5344CB8AC3E}">
        <p14:creationId xmlns:p14="http://schemas.microsoft.com/office/powerpoint/2010/main" val="14783927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Remaining Uncovered Use-Cases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92294634"/>
              </p:ext>
            </p:extLst>
          </p:nvPr>
        </p:nvGraphicFramePr>
        <p:xfrm>
          <a:off x="685800" y="1981200"/>
          <a:ext cx="7772400" cy="332232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1800" b="1" dirty="0">
                          <a:effectLst/>
                          <a:latin typeface="Times New Roman"/>
                          <a:ea typeface="Times New Roman"/>
                        </a:rPr>
                        <a:t>Domain</a:t>
                      </a:r>
                      <a:endParaRPr lang="de-DE" sz="1800" dirty="0">
                        <a:effectLst/>
                        <a:latin typeface="Times New Roman"/>
                        <a:ea typeface="Times New Roman"/>
                      </a:endParaRPr>
                    </a:p>
                  </a:txBody>
                  <a:tcPr marL="68580" marR="68580" marT="0" marB="0"/>
                </a:tc>
                <a:tc>
                  <a:txBody>
                    <a:bodyPr/>
                    <a:lstStyle/>
                    <a:p>
                      <a:pPr>
                        <a:spcAft>
                          <a:spcPts val="0"/>
                        </a:spcAft>
                        <a:tabLst>
                          <a:tab pos="3838575" algn="l"/>
                        </a:tabLst>
                      </a:pPr>
                      <a:r>
                        <a:rPr lang="en-US" sz="1800" b="1">
                          <a:effectLst/>
                          <a:latin typeface="Times New Roman"/>
                          <a:ea typeface="Times New Roman"/>
                        </a:rPr>
                        <a:t>Use-Cases</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Agriculture and Environmental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1800">
                          <a:effectLst/>
                          <a:latin typeface="Times New Roman"/>
                          <a:ea typeface="Times New Roman"/>
                        </a:rPr>
                        <a:t>Consumer/Medical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Pet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1800">
                          <a:effectLst/>
                          <a:latin typeface="Times New Roman"/>
                          <a:ea typeface="Times New Roman"/>
                        </a:rPr>
                        <a:t>Industrial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1800" dirty="0">
                          <a:effectLst/>
                          <a:latin typeface="Times New Roman"/>
                          <a:ea typeface="Times New Roman"/>
                        </a:rPr>
                        <a:t>Infrastructure</a:t>
                      </a:r>
                      <a:endParaRPr lang="de-DE" sz="1800" dirty="0">
                        <a:effectLst/>
                        <a:latin typeface="Times New Roman"/>
                        <a:ea typeface="Times New Roman"/>
                      </a:endParaRPr>
                    </a:p>
                  </a:txBody>
                  <a:tcPr marL="68580" marR="68580" marT="0" marB="0"/>
                </a:tc>
                <a:tc>
                  <a:txBody>
                    <a:bodyPr/>
                    <a:lstStyle/>
                    <a:p>
                      <a:pPr>
                        <a:spcAft>
                          <a:spcPts val="0"/>
                        </a:spcAft>
                        <a:tabLst>
                          <a:tab pos="845185" algn="l"/>
                        </a:tabLst>
                      </a:pPr>
                      <a:r>
                        <a:rPr lang="en-US" sz="1800" dirty="0" smtClean="0">
                          <a:effectLst/>
                          <a:latin typeface="Times New Roman"/>
                          <a:ea typeface="Times New Roman"/>
                        </a:rPr>
                        <a:t>Smart </a:t>
                      </a:r>
                      <a:r>
                        <a:rPr lang="en-US" sz="1800" dirty="0">
                          <a:effectLst/>
                          <a:latin typeface="Times New Roman"/>
                          <a:ea typeface="Times New Roman"/>
                        </a:rPr>
                        <a:t>Grid - Fault Monitoring, </a:t>
                      </a:r>
                      <a:r>
                        <a:rPr lang="en-US" sz="1800" dirty="0" smtClean="0">
                          <a:effectLst/>
                          <a:latin typeface="Times New Roman"/>
                          <a:ea typeface="Times New Roman"/>
                        </a:rPr>
                        <a:t>Smart </a:t>
                      </a:r>
                      <a:r>
                        <a:rPr lang="en-US" sz="1800" dirty="0">
                          <a:effectLst/>
                          <a:latin typeface="Times New Roman"/>
                          <a:ea typeface="Times New Roman"/>
                        </a:rPr>
                        <a:t>Metering, Structural Health Monitoring</a:t>
                      </a: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Logistics</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a:effectLst/>
                          <a:latin typeface="Times New Roman"/>
                          <a:ea typeface="Times New Roman"/>
                        </a:rPr>
                        <a:t>Global </a:t>
                      </a:r>
                      <a:r>
                        <a:rPr lang="en-US" sz="1800" dirty="0" smtClean="0">
                          <a:effectLst/>
                          <a:latin typeface="Times New Roman"/>
                          <a:ea typeface="Times New Roman"/>
                        </a:rPr>
                        <a:t>Tracking</a:t>
                      </a: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Smart Building</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1800">
                          <a:effectLst/>
                          <a:latin typeface="Times New Roman"/>
                          <a:ea typeface="Times New Roman"/>
                        </a:rPr>
                        <a:t>Smart City</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smtClean="0">
                          <a:effectLst/>
                          <a:latin typeface="Times New Roman"/>
                          <a:ea typeface="Times New Roman"/>
                        </a:rPr>
                        <a:t>Smart </a:t>
                      </a:r>
                      <a:r>
                        <a:rPr lang="en-US" sz="1800" dirty="0">
                          <a:effectLst/>
                          <a:latin typeface="Times New Roman"/>
                          <a:ea typeface="Times New Roman"/>
                        </a:rPr>
                        <a:t>Parking, Vending Machines – general, </a:t>
                      </a:r>
                      <a:r>
                        <a:rPr lang="en-US" sz="1800" dirty="0" smtClean="0">
                          <a:effectLst/>
                          <a:latin typeface="Times New Roman"/>
                          <a:ea typeface="Times New Roman"/>
                        </a:rPr>
                        <a:t>Waste </a:t>
                      </a:r>
                      <a:r>
                        <a:rPr lang="en-US" sz="1800" dirty="0">
                          <a:effectLst/>
                          <a:latin typeface="Times New Roman"/>
                          <a:ea typeface="Times New Roman"/>
                        </a:rPr>
                        <a:t>Management</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48</a:t>
            </a:fld>
            <a:endParaRPr lang="en-US" altLang="en-US"/>
          </a:p>
        </p:txBody>
      </p:sp>
    </p:spTree>
    <p:extLst>
      <p:ext uri="{BB962C8B-B14F-4D97-AF65-F5344CB8AC3E}">
        <p14:creationId xmlns:p14="http://schemas.microsoft.com/office/powerpoint/2010/main" val="32902418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Communalities of Uncovered Use-Cases</a:t>
            </a:r>
            <a:endParaRPr lang="en-US" dirty="0"/>
          </a:p>
        </p:txBody>
      </p:sp>
      <p:sp>
        <p:nvSpPr>
          <p:cNvPr id="3" name="Inhaltsplatzhalter 2"/>
          <p:cNvSpPr>
            <a:spLocks noGrp="1"/>
          </p:cNvSpPr>
          <p:nvPr>
            <p:ph idx="1"/>
          </p:nvPr>
        </p:nvSpPr>
        <p:spPr/>
        <p:txBody>
          <a:bodyPr/>
          <a:lstStyle/>
          <a:p>
            <a:r>
              <a:rPr lang="en-US" sz="2400" dirty="0" smtClean="0"/>
              <a:t>Communalities:</a:t>
            </a:r>
          </a:p>
          <a:p>
            <a:pPr lvl="1"/>
            <a:r>
              <a:rPr lang="en-US" sz="2000" dirty="0" smtClean="0"/>
              <a:t>Mainly focusing on uplink communication with limited downlink traffic</a:t>
            </a:r>
          </a:p>
          <a:p>
            <a:pPr lvl="1"/>
            <a:r>
              <a:rPr lang="en-US" sz="2000" dirty="0" smtClean="0"/>
              <a:t>Require large cells</a:t>
            </a:r>
          </a:p>
          <a:p>
            <a:pPr lvl="1"/>
            <a:r>
              <a:rPr lang="en-US" sz="2000" dirty="0" smtClean="0"/>
              <a:t>Are operated outdoors </a:t>
            </a:r>
          </a:p>
          <a:p>
            <a:pPr lvl="1"/>
            <a:r>
              <a:rPr lang="en-US" sz="2000" dirty="0" smtClean="0"/>
              <a:t>Have to support many users</a:t>
            </a:r>
          </a:p>
          <a:p>
            <a:pPr lvl="1"/>
            <a:r>
              <a:rPr lang="en-US" sz="2000" dirty="0" smtClean="0"/>
              <a:t>Suffer from interference</a:t>
            </a:r>
          </a:p>
          <a:p>
            <a:pPr lvl="1"/>
            <a:r>
              <a:rPr lang="en-US" sz="2000" dirty="0" smtClean="0"/>
              <a:t>Typically require LPWAN localization &lt; 100m</a:t>
            </a:r>
          </a:p>
          <a:p>
            <a:pPr lvl="1"/>
            <a:r>
              <a:rPr lang="en-US" sz="2000" dirty="0" smtClean="0"/>
              <a:t>Require data length &lt;= 16 bytes</a:t>
            </a:r>
          </a:p>
          <a:p>
            <a:pPr lvl="1"/>
            <a:r>
              <a:rPr lang="en-US" sz="2000" dirty="0" smtClean="0"/>
              <a:t>Have a latency requirement &lt;1min</a:t>
            </a:r>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365E8FF4-0587-4AA7-8BB9-721430474D8A}" type="slidenum">
              <a:rPr lang="en-US" altLang="en-US" smtClean="0"/>
              <a:pPr>
                <a:defRPr/>
              </a:pPr>
              <a:t>49</a:t>
            </a:fld>
            <a:endParaRPr lang="en-US" altLang="en-US" dirty="0"/>
          </a:p>
        </p:txBody>
      </p:sp>
    </p:spTree>
    <p:extLst>
      <p:ext uri="{BB962C8B-B14F-4D97-AF65-F5344CB8AC3E}">
        <p14:creationId xmlns:p14="http://schemas.microsoft.com/office/powerpoint/2010/main" val="1689195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Uncovered or Potentially Improvable Use-Cases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6505538"/>
              </p:ext>
            </p:extLst>
          </p:nvPr>
        </p:nvGraphicFramePr>
        <p:xfrm>
          <a:off x="685800" y="1981200"/>
          <a:ext cx="7772400" cy="414528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1800" b="1" dirty="0">
                          <a:effectLst/>
                          <a:latin typeface="Times New Roman"/>
                          <a:ea typeface="Times New Roman"/>
                        </a:rPr>
                        <a:t>Domain</a:t>
                      </a:r>
                      <a:endParaRPr lang="de-DE" sz="1800" dirty="0">
                        <a:effectLst/>
                        <a:latin typeface="Times New Roman"/>
                        <a:ea typeface="Times New Roman"/>
                      </a:endParaRPr>
                    </a:p>
                  </a:txBody>
                  <a:tcPr marL="68580" marR="68580" marT="0" marB="0"/>
                </a:tc>
                <a:tc>
                  <a:txBody>
                    <a:bodyPr/>
                    <a:lstStyle/>
                    <a:p>
                      <a:pPr>
                        <a:spcAft>
                          <a:spcPts val="0"/>
                        </a:spcAft>
                        <a:tabLst>
                          <a:tab pos="3838575" algn="l"/>
                        </a:tabLst>
                      </a:pPr>
                      <a:r>
                        <a:rPr lang="en-US" sz="1800" b="1">
                          <a:effectLst/>
                          <a:latin typeface="Times New Roman"/>
                          <a:ea typeface="Times New Roman"/>
                        </a:rPr>
                        <a:t>Use-Cases</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Agriculture and Environmental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1800">
                          <a:effectLst/>
                          <a:latin typeface="Times New Roman"/>
                          <a:ea typeface="Times New Roman"/>
                        </a:rPr>
                        <a:t>Consumer/Medical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Pet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1800">
                          <a:effectLst/>
                          <a:latin typeface="Times New Roman"/>
                          <a:ea typeface="Times New Roman"/>
                        </a:rPr>
                        <a:t>Industrial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Industrial Plant Condition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1800" dirty="0">
                          <a:effectLst/>
                          <a:latin typeface="Times New Roman"/>
                          <a:ea typeface="Times New Roman"/>
                        </a:rPr>
                        <a:t>Infrastructure</a:t>
                      </a:r>
                      <a:endParaRPr lang="de-DE" sz="1800" dirty="0">
                        <a:effectLst/>
                        <a:latin typeface="Times New Roman"/>
                        <a:ea typeface="Times New Roman"/>
                      </a:endParaRPr>
                    </a:p>
                  </a:txBody>
                  <a:tcPr marL="68580" marR="68580" marT="0" marB="0"/>
                </a:tc>
                <a:tc>
                  <a:txBody>
                    <a:bodyPr/>
                    <a:lstStyle/>
                    <a:p>
                      <a:pPr>
                        <a:spcAft>
                          <a:spcPts val="0"/>
                        </a:spcAft>
                        <a:tabLst>
                          <a:tab pos="845185" algn="l"/>
                        </a:tabLst>
                      </a:pPr>
                      <a:r>
                        <a:rPr lang="en-US" sz="1800">
                          <a:effectLst/>
                          <a:latin typeface="Times New Roman"/>
                          <a:ea typeface="Times New Roman"/>
                        </a:rPr>
                        <a:t>Pipeline Monitoring – Terrestrial, Smart Grid - Fault Monitoring, Smart Grid - Load Control, Smart Metering, Structural Health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Logistics</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Global Tracking, Fast Asset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Smart Building</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1800">
                          <a:effectLst/>
                          <a:latin typeface="Times New Roman"/>
                          <a:ea typeface="Times New Roman"/>
                        </a:rPr>
                        <a:t>Smart City</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a:effectLst/>
                          <a:latin typeface="Times New Roman"/>
                          <a:ea typeface="Times New Roman"/>
                        </a:rPr>
                        <a:t>Public Lighting, Smart Parking, Vending Machines – general, Vending Machines - Point of Sale, Waste Management</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a:t>
            </a:fld>
            <a:endParaRPr lang="en-US" altLang="en-US"/>
          </a:p>
        </p:txBody>
      </p:sp>
    </p:spTree>
    <p:extLst>
      <p:ext uri="{BB962C8B-B14F-4D97-AF65-F5344CB8AC3E}">
        <p14:creationId xmlns:p14="http://schemas.microsoft.com/office/powerpoint/2010/main" val="12360511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50</a:t>
            </a:fld>
            <a:endParaRPr lang="en-US" altLang="en-US"/>
          </a:p>
        </p:txBody>
      </p:sp>
    </p:spTree>
    <p:extLst>
      <p:ext uri="{BB962C8B-B14F-4D97-AF65-F5344CB8AC3E}">
        <p14:creationId xmlns:p14="http://schemas.microsoft.com/office/powerpoint/2010/main" val="3069719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Industrial: Industrial Plant Condition Monitoring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04721689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9525" marR="9525" marT="9525" marB="0" anchor="b"/>
                </a:tc>
              </a:tr>
              <a:tr h="298865">
                <a:tc>
                  <a:txBody>
                    <a:bodyPr/>
                    <a:lstStyle/>
                    <a:p>
                      <a:pPr algn="l" fontAlgn="b"/>
                      <a:r>
                        <a:rPr lang="de-DE" sz="1600" b="0" i="0" u="none" strike="noStrike">
                          <a:solidFill>
                            <a:srgbClr val="000000"/>
                          </a:solidFill>
                          <a:effectLst/>
                          <a:latin typeface="Calibri"/>
                        </a:rPr>
                        <a:t>Interference Model</a:t>
                      </a:r>
                    </a:p>
                  </a:txBody>
                  <a:tcPr marL="9525" marR="9525" marT="9525" marB="0" anchor="b"/>
                </a:tc>
                <a:tc>
                  <a:txBody>
                    <a:bodyPr/>
                    <a:lstStyle/>
                    <a:p>
                      <a:pPr algn="l" fontAlgn="b"/>
                      <a:r>
                        <a:rPr lang="de-DE" sz="1600" b="0" i="0" u="none" strike="noStrike">
                          <a:solidFill>
                            <a:srgbClr val="000000"/>
                          </a:solidFill>
                          <a:effectLst/>
                          <a:latin typeface="Calibri"/>
                        </a:rPr>
                        <a:t>None</a:t>
                      </a:r>
                    </a:p>
                  </a:txBody>
                  <a:tcPr marL="9525" marR="9525" marT="9525"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9525" marR="9525" marT="9525"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Uplink/Broadcast Downlink</a:t>
                      </a:r>
                    </a:p>
                  </a:txBody>
                  <a:tcPr marL="9525" marR="9525" marT="9525"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1/hour</a:t>
                      </a:r>
                    </a:p>
                  </a:txBody>
                  <a:tcPr marL="9525" marR="9525" marT="9525"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9525" marR="9525" marT="9525"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9525" marR="9525" marT="9525"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&lt;10s</a:t>
                      </a:r>
                    </a:p>
                  </a:txBody>
                  <a:tcPr marL="9525" marR="9525" marT="9525"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a:solidFill>
                            <a:srgbClr val="000000"/>
                          </a:solidFill>
                          <a:effectLst/>
                          <a:latin typeface="Calibri"/>
                        </a:rPr>
                        <a:t>&lt;10m</a:t>
                      </a:r>
                    </a:p>
                  </a:txBody>
                  <a:tcPr marL="9525" marR="9525" marT="9525"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9525" marR="9525" marT="9525"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NA</a:t>
                      </a:r>
                    </a:p>
                  </a:txBody>
                  <a:tcPr marL="9525" marR="9525" marT="9525"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9525" marR="9525" marT="9525"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9525" marR="9525" marT="9525"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6</a:t>
            </a:fld>
            <a:endParaRPr lang="en-US" altLang="en-US"/>
          </a:p>
        </p:txBody>
      </p:sp>
    </p:spTree>
    <p:extLst>
      <p:ext uri="{BB962C8B-B14F-4D97-AF65-F5344CB8AC3E}">
        <p14:creationId xmlns:p14="http://schemas.microsoft.com/office/powerpoint/2010/main" val="187102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Industrial: Industrial Plant Condition Monitoring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Precise localization requires broadband signal </a:t>
            </a:r>
          </a:p>
          <a:p>
            <a:pPr lvl="1"/>
            <a:r>
              <a:rPr lang="en-US" sz="1600" dirty="0" smtClean="0">
                <a:sym typeface="Wingdings" panose="05000000000000000000" pitchFamily="2" charset="2"/>
              </a:rPr>
              <a:t>No interference (licensed spectrum) and low number of users </a:t>
            </a:r>
          </a:p>
          <a:p>
            <a:pPr marL="457200" lvl="1" indent="0">
              <a:buNone/>
            </a:pPr>
            <a:r>
              <a:rPr lang="en-US" sz="1600" dirty="0" smtClean="0">
                <a:sym typeface="Wingdings" panose="05000000000000000000" pitchFamily="2" charset="2"/>
              </a:rPr>
              <a:t> spreading modulation</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Low number of users</a:t>
            </a:r>
          </a:p>
          <a:p>
            <a:pPr lvl="1">
              <a:buFont typeface="Arial" panose="020B0604020202020204" pitchFamily="34" charset="0"/>
              <a:buChar char="•"/>
            </a:pPr>
            <a:r>
              <a:rPr lang="en-US" sz="1600" dirty="0" smtClean="0">
                <a:sym typeface="Wingdings" panose="05000000000000000000" pitchFamily="2" charset="2"/>
              </a:rPr>
              <a:t>Latency &lt; 10s</a:t>
            </a:r>
          </a:p>
          <a:p>
            <a:pPr marL="457200" lvl="1" indent="0">
              <a:buNone/>
            </a:pPr>
            <a:r>
              <a:rPr lang="en-US" sz="1600" dirty="0" smtClean="0">
                <a:sym typeface="Wingdings" panose="05000000000000000000" pitchFamily="2" charset="2"/>
              </a:rPr>
              <a:t> fully synchronized network</a:t>
            </a:r>
            <a:endParaRPr lang="en-US" sz="1600" dirty="0">
              <a:sym typeface="Wingdings" panose="05000000000000000000" pitchFamily="2" charset="2"/>
            </a:endParaRPr>
          </a:p>
          <a:p>
            <a:pPr marL="457200" lvl="1" indent="0">
              <a:buNone/>
            </a:pPr>
            <a:endParaRPr lang="en-US" sz="2000" dirty="0" smtClean="0">
              <a:sym typeface="Wingdings" panose="05000000000000000000" pitchFamily="2" charset="2"/>
            </a:endParaRPr>
          </a:p>
          <a:p>
            <a:pPr lvl="1"/>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7</a:t>
            </a:fld>
            <a:endParaRPr lang="en-US" altLang="en-US"/>
          </a:p>
        </p:txBody>
      </p:sp>
    </p:spTree>
    <p:extLst>
      <p:ext uri="{BB962C8B-B14F-4D97-AF65-F5344CB8AC3E}">
        <p14:creationId xmlns:p14="http://schemas.microsoft.com/office/powerpoint/2010/main" val="3806498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Industrial: Industrial Plant Condition Monitoring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Medium number of active users</a:t>
            </a:r>
          </a:p>
          <a:p>
            <a:pPr lvl="1"/>
            <a:r>
              <a:rPr lang="en-US" sz="1800" dirty="0" smtClean="0"/>
              <a:t>Latency &lt; 10s</a:t>
            </a:r>
          </a:p>
          <a:p>
            <a:pPr lvl="1">
              <a:buFont typeface="Wingdings"/>
              <a:buChar char="à"/>
            </a:pPr>
            <a:r>
              <a:rPr lang="en-US" sz="1800" dirty="0" smtClean="0">
                <a:sym typeface="Wingdings" panose="05000000000000000000" pitchFamily="2" charset="2"/>
              </a:rPr>
              <a:t>Full synchronized network</a:t>
            </a: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All requirements are already fulfilled by 802.15.4</a:t>
            </a: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8</a:t>
            </a:fld>
            <a:endParaRPr lang="en-US" altLang="en-US"/>
          </a:p>
        </p:txBody>
      </p:sp>
    </p:spTree>
    <p:extLst>
      <p:ext uri="{BB962C8B-B14F-4D97-AF65-F5344CB8AC3E}">
        <p14:creationId xmlns:p14="http://schemas.microsoft.com/office/powerpoint/2010/main" val="289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Infrastructure</a:t>
            </a:r>
            <a:r>
              <a:rPr lang="en-US" dirty="0" smtClean="0"/>
              <a:t>: </a:t>
            </a:r>
            <a:r>
              <a:rPr lang="en-US" dirty="0"/>
              <a:t>Pipeline Monitoring – Terrestrial</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61393760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dirty="0">
                          <a:solidFill>
                            <a:srgbClr val="000000"/>
                          </a:solidFill>
                          <a:effectLst/>
                          <a:latin typeface="Calibri"/>
                        </a:rPr>
                        <a:t>Outdoor Rural</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dirty="0">
                          <a:solidFill>
                            <a:srgbClr val="000000"/>
                          </a:solidFill>
                          <a:effectLst/>
                          <a:latin typeface="Calibri"/>
                        </a:rPr>
                        <a:t>None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dirty="0">
                          <a:solidFill>
                            <a:srgbClr val="000000"/>
                          </a:solidFill>
                          <a:effectLst/>
                          <a:latin typeface="Calibri"/>
                        </a:rPr>
                        <a:t>Low</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dirty="0" err="1">
                          <a:solidFill>
                            <a:srgbClr val="000000"/>
                          </a:solidFill>
                          <a:effectLst/>
                          <a:latin typeface="Calibri"/>
                        </a:rPr>
                        <a:t>Uplink</a:t>
                      </a:r>
                      <a:endParaRPr lang="de-DE" sz="1600" b="0" i="0" u="none" strike="noStrike" dirty="0">
                        <a:solidFill>
                          <a:srgbClr val="000000"/>
                        </a:solidFill>
                        <a:effectLst/>
                        <a:latin typeface="Calibri"/>
                      </a:endParaRP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dirty="0" err="1">
                          <a:solidFill>
                            <a:srgbClr val="000000"/>
                          </a:solidFill>
                          <a:effectLst/>
                          <a:latin typeface="Calibri"/>
                        </a:rPr>
                        <a:t>Occasionally</a:t>
                      </a:r>
                      <a:r>
                        <a:rPr lang="de-DE" sz="1600" b="0" i="0" u="none" strike="noStrike" dirty="0">
                          <a:solidFill>
                            <a:srgbClr val="000000"/>
                          </a:solidFill>
                          <a:effectLst/>
                          <a:latin typeface="Calibri"/>
                        </a:rPr>
                        <a:t> 1/</a:t>
                      </a:r>
                      <a:r>
                        <a:rPr lang="de-DE" sz="1600" b="0" i="0" u="none" strike="noStrike" dirty="0" err="1">
                          <a:solidFill>
                            <a:srgbClr val="000000"/>
                          </a:solidFill>
                          <a:effectLst/>
                          <a:latin typeface="Calibri"/>
                        </a:rPr>
                        <a:t>day</a:t>
                      </a:r>
                      <a:endParaRPr lang="de-DE" sz="1600" b="0" i="0" u="none" strike="noStrike" dirty="0">
                        <a:solidFill>
                          <a:srgbClr val="000000"/>
                        </a:solidFill>
                        <a:effectLst/>
                        <a:latin typeface="Calibri"/>
                      </a:endParaRP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dirty="0">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dirty="0">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dirty="0">
                          <a:solidFill>
                            <a:srgbClr val="000000"/>
                          </a:solidFill>
                          <a:effectLst/>
                          <a:latin typeface="Calibri"/>
                        </a:rPr>
                        <a:t>&lt;1min</a:t>
                      </a:r>
                    </a:p>
                  </a:txBody>
                  <a:tcPr marL="0" marR="0" marT="0"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dirty="0">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dirty="0">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dirty="0">
                          <a:solidFill>
                            <a:srgbClr val="000000"/>
                          </a:solidFill>
                          <a:effectLst/>
                          <a:latin typeface="Calibri"/>
                        </a:rPr>
                        <a:t>NA</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9</a:t>
            </a:fld>
            <a:endParaRPr lang="en-US" altLang="en-US"/>
          </a:p>
        </p:txBody>
      </p:sp>
    </p:spTree>
    <p:extLst>
      <p:ext uri="{BB962C8B-B14F-4D97-AF65-F5344CB8AC3E}">
        <p14:creationId xmlns:p14="http://schemas.microsoft.com/office/powerpoint/2010/main" val="379853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2907</Words>
  <Application>Microsoft Office PowerPoint</Application>
  <PresentationFormat>Bildschirmpräsentation (4:3)</PresentationFormat>
  <Paragraphs>975</Paragraphs>
  <Slides>50</Slides>
  <Notes>0</Notes>
  <HiddenSlides>0</HiddenSlides>
  <MMClips>0</MMClips>
  <ScaleCrop>false</ScaleCrop>
  <HeadingPairs>
    <vt:vector size="4" baseType="variant">
      <vt:variant>
        <vt:lpstr>Design</vt:lpstr>
      </vt:variant>
      <vt:variant>
        <vt:i4>1</vt:i4>
      </vt:variant>
      <vt:variant>
        <vt:lpstr>Folientitel</vt:lpstr>
      </vt:variant>
      <vt:variant>
        <vt:i4>50</vt:i4>
      </vt:variant>
    </vt:vector>
  </HeadingPairs>
  <TitlesOfParts>
    <vt:vector size="51" baseType="lpstr">
      <vt:lpstr>IEEE-P802_15_Rbt</vt:lpstr>
      <vt:lpstr>PowerPoint-Präsentation</vt:lpstr>
      <vt:lpstr>Qualitative Use-Case Evaluation</vt:lpstr>
      <vt:lpstr>General Evaluation Procedure</vt:lpstr>
      <vt:lpstr>Motivation</vt:lpstr>
      <vt:lpstr>Uncovered or Potentially Improvable Use-Cases</vt:lpstr>
      <vt:lpstr>Industrial: Industrial Plant Condition Monitoring</vt:lpstr>
      <vt:lpstr>Industrial: Industrial Plant Condition Monitoring</vt:lpstr>
      <vt:lpstr>Industrial: Industrial Plant Condition Monitoring</vt:lpstr>
      <vt:lpstr>Infrastructure: Pipeline Monitoring – Terrestrial</vt:lpstr>
      <vt:lpstr>Infrastructure: Pipeline Monitoring – Terrestrial</vt:lpstr>
      <vt:lpstr>Infrastructure: Pipeline Monitoring – Terrestrial</vt:lpstr>
      <vt:lpstr>Infrastructure: Smart Grid - Fault Monitoring</vt:lpstr>
      <vt:lpstr>Infrastructure: Smart Grid - Fault Monitoring</vt:lpstr>
      <vt:lpstr>Infrastructure: Smart Grid - Fault Monitoring</vt:lpstr>
      <vt:lpstr>Infrastructure: Smart Grid - Load Control</vt:lpstr>
      <vt:lpstr>Infrastructure: Smart Grid - Load Control</vt:lpstr>
      <vt:lpstr>Infrastructure: Smart Grid - Load Control</vt:lpstr>
      <vt:lpstr>Infrastructure: Smart Metering</vt:lpstr>
      <vt:lpstr>Infrastructure: Smart Metering</vt:lpstr>
      <vt:lpstr>Infrastructure: Smart Metering</vt:lpstr>
      <vt:lpstr>Infrastructure: Structural Health Monitoring</vt:lpstr>
      <vt:lpstr>Infrastructure: Structural Health Monitoring</vt:lpstr>
      <vt:lpstr>Infrastructure: Structural Health Monitoring</vt:lpstr>
      <vt:lpstr>Logistics: Global Tracking</vt:lpstr>
      <vt:lpstr>Logistics: Global Tracking</vt:lpstr>
      <vt:lpstr>Logistics: Global Tracking</vt:lpstr>
      <vt:lpstr>Logistics: Fast Asset Tracking</vt:lpstr>
      <vt:lpstr>Logistics: Fast Asset Tracking</vt:lpstr>
      <vt:lpstr>Logistics: Fast Asset Tracking</vt:lpstr>
      <vt:lpstr>Smart City: Public Lighting</vt:lpstr>
      <vt:lpstr>Smart City: Public Lighting</vt:lpstr>
      <vt:lpstr>Smart City: Public Lighting</vt:lpstr>
      <vt:lpstr>Smart City: Smart Parking</vt:lpstr>
      <vt:lpstr>Smart City: Smart Parking</vt:lpstr>
      <vt:lpstr>Smart City: Smart Parking</vt:lpstr>
      <vt:lpstr>Smart City: Vending Machines – general</vt:lpstr>
      <vt:lpstr>Smart City: Vending Machines – general</vt:lpstr>
      <vt:lpstr>Smart City: Vending Machines – general</vt:lpstr>
      <vt:lpstr>Smart City: Vending Machines - Point of Sale</vt:lpstr>
      <vt:lpstr>Smart City: Vending Machines - Point of Sale</vt:lpstr>
      <vt:lpstr>Smart City: Vending Machines - Point of Sale</vt:lpstr>
      <vt:lpstr>Smart City: Waste Management</vt:lpstr>
      <vt:lpstr>Smart City: Waste Management</vt:lpstr>
      <vt:lpstr>Smart City: Waste Management</vt:lpstr>
      <vt:lpstr>Consumer/Medial: Pet Tracking</vt:lpstr>
      <vt:lpstr>Consumer/Medial: Pet Tracking</vt:lpstr>
      <vt:lpstr>Consumer/Medial: Pet Tracking</vt:lpstr>
      <vt:lpstr>Remaining Uncovered Use-Cases</vt:lpstr>
      <vt:lpstr>Communalities of Uncovered Use-Cases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89</cp:revision>
  <cp:lastPrinted>1998-02-10T13:28:06Z</cp:lastPrinted>
  <dcterms:created xsi:type="dcterms:W3CDTF">2017-09-11T01:55:47Z</dcterms:created>
  <dcterms:modified xsi:type="dcterms:W3CDTF">2017-09-11T20:55:19Z</dcterms:modified>
</cp:coreProperties>
</file>