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20" r:id="rId2"/>
    <p:sldId id="393" r:id="rId3"/>
    <p:sldId id="521" r:id="rId4"/>
    <p:sldId id="522" r:id="rId5"/>
    <p:sldId id="523" r:id="rId6"/>
    <p:sldId id="524" r:id="rId7"/>
    <p:sldId id="525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4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2808" y="-39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31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733058D7-F10E-4D38-AF53-05376C55233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7611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731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70EF6F2D-7E2D-44A6-BDC6-A538BD68E4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191947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 smtClean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54EFC150-C7E3-42E2-9B12-71FF9C906C7F}" type="slidenum">
              <a:rPr lang="en-US" altLang="zh-CN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1172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A964658-693B-4F36-8225-8925894DB7D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5315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6F962FD1-492C-4EE4-8AA0-3C410020076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2050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23FE6FC-351C-43DF-A8A5-90212AE067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15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5706F3C-6750-4F4F-97A8-C238AF218A88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457088" y="6475413"/>
            <a:ext cx="108683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smtClean="0"/>
              <a:t>John Li (Huawei)</a:t>
            </a:r>
          </a:p>
        </p:txBody>
      </p:sp>
    </p:spTree>
    <p:extLst>
      <p:ext uri="{BB962C8B-B14F-4D97-AF65-F5344CB8AC3E}">
        <p14:creationId xmlns:p14="http://schemas.microsoft.com/office/powerpoint/2010/main" val="3183785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359851E-E7E2-4C36-94CF-D455852D28D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019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57088" y="6475413"/>
            <a:ext cx="108683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John Li (Huawei)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26D25F1-4A2F-4CB8-B17B-22286E3A720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57122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EF7CBF0-0D06-45E2-8D24-62BE5D4DF4B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60230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42CA8D3-158F-4A30-ADAE-AE2A79FA577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4984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68838EC-7373-4944-8C26-1272819FB9F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02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B5F6132-907D-43B4-A502-6C1711DB5AC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1872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8B234BD-286E-4D2D-A244-F8D1903140B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6298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57088" y="6475413"/>
            <a:ext cx="10868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John Li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5224AC82-1B38-4D7E-B738-A6BC7FD862D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8775" y="332601"/>
            <a:ext cx="32957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solidFill>
                  <a:schemeClr val="tx1"/>
                </a:solidFill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</a:rPr>
              <a:t>802.15-17/0514r1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3" r:id="rId4"/>
    <p:sldLayoutId id="2147484327" r:id="rId5"/>
    <p:sldLayoutId id="2147484328" r:id="rId6"/>
    <p:sldLayoutId id="2147484329" r:id="rId7"/>
    <p:sldLayoutId id="2147484330" r:id="rId8"/>
    <p:sldLayoutId id="2147484331" r:id="rId9"/>
    <p:sldLayoutId id="2147484332" r:id="rId10"/>
    <p:sldLayoutId id="214748433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</a:t>
            </a:fld>
            <a:endParaRPr lang="en-US" altLang="zh-CN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76400"/>
            <a:ext cx="7924800" cy="1066800"/>
          </a:xfrm>
          <a:noFill/>
        </p:spPr>
        <p:txBody>
          <a:bodyPr/>
          <a:lstStyle/>
          <a:p>
            <a:r>
              <a:rPr lang="en-US" altLang="zh-CN" dirty="0" smtClean="0"/>
              <a:t>Considerations for Comments </a:t>
            </a:r>
            <a:r>
              <a:rPr lang="en-US" altLang="zh-CN" dirty="0"/>
              <a:t>R</a:t>
            </a:r>
            <a:r>
              <a:rPr lang="en-US" altLang="zh-CN" dirty="0" smtClean="0"/>
              <a:t>esolution against D0</a:t>
            </a: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35814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altLang="zh-CN" sz="2000" kern="0" dirty="0" smtClean="0"/>
              <a:t>Date:</a:t>
            </a:r>
            <a:r>
              <a:rPr lang="en-US" altLang="zh-CN" sz="2000" b="0" kern="0" dirty="0" smtClean="0"/>
              <a:t> 2017-09-10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2045171"/>
              </p:ext>
            </p:extLst>
          </p:nvPr>
        </p:nvGraphicFramePr>
        <p:xfrm>
          <a:off x="465138" y="4316413"/>
          <a:ext cx="8374062" cy="26274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7" name="Document" r:id="rId3" imgW="8328644" imgH="2625240" progId="Word.Document.8">
                  <p:embed/>
                </p:oleObj>
              </mc:Choice>
              <mc:Fallback>
                <p:oleObj name="Document" r:id="rId3" imgW="8328644" imgH="26252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4316413"/>
                        <a:ext cx="8374062" cy="26274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378618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</p:spTree>
    <p:extLst>
      <p:ext uri="{BB962C8B-B14F-4D97-AF65-F5344CB8AC3E}">
        <p14:creationId xmlns:p14="http://schemas.microsoft.com/office/powerpoint/2010/main" val="200028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September 2017</a:t>
            </a:r>
            <a:endParaRPr lang="en-US" altLang="zh-CN" sz="1800" dirty="0" smtClean="0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6A8765D-3A3D-4608-A9AE-94A047884E8D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457088" y="6475413"/>
            <a:ext cx="108683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smtClean="0"/>
              <a:t>John Li (Huawei)</a:t>
            </a: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smtClean="0"/>
              <a:t>Abstract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457200" y="20574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000" b="1" dirty="0" smtClean="0"/>
              <a:t>170 technical comments against D0 were received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000" b="1" dirty="0" smtClean="0"/>
              <a:t>Several principle issues may be discussed first before resolving comments one-by-one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000" b="1" dirty="0" smtClean="0"/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000" b="1" dirty="0" smtClean="0"/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000" b="1" dirty="0"/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Should Dimming </a:t>
            </a:r>
            <a:r>
              <a:rPr lang="en-US" altLang="zh-CN" dirty="0"/>
              <a:t>be </a:t>
            </a:r>
            <a:r>
              <a:rPr lang="en-US" altLang="zh-CN" dirty="0" smtClean="0"/>
              <a:t>the Normative Part </a:t>
            </a:r>
            <a:r>
              <a:rPr lang="en-US" altLang="zh-CN" dirty="0"/>
              <a:t>of the </a:t>
            </a:r>
            <a:r>
              <a:rPr lang="en-US" altLang="zh-CN" dirty="0" smtClean="0"/>
              <a:t>Specification?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4953000" cy="4114800"/>
          </a:xfrm>
        </p:spPr>
        <p:txBody>
          <a:bodyPr/>
          <a:lstStyle/>
          <a:p>
            <a:r>
              <a:rPr lang="en-US" altLang="zh-CN" dirty="0" smtClean="0"/>
              <a:t>Question1</a:t>
            </a:r>
            <a:r>
              <a:rPr lang="en-US" altLang="zh-CN" dirty="0"/>
              <a:t>: is the claim "The receiver is not required to know what dimming level is used while communication is ongoing." true for VPPM?</a:t>
            </a:r>
          </a:p>
          <a:p>
            <a:r>
              <a:rPr lang="en-US" altLang="zh-CN" dirty="0" smtClean="0"/>
              <a:t>Question2</a:t>
            </a:r>
            <a:r>
              <a:rPr lang="en-US" altLang="zh-CN" dirty="0"/>
              <a:t>: </a:t>
            </a:r>
            <a:r>
              <a:rPr lang="en-US" altLang="zh-CN" dirty="0" smtClean="0"/>
              <a:t>should RPO-OFDM be supported?</a:t>
            </a:r>
            <a:endParaRPr lang="en-US" altLang="zh-CN" dirty="0"/>
          </a:p>
          <a:p>
            <a:r>
              <a:rPr lang="en-US" altLang="zh-CN" dirty="0" smtClean="0"/>
              <a:t>Question3</a:t>
            </a:r>
            <a:r>
              <a:rPr lang="en-US" altLang="zh-CN" dirty="0"/>
              <a:t>: </a:t>
            </a:r>
            <a:r>
              <a:rPr lang="en-US" altLang="zh-CN" dirty="0" smtClean="0"/>
              <a:t>Should the visibility pattern dimming specified in 8.5.1.2 be supported? </a:t>
            </a:r>
            <a:endParaRPr lang="en-US" alt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2133600"/>
            <a:ext cx="3549824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03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Should Color Function </a:t>
            </a:r>
            <a:r>
              <a:rPr lang="en-US" altLang="zh-CN" dirty="0"/>
              <a:t>be B</a:t>
            </a:r>
            <a:r>
              <a:rPr lang="en-US" altLang="zh-CN" dirty="0" smtClean="0"/>
              <a:t>rought Back?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253451"/>
          </a:xfrm>
        </p:spPr>
        <p:txBody>
          <a:bodyPr/>
          <a:lstStyle/>
          <a:p>
            <a:r>
              <a:rPr lang="en-US" altLang="zh-CN" dirty="0" smtClean="0"/>
              <a:t>Color function was part of </a:t>
            </a:r>
            <a:r>
              <a:rPr lang="en-US" altLang="zh-CN" dirty="0" smtClean="0"/>
              <a:t>15.7-2011</a:t>
            </a:r>
            <a:endParaRPr lang="en-US" altLang="zh-CN" dirty="0" smtClean="0"/>
          </a:p>
          <a:p>
            <a:r>
              <a:rPr lang="en-US" altLang="zh-CN" dirty="0"/>
              <a:t>It was agreed in May by comment 85 of https://mentor.ieee.org/802.15/dcn/17/15-17-0297-02-0013-comment-against-7m-d1.xlsx to move </a:t>
            </a:r>
            <a:r>
              <a:rPr lang="en-US" altLang="zh-CN" dirty="0" smtClean="0"/>
              <a:t>relevant </a:t>
            </a:r>
            <a:r>
              <a:rPr lang="en-US" altLang="zh-CN" dirty="0"/>
              <a:t>part of color function support to the </a:t>
            </a:r>
            <a:r>
              <a:rPr lang="en-US" altLang="zh-CN" dirty="0" smtClean="0"/>
              <a:t>Annex H.</a:t>
            </a:r>
          </a:p>
          <a:p>
            <a:r>
              <a:rPr lang="en-US" altLang="zh-CN" dirty="0" smtClean="0"/>
              <a:t>Several comments for September meeting suggest to re-open the discussion.</a:t>
            </a:r>
          </a:p>
          <a:p>
            <a:r>
              <a:rPr lang="en-US" altLang="zh-CN" dirty="0" smtClean="0"/>
              <a:t>Should color function be brought back?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856" y="4969207"/>
            <a:ext cx="7105650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99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Should </a:t>
            </a:r>
            <a:r>
              <a:rPr lang="en-US" altLang="zh-CN" dirty="0"/>
              <a:t>the </a:t>
            </a:r>
            <a:r>
              <a:rPr lang="en-US" altLang="zh-CN" dirty="0" smtClean="0"/>
              <a:t>Text </a:t>
            </a:r>
            <a:r>
              <a:rPr lang="en-US" altLang="zh-CN" dirty="0"/>
              <a:t>for Pulsed PHY be </a:t>
            </a:r>
            <a:r>
              <a:rPr lang="en-US" altLang="zh-CN" dirty="0" smtClean="0"/>
              <a:t>Accepted?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Text for Pulsed PHY were generated in 454/r3 during and after Berlin Ad-Hoc meeting.</a:t>
            </a:r>
          </a:p>
          <a:p>
            <a:r>
              <a:rPr lang="en-US" altLang="zh-CN" dirty="0" smtClean="0"/>
              <a:t>Question 1: is the proposal to delete </a:t>
            </a:r>
            <a:r>
              <a:rPr lang="en-US" altLang="zh-CN" dirty="0"/>
              <a:t>current PHY II, </a:t>
            </a:r>
            <a:r>
              <a:rPr lang="en-US" altLang="zh-CN" dirty="0" smtClean="0"/>
              <a:t>and replace </a:t>
            </a:r>
            <a:r>
              <a:rPr lang="en-US" altLang="zh-CN" dirty="0"/>
              <a:t>with the proposed text?</a:t>
            </a:r>
          </a:p>
          <a:p>
            <a:r>
              <a:rPr lang="en-US" altLang="zh-CN" dirty="0" smtClean="0"/>
              <a:t>Question 2: </a:t>
            </a:r>
            <a:r>
              <a:rPr lang="en-US" altLang="zh-CN" dirty="0"/>
              <a:t>no text for </a:t>
            </a:r>
            <a:r>
              <a:rPr lang="en-US" altLang="zh-CN" dirty="0" smtClean="0"/>
              <a:t>VPPM can be found in the proposed text, will the specification support VPPM?</a:t>
            </a:r>
          </a:p>
          <a:p>
            <a:r>
              <a:rPr lang="en-US" altLang="zh-CN" dirty="0" smtClean="0"/>
              <a:t>Question 3: should we review it step by step? The structure, line code, modulation, etc…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61296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Optical Clock Rate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Definition of optical clock rate for OOK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How to define optical clock rate for OFDM PHYs?</a:t>
            </a:r>
          </a:p>
          <a:p>
            <a:r>
              <a:rPr lang="en-US" altLang="zh-CN" dirty="0" smtClean="0"/>
              <a:t>Which optical clock rate are supported for Pulsed PHY?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1828800" y="3657600"/>
            <a:ext cx="533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 flipV="1">
            <a:off x="2362200" y="3048000"/>
            <a:ext cx="0" cy="6096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直接连接符 11"/>
          <p:cNvCxnSpPr/>
          <p:nvPr/>
        </p:nvCxnSpPr>
        <p:spPr bwMode="auto">
          <a:xfrm flipV="1">
            <a:off x="1828800" y="2743200"/>
            <a:ext cx="0" cy="12192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直接连接符 14"/>
          <p:cNvCxnSpPr/>
          <p:nvPr/>
        </p:nvCxnSpPr>
        <p:spPr bwMode="auto">
          <a:xfrm flipV="1">
            <a:off x="2348552" y="2743200"/>
            <a:ext cx="0" cy="12192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直接连接符 15"/>
          <p:cNvCxnSpPr/>
          <p:nvPr/>
        </p:nvCxnSpPr>
        <p:spPr bwMode="auto">
          <a:xfrm flipV="1">
            <a:off x="2909248" y="2743200"/>
            <a:ext cx="0" cy="12192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直接连接符 16"/>
          <p:cNvCxnSpPr/>
          <p:nvPr/>
        </p:nvCxnSpPr>
        <p:spPr bwMode="auto">
          <a:xfrm flipV="1">
            <a:off x="3429000" y="2743200"/>
            <a:ext cx="0" cy="12192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直接连接符 17"/>
          <p:cNvCxnSpPr/>
          <p:nvPr/>
        </p:nvCxnSpPr>
        <p:spPr bwMode="auto">
          <a:xfrm>
            <a:off x="2362200" y="3048000"/>
            <a:ext cx="533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直接连接符 18"/>
          <p:cNvCxnSpPr/>
          <p:nvPr/>
        </p:nvCxnSpPr>
        <p:spPr bwMode="auto">
          <a:xfrm>
            <a:off x="2895600" y="3657600"/>
            <a:ext cx="533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直接连接符 19"/>
          <p:cNvCxnSpPr/>
          <p:nvPr/>
        </p:nvCxnSpPr>
        <p:spPr bwMode="auto">
          <a:xfrm flipV="1">
            <a:off x="3429000" y="3048000"/>
            <a:ext cx="0" cy="6096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>
            <a:off x="3429000" y="3048000"/>
            <a:ext cx="533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直接连接符 21"/>
          <p:cNvCxnSpPr/>
          <p:nvPr/>
        </p:nvCxnSpPr>
        <p:spPr bwMode="auto">
          <a:xfrm flipV="1">
            <a:off x="2909248" y="3048000"/>
            <a:ext cx="0" cy="6096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直接连接符 22"/>
          <p:cNvCxnSpPr/>
          <p:nvPr/>
        </p:nvCxnSpPr>
        <p:spPr bwMode="auto">
          <a:xfrm>
            <a:off x="3962400" y="3048000"/>
            <a:ext cx="533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直接连接符 23"/>
          <p:cNvCxnSpPr/>
          <p:nvPr/>
        </p:nvCxnSpPr>
        <p:spPr bwMode="auto">
          <a:xfrm>
            <a:off x="4495800" y="3657600"/>
            <a:ext cx="533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直接连接符 24"/>
          <p:cNvCxnSpPr/>
          <p:nvPr/>
        </p:nvCxnSpPr>
        <p:spPr bwMode="auto">
          <a:xfrm flipV="1">
            <a:off x="4509448" y="3048000"/>
            <a:ext cx="0" cy="6096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 flipV="1">
            <a:off x="3927144" y="2743200"/>
            <a:ext cx="0" cy="12192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直接连接符 26"/>
          <p:cNvCxnSpPr/>
          <p:nvPr/>
        </p:nvCxnSpPr>
        <p:spPr bwMode="auto">
          <a:xfrm flipV="1">
            <a:off x="4487840" y="2743200"/>
            <a:ext cx="0" cy="12192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直接连接符 27"/>
          <p:cNvCxnSpPr/>
          <p:nvPr/>
        </p:nvCxnSpPr>
        <p:spPr bwMode="auto">
          <a:xfrm flipV="1">
            <a:off x="5007592" y="2743200"/>
            <a:ext cx="0" cy="12192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直接连接符 28"/>
          <p:cNvCxnSpPr/>
          <p:nvPr/>
        </p:nvCxnSpPr>
        <p:spPr bwMode="auto">
          <a:xfrm>
            <a:off x="5015552" y="3657600"/>
            <a:ext cx="533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直接连接符 29"/>
          <p:cNvCxnSpPr/>
          <p:nvPr/>
        </p:nvCxnSpPr>
        <p:spPr bwMode="auto">
          <a:xfrm flipV="1">
            <a:off x="5548952" y="3048000"/>
            <a:ext cx="0" cy="6096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直接连接符 31"/>
          <p:cNvCxnSpPr/>
          <p:nvPr/>
        </p:nvCxnSpPr>
        <p:spPr bwMode="auto">
          <a:xfrm flipV="1">
            <a:off x="5535304" y="2743200"/>
            <a:ext cx="0" cy="12192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直接连接符 32"/>
          <p:cNvCxnSpPr/>
          <p:nvPr/>
        </p:nvCxnSpPr>
        <p:spPr bwMode="auto">
          <a:xfrm flipV="1">
            <a:off x="6096000" y="2743200"/>
            <a:ext cx="0" cy="12192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直接连接符 33"/>
          <p:cNvCxnSpPr/>
          <p:nvPr/>
        </p:nvCxnSpPr>
        <p:spPr bwMode="auto">
          <a:xfrm flipV="1">
            <a:off x="6615752" y="2743200"/>
            <a:ext cx="0" cy="12192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直接连接符 34"/>
          <p:cNvCxnSpPr/>
          <p:nvPr/>
        </p:nvCxnSpPr>
        <p:spPr bwMode="auto">
          <a:xfrm>
            <a:off x="5548952" y="3048000"/>
            <a:ext cx="533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>
            <a:off x="6082352" y="3657600"/>
            <a:ext cx="533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直接连接符 36"/>
          <p:cNvCxnSpPr/>
          <p:nvPr/>
        </p:nvCxnSpPr>
        <p:spPr bwMode="auto">
          <a:xfrm flipV="1">
            <a:off x="6615752" y="3048000"/>
            <a:ext cx="0" cy="6096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直接连接符 37"/>
          <p:cNvCxnSpPr/>
          <p:nvPr/>
        </p:nvCxnSpPr>
        <p:spPr bwMode="auto">
          <a:xfrm>
            <a:off x="6615752" y="3048000"/>
            <a:ext cx="533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直接连接符 38"/>
          <p:cNvCxnSpPr/>
          <p:nvPr/>
        </p:nvCxnSpPr>
        <p:spPr bwMode="auto">
          <a:xfrm flipV="1">
            <a:off x="6096000" y="3048000"/>
            <a:ext cx="0" cy="6096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直接连接符 39"/>
          <p:cNvCxnSpPr/>
          <p:nvPr/>
        </p:nvCxnSpPr>
        <p:spPr bwMode="auto">
          <a:xfrm flipV="1">
            <a:off x="7113896" y="2743200"/>
            <a:ext cx="0" cy="12192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直接连接符 40"/>
          <p:cNvCxnSpPr/>
          <p:nvPr/>
        </p:nvCxnSpPr>
        <p:spPr bwMode="auto">
          <a:xfrm>
            <a:off x="2362200" y="3928281"/>
            <a:ext cx="5334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3" name="文本框 42"/>
          <p:cNvSpPr txBox="1"/>
          <p:nvPr/>
        </p:nvSpPr>
        <p:spPr>
          <a:xfrm>
            <a:off x="1905000" y="4114800"/>
            <a:ext cx="14906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T =1/</a:t>
            </a:r>
            <a:r>
              <a:rPr lang="en-US" altLang="zh-CN" sz="1600" dirty="0" err="1" smtClean="0"/>
              <a:t>clock_rate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8055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How to define optical clock rate for OFDM PHYs</a:t>
            </a:r>
            <a:r>
              <a:rPr lang="en-US" altLang="zh-CN" dirty="0" smtClean="0"/>
              <a:t>?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7772400" cy="990600"/>
              </a:xfrm>
            </p:spPr>
            <p:txBody>
              <a:bodyPr/>
              <a:lstStyle/>
              <a:p>
                <a:r>
                  <a:rPr lang="en-US" altLang="zh-CN" dirty="0" smtClean="0"/>
                  <a:t>Proposal: the sample rate for IFFT operation is defined as optical clock rate.</a:t>
                </a:r>
              </a:p>
              <a:p>
                <a:r>
                  <a:rPr lang="en-US" altLang="zh-CN" dirty="0" smtClean="0"/>
                  <a:t>Example: </a:t>
                </a:r>
              </a:p>
              <a:p>
                <a:pPr lvl="1"/>
                <a:r>
                  <a:rPr lang="en-US" altLang="zh-CN" dirty="0" smtClean="0"/>
                  <a:t>symbol duration (w/o CP) = 5.12 us</a:t>
                </a:r>
              </a:p>
              <a:p>
                <a:pPr lvl="1"/>
                <a:r>
                  <a:rPr lang="en-US" altLang="zh-CN" dirty="0" smtClean="0"/>
                  <a:t>IFFT size 128</a:t>
                </a:r>
              </a:p>
              <a:p>
                <a:pPr lvl="1"/>
                <a:r>
                  <a:rPr lang="en-US" altLang="zh-CN" dirty="0" smtClean="0"/>
                  <a:t>Sample interval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5.12 </m:t>
                        </m:r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128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=40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𝑛𝑠</m:t>
                    </m:r>
                  </m:oMath>
                </a14:m>
                <a:endParaRPr lang="en-US" altLang="zh-CN" dirty="0" smtClean="0"/>
              </a:p>
              <a:p>
                <a:pPr lvl="1"/>
                <a:r>
                  <a:rPr lang="en-US" altLang="zh-CN" dirty="0" smtClean="0"/>
                  <a:t>Optical clock rate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𝑠𝑎𝑚𝑝𝑙𝑒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𝑖𝑛𝑡𝑒𝑟𝑣𝑎𝑙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40 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𝑛𝑠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=25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𝑀𝐻𝑧</m:t>
                    </m:r>
                  </m:oMath>
                </a14:m>
                <a:endParaRPr lang="en-US" altLang="zh-CN" dirty="0" smtClean="0"/>
              </a:p>
              <a:p>
                <a:r>
                  <a:rPr lang="en-US" altLang="zh-CN" dirty="0" smtClean="0"/>
                  <a:t>The definition of optical clock rate should exclude any oversampling. </a:t>
                </a:r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7772400" cy="990600"/>
              </a:xfrm>
              <a:blipFill rotWithShape="0">
                <a:blip r:embed="rId2"/>
                <a:stretch>
                  <a:fillRect l="-1098" t="-4908" r="-1647" b="-3049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65170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35462</TotalTime>
  <Words>369</Words>
  <Application>Microsoft Office PowerPoint</Application>
  <PresentationFormat>全屏显示(4:3)</PresentationFormat>
  <Paragraphs>63</Paragraphs>
  <Slides>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MS PGothic</vt:lpstr>
      <vt:lpstr>MS PGothic</vt:lpstr>
      <vt:lpstr>Arial</vt:lpstr>
      <vt:lpstr>Cambria Math</vt:lpstr>
      <vt:lpstr>Times New Roman</vt:lpstr>
      <vt:lpstr>802-11-Submission</vt:lpstr>
      <vt:lpstr>Document</vt:lpstr>
      <vt:lpstr>Considerations for Comments Resolution against D0</vt:lpstr>
      <vt:lpstr>Abstract</vt:lpstr>
      <vt:lpstr>Should Dimming be the Normative Part of the Specification?</vt:lpstr>
      <vt:lpstr>Should Color Function be Brought Back?</vt:lpstr>
      <vt:lpstr>Should the Text for Pulsed PHY be Accepted?</vt:lpstr>
      <vt:lpstr>Optical Clock Rate</vt:lpstr>
      <vt:lpstr>How to define optical clock rate for OFDM PHYs?</vt:lpstr>
    </vt:vector>
  </TitlesOfParts>
  <Company>Huawei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 SG usage model</dc:title>
  <dc:creator>John Li</dc:creator>
  <cp:lastModifiedBy>Liqiang (John)</cp:lastModifiedBy>
  <cp:revision>1569</cp:revision>
  <cp:lastPrinted>1998-02-10T13:28:06Z</cp:lastPrinted>
  <dcterms:created xsi:type="dcterms:W3CDTF">2007-04-17T18:10:23Z</dcterms:created>
  <dcterms:modified xsi:type="dcterms:W3CDTF">2017-09-12T04:04:14Z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(3)hVk/M02EVCk8u6kb50y1PBz5KSv4+GvzRXzmCNezMAjVZ6cvR2Jc9gNljy0mhi50UFOVeeQW
fqSZQ96VowqVGXmh33wUjEXo36MgY1GyJjv2fCjdO0jNkVKwY89UtQEvgh8kWBiFN0UfGq+O
81x5OkxT4x5Dcbm5owRLEr0aE8hOqY5Ws+QFEe4dhlIr/bt8IxK6KTj2YHX4zUbYb1Pev3np
VM01ebL5kQpt2sCbU1</vt:lpwstr>
  </property>
  <property fmtid="{D5CDD505-2E9C-101B-9397-08002B2CF9AE}" pid="10" name="_2015_ms_pID_7253431">
    <vt:lpwstr>DBUbszAA4/8UHHkSbO6bSXHXYpl5uw5Rtng5OaZ9Qgf4I7LPop/+E1
y+4L7vHhkTwvIOgchcz9BVSI2sRf4E61MJF4eaK4gUYJh64DRQ9m06azx9NFWO2NXPatceee
XHLi1JyhDipep03g+vV43ATkrpQba8DGQAlq07PlifLHoGpgZlADOvf9KJkAYheRgdMEUHKm
of+sbapXW5aPYCBoNMbLb0cqTq4L74tb8pEe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1503393795</vt:lpwstr>
  </property>
  <property fmtid="{D5CDD505-2E9C-101B-9397-08002B2CF9AE}" pid="15" name="_2015_ms_pID_7253432">
    <vt:lpwstr>KDOgzSb+LjQxPYAU/ValFXM=</vt:lpwstr>
  </property>
</Properties>
</file>