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329" r:id="rId2"/>
    <p:sldId id="317" r:id="rId3"/>
    <p:sldId id="328" r:id="rId4"/>
    <p:sldId id="283" r:id="rId5"/>
    <p:sldId id="287" r:id="rId6"/>
    <p:sldId id="323" r:id="rId7"/>
    <p:sldId id="324" r:id="rId8"/>
    <p:sldId id="32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29E30D-AAEB-964B-AB2C-32EA10875CA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791432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07D47F9F-1758-D94B-9879-BDD3C8A8A0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8912466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4049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6</a:t>
            </a:fld>
            <a:endParaRPr lang="en-US"/>
          </a:p>
        </p:txBody>
      </p:sp>
    </p:spTree>
    <p:extLst>
      <p:ext uri="{BB962C8B-B14F-4D97-AF65-F5344CB8AC3E}">
        <p14:creationId xmlns:p14="http://schemas.microsoft.com/office/powerpoint/2010/main" val="2663958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Bit mask of </a:t>
            </a:r>
            <a:r>
              <a:rPr lang="en-US"/>
              <a:t>modules  example: (1, 0, 1, 1, 0, 0)</a:t>
            </a:r>
          </a:p>
        </p:txBody>
      </p:sp>
      <p:sp>
        <p:nvSpPr>
          <p:cNvPr id="4" name="Header Placeholder 3"/>
          <p:cNvSpPr>
            <a:spLocks noGrp="1"/>
          </p:cNvSpPr>
          <p:nvPr>
            <p:ph type="hdr" sz="quarter" idx="10"/>
          </p:nvPr>
        </p:nvSpPr>
        <p:spPr/>
        <p:txBody>
          <a:bodyPr/>
          <a:lstStyle/>
          <a:p>
            <a:r>
              <a:rPr lang="en-US"/>
              <a:t>doc.: IEEE 802.15-&lt;doc#&gt;</a:t>
            </a:r>
          </a:p>
        </p:txBody>
      </p:sp>
      <p:sp>
        <p:nvSpPr>
          <p:cNvPr id="5" name="Date Placeholder 4"/>
          <p:cNvSpPr>
            <a:spLocks noGrp="1"/>
          </p:cNvSpPr>
          <p:nvPr>
            <p:ph type="dt" idx="11"/>
          </p:nvPr>
        </p:nvSpPr>
        <p:spPr/>
        <p:txBody>
          <a:bodyPr/>
          <a:lstStyle/>
          <a:p>
            <a:r>
              <a:rPr lang="en-US"/>
              <a:t>&lt;month year&gt;</a:t>
            </a:r>
          </a:p>
        </p:txBody>
      </p:sp>
      <p:sp>
        <p:nvSpPr>
          <p:cNvPr id="6" name="Footer Placeholder 5"/>
          <p:cNvSpPr>
            <a:spLocks noGrp="1"/>
          </p:cNvSpPr>
          <p:nvPr>
            <p:ph type="ftr" sz="quarter" idx="12"/>
          </p:nvPr>
        </p:nvSpPr>
        <p:spPr/>
        <p:txBody>
          <a:bodyPr/>
          <a:lstStyle/>
          <a:p>
            <a:pPr lvl="4"/>
            <a:r>
              <a:rPr lang="en-US"/>
              <a:t>&lt;author&gt;, &lt;company&gt;</a:t>
            </a:r>
          </a:p>
        </p:txBody>
      </p:sp>
      <p:sp>
        <p:nvSpPr>
          <p:cNvPr id="7" name="Slide Number Placeholder 6"/>
          <p:cNvSpPr>
            <a:spLocks noGrp="1"/>
          </p:cNvSpPr>
          <p:nvPr>
            <p:ph type="sldNum" sz="quarter" idx="13"/>
          </p:nvPr>
        </p:nvSpPr>
        <p:spPr/>
        <p:txBody>
          <a:bodyPr/>
          <a:lstStyle/>
          <a:p>
            <a:r>
              <a:rPr lang="en-US"/>
              <a:t>Page </a:t>
            </a:r>
            <a:fld id="{07D47F9F-1758-D94B-9879-BDD3C8A8A06A}" type="slidenum">
              <a:rPr lang="en-US" smtClean="0"/>
              <a:pPr/>
              <a:t>7</a:t>
            </a:fld>
            <a:endParaRPr lang="en-US"/>
          </a:p>
        </p:txBody>
      </p:sp>
    </p:spTree>
    <p:extLst>
      <p:ext uri="{BB962C8B-B14F-4D97-AF65-F5344CB8AC3E}">
        <p14:creationId xmlns:p14="http://schemas.microsoft.com/office/powerpoint/2010/main" val="2684303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F168B6F8-15F7-2C49-9C87-E006FB55FC52}" type="slidenum">
              <a:rPr lang="en-US"/>
              <a:pPr/>
              <a:t>‹#›</a:t>
            </a:fld>
            <a:endParaRPr lang="en-US"/>
          </a:p>
        </p:txBody>
      </p:sp>
    </p:spTree>
    <p:extLst>
      <p:ext uri="{BB962C8B-B14F-4D97-AF65-F5344CB8AC3E}">
        <p14:creationId xmlns:p14="http://schemas.microsoft.com/office/powerpoint/2010/main" val="326168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7F2E1CED-FA29-964B-B240-22232612640B}" type="slidenum">
              <a:rPr lang="en-US"/>
              <a:pPr/>
              <a:t>‹#›</a:t>
            </a:fld>
            <a:endParaRPr lang="en-US"/>
          </a:p>
        </p:txBody>
      </p:sp>
    </p:spTree>
    <p:extLst>
      <p:ext uri="{BB962C8B-B14F-4D97-AF65-F5344CB8AC3E}">
        <p14:creationId xmlns:p14="http://schemas.microsoft.com/office/powerpoint/2010/main" val="3006728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AA65A4EB-78A5-5C45-8671-2A8B3BF5AA4D}" type="slidenum">
              <a:rPr lang="en-US"/>
              <a:pPr/>
              <a:t>‹#›</a:t>
            </a:fld>
            <a:endParaRPr lang="en-US"/>
          </a:p>
        </p:txBody>
      </p:sp>
    </p:spTree>
    <p:extLst>
      <p:ext uri="{BB962C8B-B14F-4D97-AF65-F5344CB8AC3E}">
        <p14:creationId xmlns:p14="http://schemas.microsoft.com/office/powerpoint/2010/main" val="3984015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C68A915F-B456-5149-A807-E92E2E55320D}" type="slidenum">
              <a:rPr lang="en-US"/>
              <a:pPr/>
              <a:t>‹#›</a:t>
            </a:fld>
            <a:endParaRPr lang="en-US"/>
          </a:p>
        </p:txBody>
      </p:sp>
    </p:spTree>
    <p:extLst>
      <p:ext uri="{BB962C8B-B14F-4D97-AF65-F5344CB8AC3E}">
        <p14:creationId xmlns:p14="http://schemas.microsoft.com/office/powerpoint/2010/main" val="1174200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t>&lt;September 2017&gt;</a:t>
            </a:r>
            <a:endParaRPr lang="en-US" dirty="0"/>
          </a:p>
        </p:txBody>
      </p:sp>
      <p:sp>
        <p:nvSpPr>
          <p:cNvPr id="5" name="Footer Placeholder 4"/>
          <p:cNvSpPr>
            <a:spLocks noGrp="1"/>
          </p:cNvSpPr>
          <p:nvPr>
            <p:ph type="ftr" sz="quarter" idx="11"/>
          </p:nvPr>
        </p:nvSpPr>
        <p:spPr/>
        <p:txBody>
          <a:bodyPr/>
          <a:lstStyle>
            <a:lvl1pPr>
              <a:defRPr/>
            </a:lvl1p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lvl1pPr>
              <a:defRPr/>
            </a:lvl1pPr>
          </a:lstStyle>
          <a:p>
            <a:r>
              <a:rPr lang="en-US"/>
              <a:t>Slide </a:t>
            </a:r>
            <a:fld id="{445AD505-05E9-B64B-B0BB-7EEAB2629E21}" type="slidenum">
              <a:rPr lang="en-US"/>
              <a:pPr/>
              <a:t>‹#›</a:t>
            </a:fld>
            <a:endParaRPr lang="en-US"/>
          </a:p>
        </p:txBody>
      </p:sp>
    </p:spTree>
    <p:extLst>
      <p:ext uri="{BB962C8B-B14F-4D97-AF65-F5344CB8AC3E}">
        <p14:creationId xmlns:p14="http://schemas.microsoft.com/office/powerpoint/2010/main" val="333056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7690D2C8-773B-224D-A301-3E4D532B54B3}" type="slidenum">
              <a:rPr lang="en-US"/>
              <a:pPr/>
              <a:t>‹#›</a:t>
            </a:fld>
            <a:endParaRPr lang="en-US"/>
          </a:p>
        </p:txBody>
      </p:sp>
    </p:spTree>
    <p:extLst>
      <p:ext uri="{BB962C8B-B14F-4D97-AF65-F5344CB8AC3E}">
        <p14:creationId xmlns:p14="http://schemas.microsoft.com/office/powerpoint/2010/main" val="377148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t>&lt;September 2017&gt;</a:t>
            </a:r>
            <a:endParaRPr lang="en-US" dirty="0"/>
          </a:p>
        </p:txBody>
      </p:sp>
      <p:sp>
        <p:nvSpPr>
          <p:cNvPr id="8" name="Footer Placeholder 7"/>
          <p:cNvSpPr>
            <a:spLocks noGrp="1"/>
          </p:cNvSpPr>
          <p:nvPr>
            <p:ph type="ftr" sz="quarter" idx="11"/>
          </p:nvPr>
        </p:nvSpPr>
        <p:spPr/>
        <p:txBody>
          <a:bodyPr/>
          <a:lstStyle>
            <a:lvl1pPr>
              <a:defRPr/>
            </a:lvl1pPr>
          </a:lstStyle>
          <a:p>
            <a:r>
              <a:rPr lang="en-US"/>
              <a:t>Hidetoshi Yokota, Ruben Salazar, Randy Turner (Landis+Gyr)</a:t>
            </a:r>
          </a:p>
        </p:txBody>
      </p:sp>
      <p:sp>
        <p:nvSpPr>
          <p:cNvPr id="9" name="Slide Number Placeholder 8"/>
          <p:cNvSpPr>
            <a:spLocks noGrp="1"/>
          </p:cNvSpPr>
          <p:nvPr>
            <p:ph type="sldNum" sz="quarter" idx="12"/>
          </p:nvPr>
        </p:nvSpPr>
        <p:spPr/>
        <p:txBody>
          <a:bodyPr/>
          <a:lstStyle>
            <a:lvl1pPr>
              <a:defRPr/>
            </a:lvl1pPr>
          </a:lstStyle>
          <a:p>
            <a:r>
              <a:rPr lang="en-US"/>
              <a:t>Slide </a:t>
            </a:r>
            <a:fld id="{300D226A-75F5-B94A-8020-5E59BED46E05}" type="slidenum">
              <a:rPr lang="en-US"/>
              <a:pPr/>
              <a:t>‹#›</a:t>
            </a:fld>
            <a:endParaRPr lang="en-US"/>
          </a:p>
        </p:txBody>
      </p:sp>
    </p:spTree>
    <p:extLst>
      <p:ext uri="{BB962C8B-B14F-4D97-AF65-F5344CB8AC3E}">
        <p14:creationId xmlns:p14="http://schemas.microsoft.com/office/powerpoint/2010/main" val="136031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t>&lt;September 2017&gt;</a:t>
            </a:r>
            <a:endParaRPr lang="en-US" dirty="0"/>
          </a:p>
        </p:txBody>
      </p:sp>
      <p:sp>
        <p:nvSpPr>
          <p:cNvPr id="4" name="Footer Placeholder 3"/>
          <p:cNvSpPr>
            <a:spLocks noGrp="1"/>
          </p:cNvSpPr>
          <p:nvPr>
            <p:ph type="ftr" sz="quarter" idx="11"/>
          </p:nvPr>
        </p:nvSpPr>
        <p:spPr/>
        <p:txBody>
          <a:bodyPr/>
          <a:lstStyle>
            <a:lvl1pPr>
              <a:defRPr/>
            </a:lvl1p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lvl1pPr>
              <a:defRPr/>
            </a:lvl1pPr>
          </a:lstStyle>
          <a:p>
            <a:r>
              <a:rPr lang="en-US"/>
              <a:t>Slide </a:t>
            </a:r>
            <a:fld id="{8761FD8D-6E16-6948-8228-37F606CBBE8D}" type="slidenum">
              <a:rPr lang="en-US"/>
              <a:pPr/>
              <a:t>‹#›</a:t>
            </a:fld>
            <a:endParaRPr lang="en-US"/>
          </a:p>
        </p:txBody>
      </p:sp>
    </p:spTree>
    <p:extLst>
      <p:ext uri="{BB962C8B-B14F-4D97-AF65-F5344CB8AC3E}">
        <p14:creationId xmlns:p14="http://schemas.microsoft.com/office/powerpoint/2010/main" val="4135751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&lt;September 2017&gt;</a:t>
            </a:r>
            <a:endParaRPr lang="en-US" dirty="0"/>
          </a:p>
        </p:txBody>
      </p:sp>
      <p:sp>
        <p:nvSpPr>
          <p:cNvPr id="3" name="Footer Placeholder 2"/>
          <p:cNvSpPr>
            <a:spLocks noGrp="1"/>
          </p:cNvSpPr>
          <p:nvPr>
            <p:ph type="ftr" sz="quarter" idx="11"/>
          </p:nvPr>
        </p:nvSpPr>
        <p:spPr>
          <a:xfrm>
            <a:off x="5029200" y="6475413"/>
            <a:ext cx="3840480" cy="182562"/>
          </a:xfrm>
        </p:spPr>
        <p:txBody>
          <a:bodyPr/>
          <a:lstStyle>
            <a:lvl1pPr>
              <a:defRPr/>
            </a:lvl1pPr>
          </a:lstStyle>
          <a:p>
            <a:r>
              <a:rPr lang="en-US"/>
              <a:t>Hidetoshi Yokota, Ruben Salazar, Randy Turner (Landis+Gyr)</a:t>
            </a:r>
          </a:p>
        </p:txBody>
      </p:sp>
      <p:sp>
        <p:nvSpPr>
          <p:cNvPr id="4" name="Slide Number Placeholder 3"/>
          <p:cNvSpPr>
            <a:spLocks noGrp="1"/>
          </p:cNvSpPr>
          <p:nvPr>
            <p:ph type="sldNum" sz="quarter" idx="12"/>
          </p:nvPr>
        </p:nvSpPr>
        <p:spPr/>
        <p:txBody>
          <a:bodyPr/>
          <a:lstStyle>
            <a:lvl1pPr>
              <a:defRPr/>
            </a:lvl1pPr>
          </a:lstStyle>
          <a:p>
            <a:r>
              <a:rPr lang="en-US"/>
              <a:t>Slide </a:t>
            </a:r>
            <a:fld id="{B203204F-18E1-E243-BC77-5EC53382E152}" type="slidenum">
              <a:rPr lang="en-US"/>
              <a:pPr/>
              <a:t>‹#›</a:t>
            </a:fld>
            <a:endParaRPr lang="en-US"/>
          </a:p>
        </p:txBody>
      </p:sp>
    </p:spTree>
    <p:extLst>
      <p:ext uri="{BB962C8B-B14F-4D97-AF65-F5344CB8AC3E}">
        <p14:creationId xmlns:p14="http://schemas.microsoft.com/office/powerpoint/2010/main" val="2523688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3A5A882C-4495-3547-A1B3-144F6924F619}" type="slidenum">
              <a:rPr lang="en-US"/>
              <a:pPr/>
              <a:t>‹#›</a:t>
            </a:fld>
            <a:endParaRPr lang="en-US"/>
          </a:p>
        </p:txBody>
      </p:sp>
    </p:spTree>
    <p:extLst>
      <p:ext uri="{BB962C8B-B14F-4D97-AF65-F5344CB8AC3E}">
        <p14:creationId xmlns:p14="http://schemas.microsoft.com/office/powerpoint/2010/main" val="349397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t>&lt;September 2017&gt;</a:t>
            </a:r>
            <a:endParaRPr lang="en-US" dirty="0"/>
          </a:p>
        </p:txBody>
      </p:sp>
      <p:sp>
        <p:nvSpPr>
          <p:cNvPr id="6" name="Footer Placeholder 5"/>
          <p:cNvSpPr>
            <a:spLocks noGrp="1"/>
          </p:cNvSpPr>
          <p:nvPr>
            <p:ph type="ftr" sz="quarter" idx="11"/>
          </p:nvPr>
        </p:nvSpPr>
        <p:spPr/>
        <p:txBody>
          <a:bodyPr/>
          <a:lstStyle>
            <a:lvl1pPr>
              <a:defRPr/>
            </a:lvl1pPr>
          </a:lstStyle>
          <a:p>
            <a:r>
              <a:rPr lang="en-US"/>
              <a:t>Hidetoshi Yokota, Ruben Salazar, Randy Turner (Landis+Gyr)</a:t>
            </a:r>
          </a:p>
        </p:txBody>
      </p:sp>
      <p:sp>
        <p:nvSpPr>
          <p:cNvPr id="7" name="Slide Number Placeholder 6"/>
          <p:cNvSpPr>
            <a:spLocks noGrp="1"/>
          </p:cNvSpPr>
          <p:nvPr>
            <p:ph type="sldNum" sz="quarter" idx="12"/>
          </p:nvPr>
        </p:nvSpPr>
        <p:spPr/>
        <p:txBody>
          <a:bodyPr/>
          <a:lstStyle>
            <a:lvl1pPr>
              <a:defRPr/>
            </a:lvl1pPr>
          </a:lstStyle>
          <a:p>
            <a:r>
              <a:rPr lang="en-US"/>
              <a:t>Slide </a:t>
            </a:r>
            <a:fld id="{B9B09096-F2D6-514C-B2EA-74D000F610C7}" type="slidenum">
              <a:rPr lang="en-US"/>
              <a:pPr/>
              <a:t>‹#›</a:t>
            </a:fld>
            <a:endParaRPr lang="en-US"/>
          </a:p>
        </p:txBody>
      </p:sp>
    </p:spTree>
    <p:extLst>
      <p:ext uri="{BB962C8B-B14F-4D97-AF65-F5344CB8AC3E}">
        <p14:creationId xmlns:p14="http://schemas.microsoft.com/office/powerpoint/2010/main" val="370212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spAutoFit/>
          </a:bodyPr>
          <a:lstStyle>
            <a:lvl1pPr>
              <a:defRPr sz="1400" b="1"/>
            </a:lvl1pPr>
          </a:lstStyle>
          <a:p>
            <a:r>
              <a:rPr lang="en-US"/>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spAutoFit/>
          </a:bodyPr>
          <a:lstStyle>
            <a:lvl1pPr algn="r">
              <a:defRPr/>
            </a:lvl1pPr>
          </a:lstStyle>
          <a:p>
            <a:r>
              <a:rPr lang="en-US"/>
              <a:t>Hidetoshi Yokota, Ruben Salazar, Randy Turner (Landis+Gyr)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EC268870-D625-D040-B128-9224461A2F95}" type="slidenum">
              <a:rPr lang="en-US"/>
              <a:pPr/>
              <a:t>‹#›</a:t>
            </a:fld>
            <a:endParaRPr lang="en-US"/>
          </a:p>
        </p:txBody>
      </p:sp>
      <p:sp>
        <p:nvSpPr>
          <p:cNvPr id="1031" name="Rectangle 7"/>
          <p:cNvSpPr>
            <a:spLocks noChangeArrowheads="1"/>
          </p:cNvSpPr>
          <p:nvPr/>
        </p:nvSpPr>
        <p:spPr bwMode="auto">
          <a:xfrm>
            <a:off x="2819400" y="394156"/>
            <a:ext cx="56388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r>
              <a:rPr lang="en-US" sz="1400" b="1" dirty="0"/>
              <a:t>doc.: IEEE 802.15-&lt;</a:t>
            </a:r>
            <a:r>
              <a:rPr lang="en-US" sz="1400" b="1" dirty="0">
                <a:effectLst/>
              </a:rPr>
              <a:t> 15-17-0513-00-0012</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20D18D-D1D3-4A66-A9F9-2F8AEB788C79}"/>
              </a:ext>
            </a:extLst>
          </p:cNvPr>
          <p:cNvSpPr>
            <a:spLocks noGrp="1"/>
          </p:cNvSpPr>
          <p:nvPr>
            <p:ph type="dt" sz="half" idx="10"/>
          </p:nvPr>
        </p:nvSpPr>
        <p:spPr/>
        <p:txBody>
          <a:bodyPr/>
          <a:lstStyle/>
          <a:p>
            <a:r>
              <a:rPr lang="en-US"/>
              <a:t>&lt;September 2017&gt;</a:t>
            </a:r>
            <a:endParaRPr lang="en-US" dirty="0"/>
          </a:p>
        </p:txBody>
      </p:sp>
      <p:sp>
        <p:nvSpPr>
          <p:cNvPr id="3" name="Footer Placeholder 2">
            <a:extLst>
              <a:ext uri="{FF2B5EF4-FFF2-40B4-BE49-F238E27FC236}">
                <a16:creationId xmlns:a16="http://schemas.microsoft.com/office/drawing/2014/main" id="{683671C2-4209-45DF-8F7C-DD31FE002CE3}"/>
              </a:ext>
            </a:extLst>
          </p:cNvPr>
          <p:cNvSpPr>
            <a:spLocks noGrp="1"/>
          </p:cNvSpPr>
          <p:nvPr>
            <p:ph type="ftr" sz="quarter" idx="11"/>
          </p:nvPr>
        </p:nvSpPr>
        <p:spPr/>
        <p:txBody>
          <a:bodyPr/>
          <a:lstStyle/>
          <a:p>
            <a:r>
              <a:rPr lang="en-US" dirty="0"/>
              <a:t>Hidetoshi Yokota, Ruben Salazar, Randy Turner (</a:t>
            </a:r>
            <a:r>
              <a:rPr lang="en-US" dirty="0" err="1"/>
              <a:t>Landis+Gyr</a:t>
            </a:r>
            <a:r>
              <a:rPr lang="en-US" dirty="0"/>
              <a:t>)</a:t>
            </a:r>
          </a:p>
        </p:txBody>
      </p:sp>
      <p:sp>
        <p:nvSpPr>
          <p:cNvPr id="4" name="Slide Number Placeholder 3">
            <a:extLst>
              <a:ext uri="{FF2B5EF4-FFF2-40B4-BE49-F238E27FC236}">
                <a16:creationId xmlns:a16="http://schemas.microsoft.com/office/drawing/2014/main" id="{46356D7A-B59E-4050-8A16-315B4357E507}"/>
              </a:ext>
            </a:extLst>
          </p:cNvPr>
          <p:cNvSpPr>
            <a:spLocks noGrp="1"/>
          </p:cNvSpPr>
          <p:nvPr>
            <p:ph type="sldNum" sz="quarter" idx="12"/>
          </p:nvPr>
        </p:nvSpPr>
        <p:spPr/>
        <p:txBody>
          <a:bodyPr/>
          <a:lstStyle/>
          <a:p>
            <a:r>
              <a:rPr lang="en-US"/>
              <a:t>Slide </a:t>
            </a:r>
            <a:fld id="{B203204F-18E1-E243-BC77-5EC53382E152}" type="slidenum">
              <a:rPr lang="en-US" smtClean="0"/>
              <a:pPr/>
              <a:t>1</a:t>
            </a:fld>
            <a:endParaRPr lang="en-US"/>
          </a:p>
        </p:txBody>
      </p:sp>
      <p:sp>
        <p:nvSpPr>
          <p:cNvPr id="5" name="Rectangle 2">
            <a:extLst>
              <a:ext uri="{FF2B5EF4-FFF2-40B4-BE49-F238E27FC236}">
                <a16:creationId xmlns:a16="http://schemas.microsoft.com/office/drawing/2014/main" id="{7BF14C09-0488-47E6-9D6E-FDAB7D47315D}"/>
              </a:ext>
            </a:extLst>
          </p:cNvPr>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sz="1400">
                <a:solidFill>
                  <a:schemeClr val="accent2"/>
                </a:solidFill>
              </a:rPr>
              <a:t>NOTE: Update all </a:t>
            </a:r>
            <a:r>
              <a:rPr lang="en-US" sz="1400">
                <a:solidFill>
                  <a:srgbClr val="FF0000"/>
                </a:solidFill>
              </a:rPr>
              <a:t>red</a:t>
            </a:r>
            <a:r>
              <a:rPr lang="en-US" sz="1400">
                <a:solidFill>
                  <a:schemeClr val="accent2"/>
                </a:solidFill>
              </a:rPr>
              <a:t> fields replacing with your information; they are required. This is a manual update in appropriate</a:t>
            </a:r>
          </a:p>
          <a:p>
            <a:pPr algn="ctr"/>
            <a:r>
              <a:rPr lang="en-US" sz="1400">
                <a:solidFill>
                  <a:schemeClr val="accent2"/>
                </a:solidFill>
              </a:rPr>
              <a:t>fields.  All Blue fields are informational and are to be deleted. </a:t>
            </a:r>
            <a:r>
              <a:rPr lang="en-US" sz="1400">
                <a:solidFill>
                  <a:schemeClr val="tx2"/>
                </a:solidFill>
              </a:rPr>
              <a:t>Black</a:t>
            </a:r>
            <a:r>
              <a:rPr lang="en-US" sz="1400">
                <a:solidFill>
                  <a:schemeClr val="accent2"/>
                </a:solidFill>
              </a:rPr>
              <a:t> stays. After updating delete this box/paragraph.</a:t>
            </a:r>
          </a:p>
        </p:txBody>
      </p:sp>
      <p:sp>
        <p:nvSpPr>
          <p:cNvPr id="6" name="Rectangle 3">
            <a:extLst>
              <a:ext uri="{FF2B5EF4-FFF2-40B4-BE49-F238E27FC236}">
                <a16:creationId xmlns:a16="http://schemas.microsoft.com/office/drawing/2014/main" id="{347DCF39-79E1-401D-BD5A-62B1CB8961E1}"/>
              </a:ext>
            </a:extLst>
          </p:cNvPr>
          <p:cNvSpPr>
            <a:spLocks noChangeArrowheads="1"/>
          </p:cNvSpPr>
          <p:nvPr/>
        </p:nvSpPr>
        <p:spPr bwMode="auto">
          <a:xfrm>
            <a:off x="152400" y="609600"/>
            <a:ext cx="8991600" cy="52886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[Proposal for ULI primitives]	</a:t>
            </a:r>
          </a:p>
          <a:p>
            <a:r>
              <a:rPr lang="en-US" sz="1600" b="1" dirty="0">
                <a:solidFill>
                  <a:schemeClr val="tx2"/>
                </a:solidFill>
              </a:rPr>
              <a:t>Date Submitted: </a:t>
            </a:r>
            <a:r>
              <a:rPr lang="en-US" sz="1600" dirty="0">
                <a:solidFill>
                  <a:schemeClr val="tx2"/>
                </a:solidFill>
              </a:rPr>
              <a:t>[</a:t>
            </a:r>
            <a:r>
              <a:rPr lang="en-US" sz="1600" dirty="0">
                <a:solidFill>
                  <a:srgbClr val="FF0000"/>
                </a:solidFill>
              </a:rPr>
              <a:t>11 SEP 2017</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a:solidFill>
                  <a:srgbClr val="FF0000"/>
                </a:solidFill>
              </a:rPr>
              <a:t>Hidetoshi Yokota, Ruben Salazar, Randy Turner</a:t>
            </a:r>
            <a:r>
              <a:rPr lang="en-US" sz="1600" dirty="0">
                <a:solidFill>
                  <a:schemeClr val="tx2"/>
                </a:solidFill>
              </a:rPr>
              <a:t>] Company [</a:t>
            </a:r>
            <a:r>
              <a:rPr lang="en-US" sz="1600" dirty="0">
                <a:solidFill>
                  <a:srgbClr val="FF0000"/>
                </a:solidFill>
              </a:rPr>
              <a:t>Landis + Gyr</a:t>
            </a:r>
            <a:r>
              <a:rPr lang="en-US" sz="1600" dirty="0">
                <a:solidFill>
                  <a:schemeClr val="tx2"/>
                </a:solidFill>
              </a:rPr>
              <a:t>]</a:t>
            </a:r>
          </a:p>
          <a:p>
            <a:r>
              <a:rPr lang="en-US" sz="1600" dirty="0">
                <a:solidFill>
                  <a:schemeClr val="tx2"/>
                </a:solidFill>
              </a:rPr>
              <a:t>Address [</a:t>
            </a:r>
            <a:r>
              <a:rPr lang="en-US" sz="1600" dirty="0">
                <a:solidFill>
                  <a:srgbClr val="FF0000"/>
                </a:solidFill>
              </a:rPr>
              <a:t>8-13-1 Ginza, Chuo-</a:t>
            </a:r>
            <a:r>
              <a:rPr lang="en-US" sz="1600" dirty="0" err="1">
                <a:solidFill>
                  <a:srgbClr val="FF0000"/>
                </a:solidFill>
              </a:rPr>
              <a:t>ku</a:t>
            </a:r>
            <a:r>
              <a:rPr lang="en-US" sz="1600" dirty="0">
                <a:solidFill>
                  <a:srgbClr val="FF0000"/>
                </a:solidFill>
              </a:rPr>
              <a:t>, Tokyo 104-0061, Japan</a:t>
            </a:r>
            <a:r>
              <a:rPr lang="en-US" sz="1600" dirty="0">
                <a:solidFill>
                  <a:schemeClr val="tx2"/>
                </a:solidFill>
              </a:rPr>
              <a:t>]</a:t>
            </a:r>
          </a:p>
          <a:p>
            <a:r>
              <a:rPr lang="en-US" sz="1600" dirty="0">
                <a:solidFill>
                  <a:schemeClr val="tx2"/>
                </a:solidFill>
              </a:rPr>
              <a:t>Voice:[</a:t>
            </a:r>
            <a:r>
              <a:rPr lang="en-US" sz="1600" dirty="0">
                <a:solidFill>
                  <a:srgbClr val="FF0000"/>
                </a:solidFill>
              </a:rPr>
              <a:t>+81 3-4572-1407</a:t>
            </a:r>
            <a:r>
              <a:rPr lang="en-US" sz="1600" dirty="0">
                <a:solidFill>
                  <a:schemeClr val="tx2"/>
                </a:solidFill>
              </a:rPr>
              <a:t>], FAX: [</a:t>
            </a:r>
            <a:r>
              <a:rPr lang="en-US" sz="1600" dirty="0">
                <a:solidFill>
                  <a:srgbClr val="FF0000"/>
                </a:solidFill>
              </a:rPr>
              <a:t>+81 4582-1401</a:t>
            </a:r>
            <a:r>
              <a:rPr lang="en-US" sz="1600" dirty="0">
                <a:solidFill>
                  <a:schemeClr val="tx2"/>
                </a:solidFill>
              </a:rPr>
              <a:t>], E-Mail:[</a:t>
            </a:r>
            <a:r>
              <a:rPr lang="en-US" sz="1600" dirty="0">
                <a:solidFill>
                  <a:srgbClr val="FF0000"/>
                </a:solidFill>
              </a:rPr>
              <a:t>hidetoshi.yokota@lndisgyr.com</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[15-17-0215-00-0012]</a:t>
            </a:r>
          </a:p>
          <a:p>
            <a:pPr>
              <a:spcBef>
                <a:spcPts val="100"/>
              </a:spcBef>
              <a:spcAft>
                <a:spcPts val="100"/>
              </a:spcAft>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dirty="0">
                <a:solidFill>
                  <a:schemeClr val="accent2"/>
                </a:solidFill>
              </a:rPr>
              <a:t>[Note: Contributions that are not responsive to this section of the template, and contributions which do</a:t>
            </a:r>
          </a:p>
          <a:p>
            <a:r>
              <a:rPr lang="en-US" dirty="0">
                <a:solidFill>
                  <a:schemeClr val="accent2"/>
                </a:solidFill>
              </a:rPr>
              <a:t>not address the topic under which they are submitted, may be refused or consigned to the </a:t>
            </a:r>
            <a:r>
              <a:rPr lang="ja-JP" altLang="en-US" dirty="0">
                <a:solidFill>
                  <a:schemeClr val="accent2"/>
                </a:solidFill>
                <a:latin typeface="Arial"/>
              </a:rPr>
              <a:t>“</a:t>
            </a:r>
            <a:r>
              <a:rPr lang="en-US" dirty="0">
                <a:solidFill>
                  <a:schemeClr val="accent2"/>
                </a:solidFill>
              </a:rPr>
              <a:t>General Contributions</a:t>
            </a:r>
            <a:r>
              <a:rPr lang="ja-JP" altLang="en-US" dirty="0">
                <a:solidFill>
                  <a:schemeClr val="accent2"/>
                </a:solidFill>
                <a:latin typeface="Arial"/>
              </a:rPr>
              <a:t>”</a:t>
            </a:r>
            <a:r>
              <a:rPr lang="en-US" dirty="0">
                <a:solidFill>
                  <a:schemeClr val="accent2"/>
                </a:solidFill>
              </a:rPr>
              <a:t> area.]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ja-JP" sz="1600" dirty="0">
                <a:ea typeface="ＭＳ Ｐゴシック" panose="020B0600070205080204" pitchFamily="34" charset="-128"/>
              </a:rPr>
              <a:t>ULI profile is proposed in order to simplify the ULI interworking procedures.</a:t>
            </a:r>
            <a:r>
              <a:rPr lang="en-US" sz="1600" dirty="0">
                <a:solidFill>
                  <a:schemeClr val="tx2"/>
                </a:solidFill>
              </a:rPr>
              <a:t>]</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a:solidFill>
                  <a:srgbClr val="FF0000"/>
                </a:solidFill>
              </a:rPr>
              <a:t>Discussion and approval</a:t>
            </a:r>
            <a:r>
              <a:rPr lang="en-US" sz="1600" dirty="0">
                <a:solidFill>
                  <a:schemeClr val="tx2"/>
                </a:solidFill>
              </a:rPr>
              <a:t>.]</a:t>
            </a: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13481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p:txBody>
          <a:bodyPr/>
          <a:lstStyle/>
          <a:p>
            <a:r>
              <a:rPr lang="en-US" dirty="0"/>
              <a:t>Overview of Proposal</a:t>
            </a:r>
          </a:p>
        </p:txBody>
      </p:sp>
      <p:sp>
        <p:nvSpPr>
          <p:cNvPr id="8" name="Content Placeholder 7">
            <a:extLst>
              <a:ext uri="{FF2B5EF4-FFF2-40B4-BE49-F238E27FC236}">
                <a16:creationId xmlns:a16="http://schemas.microsoft.com/office/drawing/2014/main" id="{218BFF98-09E7-4D0E-8139-59A3EC8465B6}"/>
              </a:ext>
            </a:extLst>
          </p:cNvPr>
          <p:cNvSpPr>
            <a:spLocks noGrp="1"/>
          </p:cNvSpPr>
          <p:nvPr>
            <p:ph idx="1"/>
          </p:nvPr>
        </p:nvSpPr>
        <p:spPr/>
        <p:txBody>
          <a:bodyPr>
            <a:normAutofit/>
          </a:bodyPr>
          <a:lstStyle/>
          <a:p>
            <a:r>
              <a:rPr lang="en-US" dirty="0"/>
              <a:t>ULI Profile operation primitives (revised)</a:t>
            </a:r>
          </a:p>
          <a:p>
            <a:r>
              <a:rPr lang="en-US" dirty="0"/>
              <a:t>ULI Protocol module configuration primitives</a:t>
            </a:r>
          </a:p>
          <a:p>
            <a:pPr lvl="1"/>
            <a:r>
              <a:rPr lang="en-US" dirty="0"/>
              <a:t>Yang data model for ULI protocol modules</a:t>
            </a:r>
          </a:p>
          <a:p>
            <a:pPr lvl="1"/>
            <a:r>
              <a:rPr lang="en-US" dirty="0"/>
              <a:t>Usage of primitives</a:t>
            </a:r>
          </a:p>
        </p:txBody>
      </p:sp>
      <p:sp>
        <p:nvSpPr>
          <p:cNvPr id="21505" name="Date Placeholder 1"/>
          <p:cNvSpPr>
            <a:spLocks noGrp="1"/>
          </p:cNvSpPr>
          <p:nvPr>
            <p:ph type="dt" sz="half" idx="10"/>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&lt;September 2017&gt;</a:t>
            </a:r>
          </a:p>
        </p:txBody>
      </p:sp>
      <p:sp>
        <p:nvSpPr>
          <p:cNvPr id="21506" name="Footer Placeholder 2"/>
          <p:cNvSpPr>
            <a:spLocks noGrp="1"/>
          </p:cNvSpPr>
          <p:nvPr>
            <p:ph type="ftr" sz="quarter" idx="11"/>
          </p:nvPr>
        </p:nvSpPr>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Hidetoshi Yokota, Ruben Salazar, Randy Turner (Landis+Gyr)</a:t>
            </a:r>
          </a:p>
        </p:txBody>
      </p:sp>
      <p:sp>
        <p:nvSpPr>
          <p:cNvPr id="4" name="Slide Number Placeholder 3">
            <a:extLst>
              <a:ext uri="{FF2B5EF4-FFF2-40B4-BE49-F238E27FC236}">
                <a16:creationId xmlns:a16="http://schemas.microsoft.com/office/drawing/2014/main" id="{5B57EB84-B140-4E3A-B801-312C9DCE6B25}"/>
              </a:ext>
            </a:extLst>
          </p:cNvPr>
          <p:cNvSpPr>
            <a:spLocks noGrp="1"/>
          </p:cNvSpPr>
          <p:nvPr>
            <p:ph type="sldNum" sz="quarter" idx="12"/>
          </p:nvPr>
        </p:nvSpPr>
        <p:spPr/>
        <p:txBody>
          <a:bodyPr/>
          <a:lstStyle/>
          <a:p>
            <a:r>
              <a:rPr lang="en-US"/>
              <a:t>Slide </a:t>
            </a:r>
            <a:fld id="{B203204F-18E1-E243-BC77-5EC53382E152}" type="slidenum">
              <a:rPr lang="en-US" smtClean="0"/>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19" name="Rectangle 18">
            <a:extLst>
              <a:ext uri="{FF2B5EF4-FFF2-40B4-BE49-F238E27FC236}">
                <a16:creationId xmlns:a16="http://schemas.microsoft.com/office/drawing/2014/main" id="{D7AD2647-0003-4E24-AB14-690B5965D595}"/>
              </a:ext>
            </a:extLst>
          </p:cNvPr>
          <p:cNvSpPr/>
          <p:nvPr/>
        </p:nvSpPr>
        <p:spPr bwMode="auto">
          <a:xfrm>
            <a:off x="7294" y="-9767"/>
            <a:ext cx="1058697" cy="333007"/>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a:solidFill>
                  <a:schemeClr val="bg1"/>
                </a:solidFill>
                <a:ea typeface="ＭＳ Ｐゴシック" charset="0"/>
              </a:rPr>
              <a:t>Updated</a:t>
            </a:r>
            <a:endParaRPr kumimoji="0" lang="en-US" sz="1600" i="0" u="none" strike="noStrike" cap="none" normalizeH="0" baseline="0" dirty="0">
              <a:ln>
                <a:noFill/>
              </a:ln>
              <a:solidFill>
                <a:schemeClr val="bg1"/>
              </a:solidFill>
              <a:effectLst/>
              <a:ea typeface="ＭＳ Ｐゴシック" charset="0"/>
            </a:endParaRPr>
          </a:p>
        </p:txBody>
      </p:sp>
    </p:spTree>
    <p:extLst>
      <p:ext uri="{BB962C8B-B14F-4D97-AF65-F5344CB8AC3E}">
        <p14:creationId xmlns:p14="http://schemas.microsoft.com/office/powerpoint/2010/main" val="393641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81000" y="533400"/>
            <a:ext cx="6858000" cy="1066800"/>
          </a:xfrm>
        </p:spPr>
        <p:txBody>
          <a:bodyPr/>
          <a:lstStyle/>
          <a:p>
            <a:r>
              <a:rPr kumimoji="1" lang="en-US" dirty="0"/>
              <a:t>Protocol modules are also described in Yang data model</a:t>
            </a:r>
            <a:endParaRPr lang="en-US" dirty="0"/>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3</a:t>
            </a:fld>
            <a:endParaRPr lang="en-US"/>
          </a:p>
        </p:txBody>
      </p:sp>
      <p:pic>
        <p:nvPicPr>
          <p:cNvPr id="10" name="Picture 9" descr="802.15.12-multi-mode-r3.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2066925"/>
            <a:ext cx="5829300" cy="4181475"/>
          </a:xfrm>
          <a:prstGeom prst="rect">
            <a:avLst/>
          </a:prstGeom>
        </p:spPr>
      </p:pic>
      <p:sp>
        <p:nvSpPr>
          <p:cNvPr id="11" name="Rounded Rectangle 10"/>
          <p:cNvSpPr/>
          <p:nvPr/>
        </p:nvSpPr>
        <p:spPr>
          <a:xfrm>
            <a:off x="3749019" y="4023730"/>
            <a:ext cx="1051582" cy="151091"/>
          </a:xfrm>
          <a:prstGeom prst="roundRect">
            <a:avLst>
              <a:gd name="adj" fmla="val 50000"/>
            </a:avLst>
          </a:prstGeom>
          <a:solidFill>
            <a:schemeClr val="bg1">
              <a:lumMod val="50000"/>
            </a:schemeClr>
          </a:solidFill>
          <a:ln w="28575"/>
        </p:spPr>
        <p:style>
          <a:lnRef idx="3">
            <a:schemeClr val="lt1"/>
          </a:lnRef>
          <a:fillRef idx="1">
            <a:schemeClr val="accent4"/>
          </a:fillRef>
          <a:effectRef idx="1">
            <a:schemeClr val="accent4"/>
          </a:effectRef>
          <a:fontRef idx="minor">
            <a:schemeClr val="lt1"/>
          </a:fontRef>
        </p:style>
        <p:txBody>
          <a:bodyPr rtlCol="0" anchor="ctr"/>
          <a:lstStyle/>
          <a:p>
            <a:pPr algn="ctr" defTabSz="685800" eaLnBrk="1" fontAlgn="auto" hangingPunct="1">
              <a:spcBef>
                <a:spcPts val="0"/>
              </a:spcBef>
              <a:spcAft>
                <a:spcPts val="0"/>
              </a:spcAft>
            </a:pPr>
            <a:r>
              <a:rPr lang="en-US" sz="900" kern="0" dirty="0">
                <a:solidFill>
                  <a:sysClr val="windowText" lastClr="000000"/>
                </a:solidFill>
              </a:rPr>
              <a:t>MLME-SET-*</a:t>
            </a:r>
          </a:p>
        </p:txBody>
      </p:sp>
      <p:sp>
        <p:nvSpPr>
          <p:cNvPr id="12" name="Flowchart: Magnetic Disk 11"/>
          <p:cNvSpPr/>
          <p:nvPr/>
        </p:nvSpPr>
        <p:spPr>
          <a:xfrm>
            <a:off x="5493406" y="4434658"/>
            <a:ext cx="437606" cy="215537"/>
          </a:xfrm>
          <a:prstGeom prst="flowChartMagneticDisk">
            <a:avLst/>
          </a:prstGeom>
        </p:spPr>
        <p:style>
          <a:lnRef idx="1">
            <a:schemeClr val="accent4"/>
          </a:lnRef>
          <a:fillRef idx="2">
            <a:schemeClr val="accent4"/>
          </a:fillRef>
          <a:effectRef idx="1">
            <a:schemeClr val="accent4"/>
          </a:effectRef>
          <a:fontRef idx="minor">
            <a:schemeClr val="dk1"/>
          </a:fontRef>
        </p:style>
        <p:txBody>
          <a:bodyPr rtlCol="0" anchor="ctr"/>
          <a:lstStyle/>
          <a:p>
            <a:pPr algn="ctr" defTabSz="685800" eaLnBrk="1" fontAlgn="auto" hangingPunct="1">
              <a:spcBef>
                <a:spcPts val="0"/>
              </a:spcBef>
              <a:spcAft>
                <a:spcPts val="0"/>
              </a:spcAft>
            </a:pPr>
            <a:r>
              <a:rPr lang="en-US" kern="0" dirty="0">
                <a:solidFill>
                  <a:sysClr val="windowText" lastClr="000000"/>
                </a:solidFill>
              </a:rPr>
              <a:t>PIB</a:t>
            </a:r>
          </a:p>
        </p:txBody>
      </p:sp>
      <p:cxnSp>
        <p:nvCxnSpPr>
          <p:cNvPr id="13" name="Straight Arrow Connector 12"/>
          <p:cNvCxnSpPr/>
          <p:nvPr/>
        </p:nvCxnSpPr>
        <p:spPr>
          <a:xfrm>
            <a:off x="4314951" y="4312809"/>
            <a:ext cx="137160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4" name="Straight Connector 13"/>
          <p:cNvCxnSpPr/>
          <p:nvPr/>
        </p:nvCxnSpPr>
        <p:spPr>
          <a:xfrm>
            <a:off x="5524053" y="1981200"/>
            <a:ext cx="0" cy="9144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15" name="Straight Connector 14"/>
          <p:cNvCxnSpPr/>
          <p:nvPr/>
        </p:nvCxnSpPr>
        <p:spPr>
          <a:xfrm flipH="1">
            <a:off x="3816413" y="2841192"/>
            <a:ext cx="1719072"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a:off x="3816845" y="2833400"/>
            <a:ext cx="0" cy="5486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a:off x="4215879" y="4164785"/>
            <a:ext cx="0" cy="1227582"/>
          </a:xfrm>
          <a:prstGeom prst="line">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19" name="Straight Arrow Connector 18"/>
          <p:cNvCxnSpPr/>
          <p:nvPr/>
        </p:nvCxnSpPr>
        <p:spPr>
          <a:xfrm>
            <a:off x="4327524" y="4163805"/>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0" name="Straight Arrow Connector 19"/>
          <p:cNvCxnSpPr/>
          <p:nvPr/>
        </p:nvCxnSpPr>
        <p:spPr>
          <a:xfrm flipV="1">
            <a:off x="5674849" y="4304620"/>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1" name="Straight Connector 20"/>
          <p:cNvCxnSpPr/>
          <p:nvPr/>
        </p:nvCxnSpPr>
        <p:spPr>
          <a:xfrm flipH="1">
            <a:off x="3892181" y="3952796"/>
            <a:ext cx="44577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22" name="Straight Connector 21"/>
          <p:cNvCxnSpPr/>
          <p:nvPr/>
        </p:nvCxnSpPr>
        <p:spPr>
          <a:xfrm>
            <a:off x="4334655" y="3945227"/>
            <a:ext cx="0" cy="20574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23" name="Straight Arrow Connector 22"/>
          <p:cNvCxnSpPr/>
          <p:nvPr/>
        </p:nvCxnSpPr>
        <p:spPr>
          <a:xfrm>
            <a:off x="2696080" y="5375792"/>
            <a:ext cx="150876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p:nvPr/>
        </p:nvCxnSpPr>
        <p:spPr>
          <a:xfrm>
            <a:off x="2709451" y="5375792"/>
            <a:ext cx="0" cy="205740"/>
          </a:xfrm>
          <a:prstGeom prst="line">
            <a:avLst/>
          </a:prstGeom>
          <a:ln w="38100">
            <a:solidFill>
              <a:srgbClr val="7030A0"/>
            </a:solidFill>
            <a:headEnd type="none" w="med" len="med"/>
            <a:tailEnd type="triangle" w="med" len="med"/>
          </a:ln>
        </p:spPr>
        <p:style>
          <a:lnRef idx="3">
            <a:schemeClr val="accent6"/>
          </a:lnRef>
          <a:fillRef idx="0">
            <a:schemeClr val="accent6"/>
          </a:fillRef>
          <a:effectRef idx="2">
            <a:schemeClr val="accent6"/>
          </a:effectRef>
          <a:fontRef idx="minor">
            <a:schemeClr val="tx1"/>
          </a:fontRef>
        </p:style>
      </p:cxnSp>
      <p:cxnSp>
        <p:nvCxnSpPr>
          <p:cNvPr id="25" name="Straight Arrow Connector 24"/>
          <p:cNvCxnSpPr/>
          <p:nvPr/>
        </p:nvCxnSpPr>
        <p:spPr>
          <a:xfrm>
            <a:off x="3040607" y="4311647"/>
            <a:ext cx="1097280" cy="339"/>
          </a:xfrm>
          <a:prstGeom prst="straightConnector1">
            <a:avLst/>
          </a:prstGeom>
          <a:ln w="38100">
            <a:solidFill>
              <a:srgbClr val="7030A0"/>
            </a:solidFill>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6" name="Straight Arrow Connector 25"/>
          <p:cNvCxnSpPr/>
          <p:nvPr/>
        </p:nvCxnSpPr>
        <p:spPr>
          <a:xfrm flipV="1">
            <a:off x="3034890" y="4299639"/>
            <a:ext cx="1697" cy="203885"/>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7" name="Straight Arrow Connector 26"/>
          <p:cNvCxnSpPr/>
          <p:nvPr/>
        </p:nvCxnSpPr>
        <p:spPr>
          <a:xfrm>
            <a:off x="4131981" y="4153913"/>
            <a:ext cx="0" cy="157734"/>
          </a:xfrm>
          <a:prstGeom prst="straightConnector1">
            <a:avLst/>
          </a:prstGeom>
          <a:ln w="38100">
            <a:solidFill>
              <a:srgbClr val="7030A0"/>
            </a:solidFill>
            <a:headEnd type="triangl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8" name="Straight Connector 27"/>
          <p:cNvCxnSpPr/>
          <p:nvPr/>
        </p:nvCxnSpPr>
        <p:spPr>
          <a:xfrm>
            <a:off x="3904736" y="3671600"/>
            <a:ext cx="0" cy="27432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29" name="Straight Connector 28"/>
          <p:cNvCxnSpPr/>
          <p:nvPr/>
        </p:nvCxnSpPr>
        <p:spPr>
          <a:xfrm>
            <a:off x="3728524" y="3670907"/>
            <a:ext cx="0" cy="41148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0" name="Straight Connector 29"/>
          <p:cNvCxnSpPr/>
          <p:nvPr/>
        </p:nvCxnSpPr>
        <p:spPr>
          <a:xfrm>
            <a:off x="3819011" y="3670907"/>
            <a:ext cx="0" cy="34290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cxnSp>
        <p:nvCxnSpPr>
          <p:cNvPr id="31" name="Straight Connector 30"/>
          <p:cNvCxnSpPr/>
          <p:nvPr/>
        </p:nvCxnSpPr>
        <p:spPr>
          <a:xfrm flipH="1">
            <a:off x="3811488" y="4009836"/>
            <a:ext cx="411480" cy="0"/>
          </a:xfrm>
          <a:prstGeom prst="line">
            <a:avLst/>
          </a:prstGeom>
          <a:ln w="38100">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2" name="Straight Connector 31"/>
          <p:cNvCxnSpPr/>
          <p:nvPr/>
        </p:nvCxnSpPr>
        <p:spPr>
          <a:xfrm>
            <a:off x="4210830" y="4016665"/>
            <a:ext cx="0" cy="137160"/>
          </a:xfrm>
          <a:prstGeom prst="line">
            <a:avLst/>
          </a:prstGeom>
          <a:ln w="38100">
            <a:solidFill>
              <a:srgbClr val="FF0000"/>
            </a:solidFill>
            <a:headEnd type="none" w="med" len="med"/>
            <a:tailEnd type="triangle" w="med" len="med"/>
          </a:ln>
        </p:spPr>
        <p:style>
          <a:lnRef idx="3">
            <a:schemeClr val="accent2"/>
          </a:lnRef>
          <a:fillRef idx="0">
            <a:schemeClr val="accent2"/>
          </a:fillRef>
          <a:effectRef idx="2">
            <a:schemeClr val="accent2"/>
          </a:effectRef>
          <a:fontRef idx="minor">
            <a:schemeClr val="tx1"/>
          </a:fontRef>
        </p:style>
      </p:cxnSp>
      <p:cxnSp>
        <p:nvCxnSpPr>
          <p:cNvPr id="33" name="Straight Connector 32"/>
          <p:cNvCxnSpPr/>
          <p:nvPr/>
        </p:nvCxnSpPr>
        <p:spPr>
          <a:xfrm flipH="1">
            <a:off x="3718248" y="4085669"/>
            <a:ext cx="411480" cy="0"/>
          </a:xfrm>
          <a:prstGeom prst="line">
            <a:avLst/>
          </a:prstGeom>
          <a:ln w="38100">
            <a:solidFill>
              <a:srgbClr val="FF0000"/>
            </a:solidFill>
            <a:headEnd type="triangle" w="med" len="med"/>
            <a:tailEnd type="none" w="med" len="med"/>
          </a:ln>
        </p:spPr>
        <p:style>
          <a:lnRef idx="3">
            <a:schemeClr val="accent2"/>
          </a:lnRef>
          <a:fillRef idx="0">
            <a:schemeClr val="accent2"/>
          </a:fillRef>
          <a:effectRef idx="2">
            <a:schemeClr val="accent2"/>
          </a:effectRef>
          <a:fontRef idx="minor">
            <a:schemeClr val="tx1"/>
          </a:fontRef>
        </p:style>
      </p:cxnSp>
      <p:grpSp>
        <p:nvGrpSpPr>
          <p:cNvPr id="7" name="Group 6"/>
          <p:cNvGrpSpPr/>
          <p:nvPr/>
        </p:nvGrpSpPr>
        <p:grpSpPr>
          <a:xfrm>
            <a:off x="6590910" y="1541849"/>
            <a:ext cx="1027290" cy="939537"/>
            <a:chOff x="6801394" y="1129539"/>
            <a:chExt cx="1027290" cy="939537"/>
          </a:xfrm>
        </p:grpSpPr>
        <p:sp>
          <p:nvSpPr>
            <p:cNvPr id="3" name="Rectangle: Folded Corner 2"/>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6" name="Rectangle: Folded Corner 35"/>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37" name="Rectangle: Folded Corner 36"/>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(Yang)</a:t>
              </a:r>
              <a:endParaRPr kumimoji="0" lang="en-US" sz="1600" b="0" i="0" u="none" strike="noStrike" cap="none" normalizeH="0" baseline="0" dirty="0">
                <a:ln>
                  <a:noFill/>
                </a:ln>
                <a:solidFill>
                  <a:schemeClr val="tx1"/>
                </a:solidFill>
                <a:effectLst/>
                <a:latin typeface="+mn-lt"/>
                <a:ea typeface="ＭＳ Ｐゴシック" charset="0"/>
              </a:endParaRPr>
            </a:p>
          </p:txBody>
        </p:sp>
      </p:grpSp>
      <p:cxnSp>
        <p:nvCxnSpPr>
          <p:cNvPr id="40" name="Straight Connector 39"/>
          <p:cNvCxnSpPr/>
          <p:nvPr/>
        </p:nvCxnSpPr>
        <p:spPr bwMode="auto">
          <a:xfrm>
            <a:off x="6406715" y="2573592"/>
            <a:ext cx="24758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2" name="Straight Connector 41"/>
          <p:cNvCxnSpPr/>
          <p:nvPr/>
        </p:nvCxnSpPr>
        <p:spPr bwMode="auto">
          <a:xfrm flipV="1">
            <a:off x="6096000" y="1101440"/>
            <a:ext cx="585375" cy="9052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4" name="Straight Connector 43"/>
          <p:cNvCxnSpPr/>
          <p:nvPr/>
        </p:nvCxnSpPr>
        <p:spPr bwMode="auto">
          <a:xfrm>
            <a:off x="6681375" y="1101440"/>
            <a:ext cx="2233401"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46" name="Straight Arrow Connector 45"/>
          <p:cNvCxnSpPr>
            <a:cxnSpLocks/>
          </p:cNvCxnSpPr>
          <p:nvPr/>
        </p:nvCxnSpPr>
        <p:spPr bwMode="auto">
          <a:xfrm flipH="1" flipV="1">
            <a:off x="5535485" y="2481386"/>
            <a:ext cx="1322516" cy="29459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50" name="Group 49"/>
          <p:cNvGrpSpPr/>
          <p:nvPr/>
        </p:nvGrpSpPr>
        <p:grpSpPr>
          <a:xfrm>
            <a:off x="7866707" y="1286054"/>
            <a:ext cx="1182986" cy="593571"/>
            <a:chOff x="7829549" y="1608108"/>
            <a:chExt cx="1182986" cy="593571"/>
          </a:xfrm>
        </p:grpSpPr>
        <p:sp>
          <p:nvSpPr>
            <p:cNvPr id="47" name="Rectangle 46"/>
            <p:cNvSpPr/>
            <p:nvPr/>
          </p:nvSpPr>
          <p:spPr bwMode="auto">
            <a:xfrm>
              <a:off x="7829549" y="1608108"/>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8" name="Rectangle 47"/>
            <p:cNvSpPr/>
            <p:nvPr/>
          </p:nvSpPr>
          <p:spPr bwMode="auto">
            <a:xfrm>
              <a:off x="7924094" y="1668716"/>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sp>
          <p:nvSpPr>
            <p:cNvPr id="49" name="Rectangle 48"/>
            <p:cNvSpPr/>
            <p:nvPr/>
          </p:nvSpPr>
          <p:spPr bwMode="auto">
            <a:xfrm>
              <a:off x="7998730" y="1721504"/>
              <a:ext cx="1013805" cy="480175"/>
            </a:xfrm>
            <a:prstGeom prst="rect">
              <a:avLst/>
            </a:prstGeom>
            <a:solidFill>
              <a:schemeClr val="bg1">
                <a:lumMod val="95000"/>
              </a:schemeClr>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Template</a:t>
              </a:r>
            </a:p>
          </p:txBody>
        </p:sp>
      </p:grpSp>
      <p:sp>
        <p:nvSpPr>
          <p:cNvPr id="51" name="Arrow: Bent-Up 50"/>
          <p:cNvSpPr/>
          <p:nvPr/>
        </p:nvSpPr>
        <p:spPr bwMode="auto">
          <a:xfrm rot="10800000">
            <a:off x="7288838" y="1310214"/>
            <a:ext cx="500204" cy="311240"/>
          </a:xfrm>
          <a:prstGeom prst="bentUpArrow">
            <a:avLst/>
          </a:prstGeom>
          <a:solidFill>
            <a:schemeClr val="bg2"/>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a typeface="ＭＳ Ｐゴシック" charset="0"/>
            </a:endParaRPr>
          </a:p>
        </p:txBody>
      </p:sp>
      <p:sp>
        <p:nvSpPr>
          <p:cNvPr id="53" name="Rectangle: Rounded Corners 52"/>
          <p:cNvSpPr/>
          <p:nvPr/>
        </p:nvSpPr>
        <p:spPr bwMode="auto">
          <a:xfrm>
            <a:off x="4953000" y="1663154"/>
            <a:ext cx="1123620" cy="318046"/>
          </a:xfrm>
          <a:prstGeom prst="round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1">
            <a:schemeClr val="dk1"/>
          </a:lnRef>
          <a:fillRef idx="2">
            <a:schemeClr val="dk1"/>
          </a:fillRef>
          <a:effectRef idx="1">
            <a:schemeClr val="dk1"/>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a:solidFill>
                  <a:schemeClr val="tx1"/>
                </a:solidFill>
                <a:ea typeface="ＭＳ Ｐゴシック" charset="0"/>
              </a:rPr>
              <a:t>Config APP</a:t>
            </a:r>
            <a:endParaRPr kumimoji="0" lang="en-US" sz="1400" b="0" i="0" u="none" strike="noStrike" cap="none" normalizeH="0" baseline="0" dirty="0">
              <a:ln>
                <a:noFill/>
              </a:ln>
              <a:solidFill>
                <a:schemeClr val="tx1"/>
              </a:solidFill>
              <a:effectLst/>
              <a:ea typeface="ＭＳ Ｐゴシック" charset="0"/>
            </a:endParaRPr>
          </a:p>
        </p:txBody>
      </p:sp>
      <p:sp>
        <p:nvSpPr>
          <p:cNvPr id="2" name="TextBox 1">
            <a:extLst>
              <a:ext uri="{FF2B5EF4-FFF2-40B4-BE49-F238E27FC236}">
                <a16:creationId xmlns:a16="http://schemas.microsoft.com/office/drawing/2014/main" id="{565C236B-82D4-4B91-8E90-F214D7516F9E}"/>
              </a:ext>
            </a:extLst>
          </p:cNvPr>
          <p:cNvSpPr txBox="1"/>
          <p:nvPr/>
        </p:nvSpPr>
        <p:spPr>
          <a:xfrm>
            <a:off x="6913328" y="2743200"/>
            <a:ext cx="1435008" cy="338554"/>
          </a:xfrm>
          <a:prstGeom prst="rect">
            <a:avLst/>
          </a:prstGeom>
          <a:noFill/>
        </p:spPr>
        <p:txBody>
          <a:bodyPr wrap="none" rtlCol="0">
            <a:spAutoFit/>
          </a:bodyPr>
          <a:lstStyle/>
          <a:p>
            <a:r>
              <a:rPr lang="en-US" sz="1600" dirty="0"/>
              <a:t>ULI operations</a:t>
            </a:r>
          </a:p>
        </p:txBody>
      </p:sp>
      <p:sp>
        <p:nvSpPr>
          <p:cNvPr id="45" name="TextBox 44">
            <a:extLst>
              <a:ext uri="{FF2B5EF4-FFF2-40B4-BE49-F238E27FC236}">
                <a16:creationId xmlns:a16="http://schemas.microsoft.com/office/drawing/2014/main" id="{C967ABFD-CDC8-42AD-9E63-F95A8ABBE8C0}"/>
              </a:ext>
            </a:extLst>
          </p:cNvPr>
          <p:cNvSpPr txBox="1"/>
          <p:nvPr/>
        </p:nvSpPr>
        <p:spPr>
          <a:xfrm>
            <a:off x="6960850" y="4208740"/>
            <a:ext cx="1811714" cy="338554"/>
          </a:xfrm>
          <a:prstGeom prst="rect">
            <a:avLst/>
          </a:prstGeom>
          <a:noFill/>
        </p:spPr>
        <p:txBody>
          <a:bodyPr wrap="none" rtlCol="0">
            <a:spAutoFit/>
          </a:bodyPr>
          <a:lstStyle/>
          <a:p>
            <a:r>
              <a:rPr lang="en-US" sz="1600" dirty="0"/>
              <a:t>802.15.4 operations</a:t>
            </a:r>
          </a:p>
        </p:txBody>
      </p:sp>
      <p:cxnSp>
        <p:nvCxnSpPr>
          <p:cNvPr id="52" name="Straight Arrow Connector 51">
            <a:extLst>
              <a:ext uri="{FF2B5EF4-FFF2-40B4-BE49-F238E27FC236}">
                <a16:creationId xmlns:a16="http://schemas.microsoft.com/office/drawing/2014/main" id="{5705DD1F-E7F5-4285-BFA2-ABD5691F3D78}"/>
              </a:ext>
            </a:extLst>
          </p:cNvPr>
          <p:cNvCxnSpPr>
            <a:cxnSpLocks/>
          </p:cNvCxnSpPr>
          <p:nvPr/>
        </p:nvCxnSpPr>
        <p:spPr bwMode="auto">
          <a:xfrm flipH="1" flipV="1">
            <a:off x="5148769" y="4279355"/>
            <a:ext cx="1772436" cy="9866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grpSp>
        <p:nvGrpSpPr>
          <p:cNvPr id="54" name="Group 53">
            <a:extLst>
              <a:ext uri="{FF2B5EF4-FFF2-40B4-BE49-F238E27FC236}">
                <a16:creationId xmlns:a16="http://schemas.microsoft.com/office/drawing/2014/main" id="{42280A93-63D2-4FB6-8F76-6E3B2A2EA240}"/>
              </a:ext>
            </a:extLst>
          </p:cNvPr>
          <p:cNvGrpSpPr/>
          <p:nvPr/>
        </p:nvGrpSpPr>
        <p:grpSpPr>
          <a:xfrm>
            <a:off x="6678690" y="3205919"/>
            <a:ext cx="1261329" cy="939537"/>
            <a:chOff x="6801394" y="1129539"/>
            <a:chExt cx="1027290" cy="939537"/>
          </a:xfrm>
        </p:grpSpPr>
        <p:sp>
          <p:nvSpPr>
            <p:cNvPr id="55" name="Rectangle: Folded Corner 54">
              <a:extLst>
                <a:ext uri="{FF2B5EF4-FFF2-40B4-BE49-F238E27FC236}">
                  <a16:creationId xmlns:a16="http://schemas.microsoft.com/office/drawing/2014/main" id="{22BB693D-94F0-43ED-8E3D-8CEB21549611}"/>
                </a:ext>
              </a:extLst>
            </p:cNvPr>
            <p:cNvSpPr/>
            <p:nvPr/>
          </p:nvSpPr>
          <p:spPr bwMode="auto">
            <a:xfrm>
              <a:off x="6801394" y="1129539"/>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56" name="Rectangle: Folded Corner 55">
              <a:extLst>
                <a:ext uri="{FF2B5EF4-FFF2-40B4-BE49-F238E27FC236}">
                  <a16:creationId xmlns:a16="http://schemas.microsoft.com/office/drawing/2014/main" id="{4C63F12C-00E4-4AAC-8A03-AE5B95742E0F}"/>
                </a:ext>
              </a:extLst>
            </p:cNvPr>
            <p:cNvSpPr/>
            <p:nvPr/>
          </p:nvSpPr>
          <p:spPr bwMode="auto">
            <a:xfrm>
              <a:off x="6895939" y="119346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Profile</a:t>
              </a:r>
            </a:p>
          </p:txBody>
        </p:sp>
        <p:sp>
          <p:nvSpPr>
            <p:cNvPr id="57" name="Rectangle: Folded Corner 56">
              <a:extLst>
                <a:ext uri="{FF2B5EF4-FFF2-40B4-BE49-F238E27FC236}">
                  <a16:creationId xmlns:a16="http://schemas.microsoft.com/office/drawing/2014/main" id="{B133452B-300E-44D5-B9A6-D2ED13E25E00}"/>
                </a:ext>
              </a:extLst>
            </p:cNvPr>
            <p:cNvSpPr/>
            <p:nvPr/>
          </p:nvSpPr>
          <p:spPr bwMode="auto">
            <a:xfrm>
              <a:off x="6990484" y="1276295"/>
              <a:ext cx="838200" cy="792781"/>
            </a:xfrm>
            <a:prstGeom prst="foldedCorner">
              <a:avLst/>
            </a:prstGeom>
            <a:solidFill>
              <a:schemeClr val="bg1">
                <a:lumMod val="95000"/>
              </a:schemeClr>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Protocol</a:t>
              </a:r>
            </a:p>
            <a:p>
              <a:pPr marL="0" marR="0" indent="0" algn="l" defTabSz="914400" rtl="0" eaLnBrk="0" fontAlgn="base" latinLnBrk="0" hangingPunct="0">
                <a:lnSpc>
                  <a:spcPct val="100000"/>
                </a:lnSpc>
                <a:spcBef>
                  <a:spcPct val="0"/>
                </a:spcBef>
                <a:spcAft>
                  <a:spcPct val="0"/>
                </a:spcAft>
                <a:buClrTx/>
                <a:buSzTx/>
                <a:buFontTx/>
                <a:buNone/>
                <a:tabLst/>
              </a:pPr>
              <a:r>
                <a:rPr lang="en-US" sz="1600" dirty="0">
                  <a:latin typeface="+mn-lt"/>
                </a:rPr>
                <a:t>Modules</a:t>
              </a:r>
            </a:p>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mn-lt"/>
                  <a:ea typeface="ＭＳ Ｐゴシック" charset="0"/>
                </a:rPr>
                <a:t>(Yang)</a:t>
              </a:r>
            </a:p>
          </p:txBody>
        </p:sp>
      </p:grpSp>
    </p:spTree>
    <p:extLst>
      <p:ext uri="{BB962C8B-B14F-4D97-AF65-F5344CB8AC3E}">
        <p14:creationId xmlns:p14="http://schemas.microsoft.com/office/powerpoint/2010/main" val="3307800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Profile Operation Primitives</a:t>
            </a:r>
          </a:p>
        </p:txBody>
      </p:sp>
      <p:sp>
        <p:nvSpPr>
          <p:cNvPr id="3" name="Content Placeholder 2"/>
          <p:cNvSpPr>
            <a:spLocks noGrp="1"/>
          </p:cNvSpPr>
          <p:nvPr>
            <p:ph idx="1"/>
          </p:nvPr>
        </p:nvSpPr>
        <p:spPr>
          <a:xfrm>
            <a:off x="685800" y="1600200"/>
            <a:ext cx="7772400" cy="2965450"/>
          </a:xfrm>
        </p:spPr>
        <p:txBody>
          <a:bodyPr>
            <a:normAutofit lnSpcReduction="10000"/>
          </a:bodyPr>
          <a:lstStyle/>
          <a:p>
            <a:r>
              <a:rPr lang="en-US" dirty="0"/>
              <a:t>Type of operations</a:t>
            </a:r>
          </a:p>
          <a:p>
            <a:pPr lvl="1"/>
            <a:r>
              <a:rPr lang="en-US" dirty="0"/>
              <a:t>ULM-CREATE-PROFILE()</a:t>
            </a:r>
          </a:p>
          <a:p>
            <a:pPr lvl="1"/>
            <a:r>
              <a:rPr lang="en-US" dirty="0"/>
              <a:t>ULM-EXEC-PROFILE()</a:t>
            </a:r>
          </a:p>
          <a:p>
            <a:pPr lvl="1"/>
            <a:r>
              <a:rPr lang="en-US" dirty="0"/>
              <a:t>ULM-GET-PROFILE()</a:t>
            </a:r>
          </a:p>
          <a:p>
            <a:pPr lvl="1"/>
            <a:r>
              <a:rPr lang="en-US" dirty="0"/>
              <a:t>ULM-CHANGE-PROFILE()</a:t>
            </a:r>
          </a:p>
          <a:p>
            <a:pPr lvl="1"/>
            <a:r>
              <a:rPr lang="en-US" dirty="0"/>
              <a:t>ULM-DELETE-PROFILE()</a:t>
            </a:r>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539704120"/>
              </p:ext>
            </p:extLst>
          </p:nvPr>
        </p:nvGraphicFramePr>
        <p:xfrm>
          <a:off x="1333500" y="4565650"/>
          <a:ext cx="6896100" cy="1758950"/>
        </p:xfrm>
        <a:graphic>
          <a:graphicData uri="http://schemas.openxmlformats.org/drawingml/2006/table">
            <a:tbl>
              <a:tblPr firstRow="1" bandRow="1">
                <a:tableStyleId>{073A0DAA-6AF3-43AB-8588-CEC1D06C72B9}</a:tableStyleId>
              </a:tblPr>
              <a:tblGrid>
                <a:gridCol w="2302964">
                  <a:extLst>
                    <a:ext uri="{9D8B030D-6E8A-4147-A177-3AD203B41FA5}">
                      <a16:colId xmlns:a16="http://schemas.microsoft.com/office/drawing/2014/main" val="2955987723"/>
                    </a:ext>
                  </a:extLst>
                </a:gridCol>
                <a:gridCol w="1148284">
                  <a:extLst>
                    <a:ext uri="{9D8B030D-6E8A-4147-A177-3AD203B41FA5}">
                      <a16:colId xmlns:a16="http://schemas.microsoft.com/office/drawing/2014/main" val="356517091"/>
                    </a:ext>
                  </a:extLst>
                </a:gridCol>
                <a:gridCol w="1148284">
                  <a:extLst>
                    <a:ext uri="{9D8B030D-6E8A-4147-A177-3AD203B41FA5}">
                      <a16:colId xmlns:a16="http://schemas.microsoft.com/office/drawing/2014/main" val="3523474949"/>
                    </a:ext>
                  </a:extLst>
                </a:gridCol>
                <a:gridCol w="1148284">
                  <a:extLst>
                    <a:ext uri="{9D8B030D-6E8A-4147-A177-3AD203B41FA5}">
                      <a16:colId xmlns:a16="http://schemas.microsoft.com/office/drawing/2014/main" val="715187006"/>
                    </a:ext>
                  </a:extLst>
                </a:gridCol>
                <a:gridCol w="1148284">
                  <a:extLst>
                    <a:ext uri="{9D8B030D-6E8A-4147-A177-3AD203B41FA5}">
                      <a16:colId xmlns:a16="http://schemas.microsoft.com/office/drawing/2014/main" val="3579236076"/>
                    </a:ext>
                  </a:extLst>
                </a:gridCol>
              </a:tblGrid>
              <a:tr h="356653">
                <a:tc>
                  <a:txBody>
                    <a:bodyPr/>
                    <a:lstStyle/>
                    <a:p>
                      <a:pPr marL="0" marR="0" algn="ctr">
                        <a:spcBef>
                          <a:spcPts val="0"/>
                        </a:spcBef>
                        <a:spcAft>
                          <a:spcPts val="0"/>
                        </a:spcAft>
                      </a:pPr>
                      <a:r>
                        <a:rPr lang="en-US" sz="1400" dirty="0">
                          <a:effectLst/>
                        </a:rPr>
                        <a:t>Name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Request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Indication</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Response</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Confirm</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89250191"/>
                  </a:ext>
                </a:extLst>
              </a:tr>
              <a:tr h="290997">
                <a:tc>
                  <a:txBody>
                    <a:bodyPr/>
                    <a:lstStyle/>
                    <a:p>
                      <a:pPr marL="0" marR="0">
                        <a:spcBef>
                          <a:spcPts val="0"/>
                        </a:spcBef>
                        <a:spcAft>
                          <a:spcPts val="0"/>
                        </a:spcAft>
                      </a:pPr>
                      <a:r>
                        <a:rPr lang="en-US" sz="1400" kern="1200" dirty="0">
                          <a:effectLst/>
                        </a:rPr>
                        <a:t>ULM-CREATE-PROFILE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70437117"/>
                  </a:ext>
                </a:extLst>
              </a:tr>
              <a:tr h="292618">
                <a:tc>
                  <a:txBody>
                    <a:bodyPr/>
                    <a:lstStyle/>
                    <a:p>
                      <a:pPr marL="0" marR="0">
                        <a:spcBef>
                          <a:spcPts val="0"/>
                        </a:spcBef>
                        <a:spcAft>
                          <a:spcPts val="0"/>
                        </a:spcAft>
                      </a:pPr>
                      <a:r>
                        <a:rPr lang="en-US" sz="1400" kern="1200" dirty="0">
                          <a:effectLst/>
                        </a:rPr>
                        <a:t>ULM-EXEC-PROFILE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59612269"/>
                  </a:ext>
                </a:extLst>
              </a:tr>
              <a:tr h="292618">
                <a:tc>
                  <a:txBody>
                    <a:bodyPr/>
                    <a:lstStyle/>
                    <a:p>
                      <a:pPr marL="0" marR="0">
                        <a:spcBef>
                          <a:spcPts val="0"/>
                        </a:spcBef>
                        <a:spcAft>
                          <a:spcPts val="0"/>
                        </a:spcAft>
                      </a:pPr>
                      <a:r>
                        <a:rPr lang="en-US" sz="1400" kern="1200" dirty="0">
                          <a:effectLst/>
                        </a:rPr>
                        <a:t>ULM-GET-PROFILE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30854034"/>
                  </a:ext>
                </a:extLst>
              </a:tr>
              <a:tr h="233446">
                <a:tc>
                  <a:txBody>
                    <a:bodyPr/>
                    <a:lstStyle/>
                    <a:p>
                      <a:pPr marL="0" marR="0">
                        <a:spcBef>
                          <a:spcPts val="0"/>
                        </a:spcBef>
                        <a:spcAft>
                          <a:spcPts val="0"/>
                        </a:spcAft>
                      </a:pPr>
                      <a:r>
                        <a:rPr lang="en-US" sz="1400" kern="1200" dirty="0">
                          <a:effectLst/>
                        </a:rPr>
                        <a:t>ULM-CHANGE-PROFILE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41497584"/>
                  </a:ext>
                </a:extLst>
              </a:tr>
              <a:tr h="29261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kern="1200" dirty="0">
                          <a:effectLst/>
                        </a:rPr>
                        <a:t>ULM-DELETE-PROFILE</a:t>
                      </a:r>
                      <a:endParaRPr lang="en-US" sz="1400" kern="1200" dirty="0">
                        <a:solidFill>
                          <a:schemeClr val="dk1"/>
                        </a:solidFill>
                        <a:effectLst/>
                        <a:latin typeface="+mn-lt"/>
                        <a:ea typeface="+mn-ea"/>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400" u="none" strike="noStrike" kern="1200" cap="none" spc="0" normalizeH="0" baseline="0" noProof="0" dirty="0">
                          <a:ln>
                            <a:noFill/>
                          </a:ln>
                          <a:effectLst/>
                          <a:uLnTx/>
                          <a:uFillTx/>
                        </a:rPr>
                        <a:t>X</a:t>
                      </a: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0" marR="0" marT="0" marB="0"/>
                </a:tc>
                <a:extLst>
                  <a:ext uri="{0D108BD9-81ED-4DB2-BD59-A6C34878D82A}">
                    <a16:rowId xmlns:a16="http://schemas.microsoft.com/office/drawing/2014/main" val="1243501916"/>
                  </a:ext>
                </a:extLst>
              </a:tr>
            </a:tbl>
          </a:graphicData>
        </a:graphic>
      </p:graphicFrame>
    </p:spTree>
    <p:extLst>
      <p:ext uri="{BB962C8B-B14F-4D97-AF65-F5344CB8AC3E}">
        <p14:creationId xmlns:p14="http://schemas.microsoft.com/office/powerpoint/2010/main" val="42755678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a:t>Example: configuring a set of parameters using a profile</a:t>
            </a:r>
            <a:endParaRPr lang="en-US" dirty="0"/>
          </a:p>
        </p:txBody>
      </p:sp>
      <p:sp>
        <p:nvSpPr>
          <p:cNvPr id="3" name="Date Placeholder 2"/>
          <p:cNvSpPr>
            <a:spLocks noGrp="1"/>
          </p:cNvSpPr>
          <p:nvPr>
            <p:ph type="dt" sz="half" idx="10"/>
          </p:nvPr>
        </p:nvSpPr>
        <p:spPr/>
        <p:txBody>
          <a:bodyPr/>
          <a:lstStyle/>
          <a:p>
            <a:r>
              <a:rPr lang="en-US"/>
              <a:t>&lt;September 2017&gt;</a:t>
            </a:r>
            <a:endParaRPr lang="en-US" dirty="0"/>
          </a:p>
        </p:txBody>
      </p:sp>
      <p:sp>
        <p:nvSpPr>
          <p:cNvPr id="4" name="Footer Placeholder 3"/>
          <p:cNvSpPr>
            <a:spLocks noGrp="1"/>
          </p:cNvSpPr>
          <p:nvPr>
            <p:ph type="ftr" sz="quarter" idx="11"/>
          </p:nvPr>
        </p:nvSpPr>
        <p:spPr/>
        <p:txBody>
          <a:bodyPr/>
          <a:lstStyle/>
          <a:p>
            <a:r>
              <a:rPr lang="en-US"/>
              <a:t>Hidetoshi Yokota, Ruben Salazar, Randy Turner (Landis+Gyr)</a:t>
            </a:r>
          </a:p>
        </p:txBody>
      </p:sp>
      <p:sp>
        <p:nvSpPr>
          <p:cNvPr id="5" name="Slide Number Placeholder 4"/>
          <p:cNvSpPr>
            <a:spLocks noGrp="1"/>
          </p:cNvSpPr>
          <p:nvPr>
            <p:ph type="sldNum" sz="quarter" idx="12"/>
          </p:nvPr>
        </p:nvSpPr>
        <p:spPr/>
        <p:txBody>
          <a:bodyPr/>
          <a:lstStyle/>
          <a:p>
            <a:r>
              <a:rPr lang="en-US"/>
              <a:t>Slide </a:t>
            </a:r>
            <a:fld id="{8761FD8D-6E16-6948-8228-37F606CBBE8D}" type="slidenum">
              <a:rPr lang="en-US" smtClean="0"/>
              <a:pPr/>
              <a:t>5</a:t>
            </a:fld>
            <a:endParaRPr lang="en-US"/>
          </a:p>
        </p:txBody>
      </p:sp>
      <p:cxnSp>
        <p:nvCxnSpPr>
          <p:cNvPr id="158" name="Straight Arrow Connector 157"/>
          <p:cNvCxnSpPr/>
          <p:nvPr/>
        </p:nvCxnSpPr>
        <p:spPr>
          <a:xfrm>
            <a:off x="2699219" y="3322631"/>
            <a:ext cx="1577340" cy="0"/>
          </a:xfrm>
          <a:prstGeom prst="straightConnector1">
            <a:avLst/>
          </a:prstGeom>
          <a:noFill/>
          <a:ln w="19050" cap="flat" cmpd="sng" algn="ctr">
            <a:solidFill>
              <a:sysClr val="windowText" lastClr="000000"/>
            </a:solidFill>
            <a:prstDash val="solid"/>
            <a:miter lim="800000"/>
            <a:tailEnd type="triangle"/>
          </a:ln>
          <a:effectLst/>
        </p:spPr>
      </p:cxnSp>
      <p:sp>
        <p:nvSpPr>
          <p:cNvPr id="159" name="TextBox 158"/>
          <p:cNvSpPr txBox="1"/>
          <p:nvPr/>
        </p:nvSpPr>
        <p:spPr>
          <a:xfrm>
            <a:off x="2621017" y="3107399"/>
            <a:ext cx="188705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a:t>
            </a:r>
            <a:r>
              <a:rPr kumimoji="1" lang="en-US" sz="1050" b="0" i="0" u="none" strike="noStrike" kern="0" cap="none" spc="0" normalizeH="0" baseline="0" noProof="0" dirty="0" err="1">
                <a:ln>
                  <a:noFill/>
                </a:ln>
                <a:solidFill>
                  <a:sysClr val="windowText" lastClr="000000"/>
                </a:solidFill>
                <a:effectLst/>
                <a:uLnTx/>
                <a:uFillTx/>
              </a:rPr>
              <a:t>PROFILE.request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160" name="TextBox 159"/>
          <p:cNvSpPr txBox="1"/>
          <p:nvPr/>
        </p:nvSpPr>
        <p:spPr>
          <a:xfrm>
            <a:off x="3666639" y="2279383"/>
            <a:ext cx="1181735"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Management </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Protocols sublayer</a:t>
            </a:r>
            <a:endParaRPr kumimoji="1" lang="en-US" sz="1050" b="0" i="0" u="none" strike="noStrike" kern="0" cap="none" spc="0" normalizeH="0" baseline="0" noProof="0" dirty="0">
              <a:ln>
                <a:noFill/>
              </a:ln>
              <a:effectLst/>
              <a:uLnTx/>
              <a:uFillTx/>
            </a:endParaRPr>
          </a:p>
        </p:txBody>
      </p:sp>
      <p:sp>
        <p:nvSpPr>
          <p:cNvPr id="161" name="TextBox 160"/>
          <p:cNvSpPr txBox="1"/>
          <p:nvPr/>
        </p:nvSpPr>
        <p:spPr>
          <a:xfrm>
            <a:off x="2390548" y="2282975"/>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PDE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grpSp>
        <p:nvGrpSpPr>
          <p:cNvPr id="162" name="Group 161"/>
          <p:cNvGrpSpPr/>
          <p:nvPr/>
        </p:nvGrpSpPr>
        <p:grpSpPr>
          <a:xfrm>
            <a:off x="381000" y="2701816"/>
            <a:ext cx="767729" cy="2823199"/>
            <a:chOff x="291630" y="2459421"/>
            <a:chExt cx="1130501" cy="3764265"/>
          </a:xfrm>
        </p:grpSpPr>
        <p:sp>
          <p:nvSpPr>
            <p:cNvPr id="163" name="Rectangle 162"/>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64" name="Straight Connector 163"/>
            <p:cNvCxnSpPr>
              <a:stCxn id="163" idx="2"/>
              <a:endCxn id="165"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65" name="Rectangle 164"/>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66" name="TextBox 165"/>
          <p:cNvSpPr txBox="1"/>
          <p:nvPr/>
        </p:nvSpPr>
        <p:spPr>
          <a:xfrm>
            <a:off x="381360" y="2282976"/>
            <a:ext cx="829074"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Next</a:t>
            </a:r>
          </a:p>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higher layer</a:t>
            </a:r>
          </a:p>
        </p:txBody>
      </p:sp>
      <p:cxnSp>
        <p:nvCxnSpPr>
          <p:cNvPr id="167" name="Straight Arrow Connector 166"/>
          <p:cNvCxnSpPr/>
          <p:nvPr/>
        </p:nvCxnSpPr>
        <p:spPr>
          <a:xfrm>
            <a:off x="762003" y="3225700"/>
            <a:ext cx="1920240" cy="0"/>
          </a:xfrm>
          <a:prstGeom prst="straightConnector1">
            <a:avLst/>
          </a:prstGeom>
          <a:noFill/>
          <a:ln w="19050" cap="flat" cmpd="sng" algn="ctr">
            <a:solidFill>
              <a:sysClr val="windowText" lastClr="000000"/>
            </a:solidFill>
            <a:prstDash val="solid"/>
            <a:miter lim="800000"/>
            <a:tailEnd type="triangle"/>
          </a:ln>
          <a:effectLst/>
        </p:spPr>
      </p:cxnSp>
      <p:sp>
        <p:nvSpPr>
          <p:cNvPr id="168" name="TextBox 167"/>
          <p:cNvSpPr txBox="1"/>
          <p:nvPr/>
        </p:nvSpPr>
        <p:spPr>
          <a:xfrm>
            <a:off x="696195" y="2971800"/>
            <a:ext cx="2021707"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a:t>
            </a:r>
            <a:r>
              <a:rPr kumimoji="1" lang="en-US" sz="1050" b="1" i="0" u="none" strike="noStrike" kern="0" cap="none" spc="0" normalizeH="0" baseline="0" noProof="0" dirty="0" err="1">
                <a:ln>
                  <a:noFill/>
                </a:ln>
                <a:solidFill>
                  <a:srgbClr val="FF0000"/>
                </a:solidFill>
                <a:effectLst/>
                <a:uLnTx/>
                <a:uFillTx/>
              </a:rPr>
              <a:t>PROFILE.request</a:t>
            </a:r>
            <a:endParaRPr kumimoji="1" lang="en-US" sz="1050" b="1" i="0" u="none" strike="noStrike" kern="0" cap="none" spc="0" normalizeH="0" baseline="0" noProof="0" dirty="0">
              <a:ln>
                <a:noFill/>
              </a:ln>
              <a:solidFill>
                <a:srgbClr val="FF0000"/>
              </a:solidFill>
              <a:effectLst/>
              <a:uLnTx/>
              <a:uFillTx/>
            </a:endParaRPr>
          </a:p>
        </p:txBody>
      </p:sp>
      <p:cxnSp>
        <p:nvCxnSpPr>
          <p:cNvPr id="169" name="Straight Arrow Connector 168"/>
          <p:cNvCxnSpPr/>
          <p:nvPr/>
        </p:nvCxnSpPr>
        <p:spPr>
          <a:xfrm>
            <a:off x="4247182" y="3477188"/>
            <a:ext cx="1241947" cy="0"/>
          </a:xfrm>
          <a:prstGeom prst="straightConnector1">
            <a:avLst/>
          </a:prstGeom>
          <a:noFill/>
          <a:ln w="19050" cap="flat" cmpd="sng" algn="ctr">
            <a:solidFill>
              <a:sysClr val="windowText" lastClr="000000"/>
            </a:solidFill>
            <a:prstDash val="solid"/>
            <a:miter lim="800000"/>
            <a:tailEnd type="triangle"/>
          </a:ln>
          <a:effectLst/>
        </p:spPr>
      </p:cxnSp>
      <p:sp>
        <p:nvSpPr>
          <p:cNvPr id="170" name="TextBox 169"/>
          <p:cNvSpPr txBox="1"/>
          <p:nvPr/>
        </p:nvSpPr>
        <p:spPr>
          <a:xfrm>
            <a:off x="4246774" y="3249530"/>
            <a:ext cx="135646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a:t>
            </a:r>
            <a:r>
              <a:rPr kumimoji="1" lang="en-US" sz="1050" b="0" i="0" u="none" strike="noStrike" kern="0" cap="none" spc="0" normalizeH="0" baseline="0" noProof="0" dirty="0" err="1">
                <a:ln>
                  <a:noFill/>
                </a:ln>
                <a:solidFill>
                  <a:sysClr val="windowText" lastClr="000000"/>
                </a:solidFill>
                <a:effectLst/>
                <a:uLnTx/>
                <a:uFillTx/>
              </a:rPr>
              <a:t>MGMT.request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71" name="Group 170"/>
          <p:cNvGrpSpPr/>
          <p:nvPr/>
        </p:nvGrpSpPr>
        <p:grpSpPr>
          <a:xfrm>
            <a:off x="3865129" y="2694985"/>
            <a:ext cx="767729" cy="2823199"/>
            <a:chOff x="291630" y="2459421"/>
            <a:chExt cx="1130501" cy="3764265"/>
          </a:xfrm>
        </p:grpSpPr>
        <p:sp>
          <p:nvSpPr>
            <p:cNvPr id="172" name="Rectangle 17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3" name="Straight Connector 172"/>
            <p:cNvCxnSpPr>
              <a:stCxn id="172" idx="2"/>
              <a:endCxn id="17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4" name="Rectangle 17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grpSp>
        <p:nvGrpSpPr>
          <p:cNvPr id="175" name="Group 174"/>
          <p:cNvGrpSpPr/>
          <p:nvPr/>
        </p:nvGrpSpPr>
        <p:grpSpPr>
          <a:xfrm>
            <a:off x="6409413" y="2694985"/>
            <a:ext cx="767729" cy="2823199"/>
            <a:chOff x="291630" y="2459421"/>
            <a:chExt cx="1130501" cy="3764265"/>
          </a:xfrm>
        </p:grpSpPr>
        <p:sp>
          <p:nvSpPr>
            <p:cNvPr id="176" name="Rectangle 175"/>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77" name="Straight Connector 176"/>
            <p:cNvCxnSpPr>
              <a:stCxn id="176" idx="2"/>
              <a:endCxn id="178"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78" name="Rectangle 177"/>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79" name="Rounded Rectangle 178"/>
          <p:cNvSpPr/>
          <p:nvPr/>
        </p:nvSpPr>
        <p:spPr>
          <a:xfrm>
            <a:off x="7956882" y="3893021"/>
            <a:ext cx="566908" cy="499289"/>
          </a:xfrm>
          <a:prstGeom prst="round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latin typeface="Calibri" panose="020F0502020204030204"/>
                <a:ea typeface="+mn-ea"/>
                <a:cs typeface="+mn-cs"/>
              </a:rPr>
              <a:t>MAC PIB</a:t>
            </a:r>
          </a:p>
        </p:txBody>
      </p:sp>
      <p:sp>
        <p:nvSpPr>
          <p:cNvPr id="180" name="TextBox 179"/>
          <p:cNvSpPr txBox="1"/>
          <p:nvPr/>
        </p:nvSpPr>
        <p:spPr>
          <a:xfrm>
            <a:off x="6468050" y="2323523"/>
            <a:ext cx="564578"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Device</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ysClr val="windowText" lastClr="000000"/>
                </a:solidFill>
                <a:effectLst/>
                <a:uLnTx/>
                <a:uFillTx/>
              </a:rPr>
              <a:t>MAC</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1" name="Group 180"/>
          <p:cNvGrpSpPr/>
          <p:nvPr/>
        </p:nvGrpSpPr>
        <p:grpSpPr>
          <a:xfrm>
            <a:off x="5116342" y="2678481"/>
            <a:ext cx="767729" cy="2823199"/>
            <a:chOff x="291630" y="2459421"/>
            <a:chExt cx="1130501" cy="3764265"/>
          </a:xfrm>
        </p:grpSpPr>
        <p:sp>
          <p:nvSpPr>
            <p:cNvPr id="182" name="Rectangle 181"/>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3" name="Straight Connector 182"/>
            <p:cNvCxnSpPr>
              <a:stCxn id="182" idx="2"/>
              <a:endCxn id="184"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4" name="Rectangle 183"/>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sp>
        <p:nvSpPr>
          <p:cNvPr id="185" name="TextBox 184"/>
          <p:cNvSpPr txBox="1"/>
          <p:nvPr/>
        </p:nvSpPr>
        <p:spPr>
          <a:xfrm>
            <a:off x="5552477" y="3452826"/>
            <a:ext cx="1340432"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1" lang="en-US" sz="1050" b="0" i="0" u="none" strike="noStrike" kern="0" cap="none" spc="0" normalizeH="0" baseline="0" noProof="0" dirty="0" err="1">
                <a:ln>
                  <a:noFill/>
                </a:ln>
                <a:solidFill>
                  <a:sysClr val="windowText" lastClr="000000"/>
                </a:solidFill>
                <a:effectLst/>
                <a:uLnTx/>
                <a:uFillTx/>
              </a:rPr>
              <a:t>SRM.request</a:t>
            </a:r>
            <a:endParaRPr kumimoji="1" lang="en-US" sz="1050" b="0" i="0" u="none" strike="noStrike" kern="0" cap="none" spc="0" normalizeH="0" baseline="0" noProof="0" dirty="0">
              <a:ln>
                <a:noFill/>
              </a:ln>
              <a:solidFill>
                <a:sysClr val="windowText" lastClr="000000"/>
              </a:solidFill>
              <a:effectLst/>
              <a:uLnTx/>
              <a:uFillTx/>
            </a:endParaRPr>
          </a:p>
        </p:txBody>
      </p:sp>
      <p:grpSp>
        <p:nvGrpSpPr>
          <p:cNvPr id="186" name="Group 185"/>
          <p:cNvGrpSpPr/>
          <p:nvPr/>
        </p:nvGrpSpPr>
        <p:grpSpPr>
          <a:xfrm>
            <a:off x="2304933" y="2701816"/>
            <a:ext cx="767729" cy="2823199"/>
            <a:chOff x="291630" y="2459421"/>
            <a:chExt cx="1130501" cy="3764265"/>
          </a:xfrm>
        </p:grpSpPr>
        <p:sp>
          <p:nvSpPr>
            <p:cNvPr id="187" name="Rectangle 186"/>
            <p:cNvSpPr/>
            <p:nvPr/>
          </p:nvSpPr>
          <p:spPr>
            <a:xfrm>
              <a:off x="296964" y="2459421"/>
              <a:ext cx="1125167" cy="349790"/>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cxnSp>
          <p:nvCxnSpPr>
            <p:cNvPr id="188" name="Straight Connector 187"/>
            <p:cNvCxnSpPr>
              <a:stCxn id="187" idx="2"/>
              <a:endCxn id="189" idx="0"/>
            </p:cNvCxnSpPr>
            <p:nvPr/>
          </p:nvCxnSpPr>
          <p:spPr>
            <a:xfrm flipH="1">
              <a:off x="854214" y="2809211"/>
              <a:ext cx="0" cy="3064685"/>
            </a:xfrm>
            <a:prstGeom prst="line">
              <a:avLst/>
            </a:prstGeom>
            <a:noFill/>
            <a:ln w="19050" cap="flat" cmpd="sng" algn="ctr">
              <a:solidFill>
                <a:sysClr val="windowText" lastClr="000000"/>
              </a:solidFill>
              <a:prstDash val="solid"/>
              <a:miter lim="800000"/>
            </a:ln>
            <a:effectLst/>
          </p:spPr>
        </p:cxnSp>
        <p:sp>
          <p:nvSpPr>
            <p:cNvPr id="189" name="Rectangle 188"/>
            <p:cNvSpPr/>
            <p:nvPr/>
          </p:nvSpPr>
          <p:spPr>
            <a:xfrm>
              <a:off x="291630" y="5873896"/>
              <a:ext cx="1125167" cy="349790"/>
            </a:xfrm>
            <a:prstGeom prst="rect">
              <a:avLst/>
            </a:prstGeom>
            <a:solidFill>
              <a:sysClr val="windowText" lastClr="000000"/>
            </a:solidFill>
            <a:ln w="1270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1"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grpSp>
      <p:cxnSp>
        <p:nvCxnSpPr>
          <p:cNvPr id="190" name="Straight Arrow Connector 189"/>
          <p:cNvCxnSpPr/>
          <p:nvPr/>
        </p:nvCxnSpPr>
        <p:spPr>
          <a:xfrm>
            <a:off x="5497550" y="3653835"/>
            <a:ext cx="1303020" cy="0"/>
          </a:xfrm>
          <a:prstGeom prst="straightConnector1">
            <a:avLst/>
          </a:prstGeom>
          <a:noFill/>
          <a:ln w="19050" cap="flat" cmpd="sng" algn="ctr">
            <a:solidFill>
              <a:sysClr val="windowText" lastClr="000000"/>
            </a:solidFill>
            <a:prstDash val="solid"/>
            <a:miter lim="800000"/>
            <a:tailEnd type="triangle"/>
          </a:ln>
          <a:effectLst/>
        </p:spPr>
      </p:cxnSp>
      <p:sp>
        <p:nvSpPr>
          <p:cNvPr id="191" name="TextBox 190"/>
          <p:cNvSpPr txBox="1"/>
          <p:nvPr/>
        </p:nvSpPr>
        <p:spPr>
          <a:xfrm>
            <a:off x="5206661" y="2289177"/>
            <a:ext cx="639919" cy="415498"/>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effectLst/>
                <a:uLnTx/>
                <a:uFillTx/>
              </a:rPr>
              <a:t>MMI</a:t>
            </a:r>
          </a:p>
          <a:p>
            <a:pPr marL="0" marR="0" lvl="0" indent="0" algn="ctr" defTabSz="6858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effectLst/>
                <a:uLnTx/>
                <a:uFillTx/>
              </a:rPr>
              <a:t>sublayer</a:t>
            </a:r>
            <a:endParaRPr kumimoji="1" lang="en-US" sz="1050" b="0" i="0" u="none" strike="noStrike" kern="0" cap="none" spc="0" normalizeH="0" baseline="0" noProof="0" dirty="0">
              <a:ln>
                <a:noFill/>
              </a:ln>
              <a:effectLst/>
              <a:uLnTx/>
              <a:uFillTx/>
            </a:endParaRPr>
          </a:p>
        </p:txBody>
      </p:sp>
      <p:cxnSp>
        <p:nvCxnSpPr>
          <p:cNvPr id="192" name="Straight Arrow Connector 191"/>
          <p:cNvCxnSpPr/>
          <p:nvPr/>
        </p:nvCxnSpPr>
        <p:spPr>
          <a:xfrm>
            <a:off x="2667000" y="4943612"/>
            <a:ext cx="15773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3" name="TextBox 192"/>
          <p:cNvSpPr txBox="1"/>
          <p:nvPr/>
        </p:nvSpPr>
        <p:spPr>
          <a:xfrm>
            <a:off x="2629411" y="4733261"/>
            <a:ext cx="2004075"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MPH-EXEC-PROFILE.</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4" name="Straight Arrow Connector 193"/>
          <p:cNvCxnSpPr/>
          <p:nvPr/>
        </p:nvCxnSpPr>
        <p:spPr>
          <a:xfrm>
            <a:off x="762000" y="5064893"/>
            <a:ext cx="192024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5" name="TextBox 194"/>
          <p:cNvSpPr txBox="1"/>
          <p:nvPr/>
        </p:nvSpPr>
        <p:spPr>
          <a:xfrm>
            <a:off x="685800" y="4800602"/>
            <a:ext cx="2097049"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1" i="0" u="none" strike="noStrike" kern="0" cap="none" spc="0" normalizeH="0" baseline="0" noProof="0" dirty="0">
                <a:ln>
                  <a:noFill/>
                </a:ln>
                <a:solidFill>
                  <a:srgbClr val="FF0000"/>
                </a:solidFill>
                <a:effectLst/>
                <a:uLnTx/>
                <a:uFillTx/>
              </a:rPr>
              <a:t>ULM-EXEC-PROFILE.</a:t>
            </a:r>
            <a:r>
              <a:rPr kumimoji="1" lang="en-US" sz="1050" b="1" kern="0" dirty="0">
                <a:solidFill>
                  <a:srgbClr val="FF0000"/>
                </a:solidFill>
              </a:rPr>
              <a:t>response</a:t>
            </a:r>
            <a:endParaRPr kumimoji="1" lang="en-US" sz="1050" b="1" i="0" u="none" strike="noStrike" kern="0" cap="none" spc="0" normalizeH="0" baseline="0" noProof="0" dirty="0">
              <a:ln>
                <a:noFill/>
              </a:ln>
              <a:solidFill>
                <a:srgbClr val="FF0000"/>
              </a:solidFill>
              <a:effectLst/>
              <a:uLnTx/>
              <a:uFillTx/>
            </a:endParaRPr>
          </a:p>
        </p:txBody>
      </p:sp>
      <p:cxnSp>
        <p:nvCxnSpPr>
          <p:cNvPr id="196" name="Straight Arrow Connector 195"/>
          <p:cNvCxnSpPr/>
          <p:nvPr/>
        </p:nvCxnSpPr>
        <p:spPr>
          <a:xfrm>
            <a:off x="4247178" y="4796827"/>
            <a:ext cx="1241947"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197" name="TextBox 196"/>
          <p:cNvSpPr txBox="1"/>
          <p:nvPr/>
        </p:nvSpPr>
        <p:spPr>
          <a:xfrm>
            <a:off x="4236379" y="4610735"/>
            <a:ext cx="147348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MMI-MGMT.</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sp>
        <p:nvSpPr>
          <p:cNvPr id="198" name="TextBox 197"/>
          <p:cNvSpPr txBox="1"/>
          <p:nvPr/>
        </p:nvSpPr>
        <p:spPr>
          <a:xfrm>
            <a:off x="5562864" y="4398389"/>
            <a:ext cx="145745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MLME-SRM.</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199" name="Straight Arrow Connector 198"/>
          <p:cNvCxnSpPr/>
          <p:nvPr/>
        </p:nvCxnSpPr>
        <p:spPr>
          <a:xfrm>
            <a:off x="5497547" y="4630572"/>
            <a:ext cx="130302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0" name="TextBox 199"/>
          <p:cNvSpPr txBox="1"/>
          <p:nvPr/>
        </p:nvSpPr>
        <p:spPr>
          <a:xfrm>
            <a:off x="3528332" y="2046065"/>
            <a:ext cx="1013419"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IEEE802.15.12</a:t>
            </a:r>
          </a:p>
        </p:txBody>
      </p:sp>
      <p:sp>
        <p:nvSpPr>
          <p:cNvPr id="201" name="Left Bracket 200"/>
          <p:cNvSpPr/>
          <p:nvPr/>
        </p:nvSpPr>
        <p:spPr>
          <a:xfrm rot="5400000">
            <a:off x="3995995" y="553130"/>
            <a:ext cx="116567" cy="356616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
        <p:nvSpPr>
          <p:cNvPr id="202" name="TextBox 201"/>
          <p:cNvSpPr txBox="1"/>
          <p:nvPr/>
        </p:nvSpPr>
        <p:spPr>
          <a:xfrm>
            <a:off x="6757541" y="3721025"/>
            <a:ext cx="1293944"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err="1">
                <a:ln>
                  <a:noFill/>
                </a:ln>
                <a:solidFill>
                  <a:sysClr val="windowText" lastClr="000000"/>
                </a:solidFill>
                <a:effectLst/>
                <a:uLnTx/>
                <a:uFillTx/>
              </a:rPr>
              <a:t>SET</a:t>
            </a:r>
            <a:r>
              <a:rPr kumimoji="1" lang="en-US" sz="1050" b="0" i="0" u="none" strike="noStrike" kern="0" cap="none" spc="0" normalizeH="0" baseline="0" noProof="0" dirty="0" err="1">
                <a:ln>
                  <a:noFill/>
                </a:ln>
                <a:solidFill>
                  <a:sysClr val="windowText" lastClr="000000"/>
                </a:solidFill>
                <a:effectLst/>
                <a:uLnTx/>
                <a:uFillTx/>
              </a:rPr>
              <a:t>.request</a:t>
            </a:r>
            <a:endParaRPr kumimoji="1" lang="en-US" sz="1050" b="0" i="0" u="none" strike="noStrike" kern="0" cap="none" spc="0" normalizeH="0" baseline="0" noProof="0" dirty="0">
              <a:ln>
                <a:noFill/>
              </a:ln>
              <a:solidFill>
                <a:sysClr val="windowText" lastClr="000000"/>
              </a:solidFill>
              <a:effectLst/>
              <a:uLnTx/>
              <a:uFillTx/>
            </a:endParaRPr>
          </a:p>
        </p:txBody>
      </p:sp>
      <p:sp>
        <p:nvSpPr>
          <p:cNvPr id="203" name="TextBox 202"/>
          <p:cNvSpPr txBox="1"/>
          <p:nvPr/>
        </p:nvSpPr>
        <p:spPr>
          <a:xfrm>
            <a:off x="6751577" y="4115822"/>
            <a:ext cx="1377300" cy="253916"/>
          </a:xfrm>
          <a:prstGeom prst="rect">
            <a:avLst/>
          </a:prstGeom>
          <a:noFill/>
        </p:spPr>
        <p:txBody>
          <a:bodyPr wrap="none" rtlCol="0">
            <a:spAutoFit/>
          </a:bodyPr>
          <a:lstStyle/>
          <a:p>
            <a:pPr marL="0" marR="0" lvl="0" indent="0"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MLME-</a:t>
            </a:r>
            <a:r>
              <a:rPr kumimoji="0" lang="en-US" sz="1050" b="0" i="0" u="none" strike="noStrike" kern="0" cap="none" spc="0" normalizeH="0" baseline="0" noProof="0" dirty="0">
                <a:ln>
                  <a:noFill/>
                </a:ln>
                <a:solidFill>
                  <a:sysClr val="windowText" lastClr="000000"/>
                </a:solidFill>
                <a:effectLst/>
                <a:uLnTx/>
                <a:uFillTx/>
              </a:rPr>
              <a:t>SET</a:t>
            </a:r>
            <a:r>
              <a:rPr kumimoji="1" lang="en-US" sz="1050" b="0" i="0" u="none" strike="noStrike" kern="0" cap="none" spc="0" normalizeH="0" baseline="0" noProof="0" dirty="0">
                <a:ln>
                  <a:noFill/>
                </a:ln>
                <a:solidFill>
                  <a:sysClr val="windowText" lastClr="000000"/>
                </a:solidFill>
                <a:effectLst/>
                <a:uLnTx/>
                <a:uFillTx/>
              </a:rPr>
              <a:t>.</a:t>
            </a:r>
            <a:r>
              <a:rPr kumimoji="1" lang="en-US" sz="1050" kern="0" dirty="0">
                <a:solidFill>
                  <a:sysClr val="windowText" lastClr="000000"/>
                </a:solidFill>
              </a:rPr>
              <a:t>response</a:t>
            </a:r>
            <a:endParaRPr kumimoji="1" lang="en-US" sz="1050" b="0" i="0" u="none" strike="noStrike" kern="0" cap="none" spc="0" normalizeH="0" baseline="0" noProof="0" dirty="0">
              <a:ln>
                <a:noFill/>
              </a:ln>
              <a:solidFill>
                <a:sysClr val="windowText" lastClr="000000"/>
              </a:solidFill>
              <a:effectLst/>
              <a:uLnTx/>
              <a:uFillTx/>
            </a:endParaRPr>
          </a:p>
        </p:txBody>
      </p:sp>
      <p:cxnSp>
        <p:nvCxnSpPr>
          <p:cNvPr id="204" name="Straight Arrow Connector 203"/>
          <p:cNvCxnSpPr/>
          <p:nvPr/>
        </p:nvCxnSpPr>
        <p:spPr>
          <a:xfrm>
            <a:off x="6791467" y="3962187"/>
            <a:ext cx="1165860" cy="0"/>
          </a:xfrm>
          <a:prstGeom prst="straightConnector1">
            <a:avLst/>
          </a:prstGeom>
          <a:noFill/>
          <a:ln w="19050" cap="flat" cmpd="sng" algn="ctr">
            <a:solidFill>
              <a:sysClr val="windowText" lastClr="000000"/>
            </a:solidFill>
            <a:prstDash val="solid"/>
            <a:miter lim="800000"/>
            <a:tailEnd type="triangle"/>
          </a:ln>
          <a:effectLst/>
        </p:spPr>
      </p:cxnSp>
      <p:cxnSp>
        <p:nvCxnSpPr>
          <p:cNvPr id="205" name="Straight Arrow Connector 204"/>
          <p:cNvCxnSpPr/>
          <p:nvPr/>
        </p:nvCxnSpPr>
        <p:spPr>
          <a:xfrm>
            <a:off x="6791466" y="4339633"/>
            <a:ext cx="1165860" cy="0"/>
          </a:xfrm>
          <a:prstGeom prst="straightConnector1">
            <a:avLst/>
          </a:prstGeom>
          <a:noFill/>
          <a:ln w="19050" cap="flat" cmpd="sng" algn="ctr">
            <a:solidFill>
              <a:sysClr val="windowText" lastClr="000000"/>
            </a:solidFill>
            <a:prstDash val="solid"/>
            <a:miter lim="800000"/>
            <a:headEnd type="triangle" w="med" len="med"/>
            <a:tailEnd type="none" w="med" len="med"/>
          </a:ln>
          <a:effectLst/>
        </p:spPr>
      </p:cxnSp>
      <p:sp>
        <p:nvSpPr>
          <p:cNvPr id="206" name="TextBox 205"/>
          <p:cNvSpPr txBox="1"/>
          <p:nvPr/>
        </p:nvSpPr>
        <p:spPr>
          <a:xfrm>
            <a:off x="6986796" y="2046065"/>
            <a:ext cx="946093" cy="253916"/>
          </a:xfrm>
          <a:prstGeom prst="rect">
            <a:avLst/>
          </a:prstGeom>
          <a:noFill/>
        </p:spPr>
        <p:txBody>
          <a:bodyPr wrap="none" rtlCol="0">
            <a:spAutoFit/>
          </a:bodyPr>
          <a:lstStyle/>
          <a:p>
            <a:pPr marL="0" marR="0" lvl="0" indent="0" algn="ctr" defTabSz="685800" eaLnBrk="1" fontAlgn="auto" latinLnBrk="0" hangingPunct="1">
              <a:lnSpc>
                <a:spcPct val="100000"/>
              </a:lnSpc>
              <a:spcBef>
                <a:spcPts val="0"/>
              </a:spcBef>
              <a:spcAft>
                <a:spcPts val="0"/>
              </a:spcAft>
              <a:buClrTx/>
              <a:buSzTx/>
              <a:buFontTx/>
              <a:buNone/>
              <a:tabLst/>
              <a:defRPr/>
            </a:pPr>
            <a:r>
              <a:rPr kumimoji="1" lang="en-US" sz="1050" b="0" i="0" u="none" strike="noStrike" kern="0" cap="none" spc="0" normalizeH="0" baseline="0" noProof="0" dirty="0">
                <a:ln>
                  <a:noFill/>
                </a:ln>
                <a:solidFill>
                  <a:sysClr val="windowText" lastClr="000000"/>
                </a:solidFill>
                <a:effectLst/>
                <a:uLnTx/>
                <a:uFillTx/>
              </a:rPr>
              <a:t>IEEE802.15.4</a:t>
            </a:r>
          </a:p>
        </p:txBody>
      </p:sp>
      <p:sp>
        <p:nvSpPr>
          <p:cNvPr id="207" name="Left Bracket 206"/>
          <p:cNvSpPr/>
          <p:nvPr/>
        </p:nvSpPr>
        <p:spPr>
          <a:xfrm rot="5400000">
            <a:off x="7333936" y="1215314"/>
            <a:ext cx="116567" cy="2263140"/>
          </a:xfrm>
          <a:prstGeom prst="leftBracket">
            <a:avLst>
              <a:gd name="adj" fmla="val 46349"/>
            </a:avLst>
          </a:prstGeom>
          <a:noFill/>
          <a:ln w="6350" cap="flat" cmpd="sng" algn="ctr">
            <a:solidFill>
              <a:sysClr val="windowText" lastClr="000000"/>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41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6</a:t>
            </a:fld>
            <a:endParaRPr lang="en-US"/>
          </a:p>
        </p:txBody>
      </p:sp>
      <p:sp>
        <p:nvSpPr>
          <p:cNvPr id="3" name="Title 2">
            <a:extLst>
              <a:ext uri="{FF2B5EF4-FFF2-40B4-BE49-F238E27FC236}">
                <a16:creationId xmlns:a16="http://schemas.microsoft.com/office/drawing/2014/main" id="{BBADA380-C11B-4CFE-831F-0C3C236D73C7}"/>
              </a:ext>
            </a:extLst>
          </p:cNvPr>
          <p:cNvSpPr>
            <a:spLocks noGrp="1"/>
          </p:cNvSpPr>
          <p:nvPr>
            <p:ph type="title"/>
          </p:nvPr>
        </p:nvSpPr>
        <p:spPr>
          <a:xfrm>
            <a:off x="228600" y="685800"/>
            <a:ext cx="8686800" cy="1066800"/>
          </a:xfrm>
        </p:spPr>
        <p:txBody>
          <a:bodyPr/>
          <a:lstStyle/>
          <a:p>
            <a:r>
              <a:rPr lang="en-US" dirty="0"/>
              <a:t>YANG data model for ULI protocol modules </a:t>
            </a:r>
          </a:p>
        </p:txBody>
      </p:sp>
      <p:sp>
        <p:nvSpPr>
          <p:cNvPr id="8" name="TextBox 7">
            <a:extLst>
              <a:ext uri="{FF2B5EF4-FFF2-40B4-BE49-F238E27FC236}">
                <a16:creationId xmlns:a16="http://schemas.microsoft.com/office/drawing/2014/main" id="{46864A98-9A84-482C-8A80-7FCAB81684FE}"/>
              </a:ext>
            </a:extLst>
          </p:cNvPr>
          <p:cNvSpPr txBox="1"/>
          <p:nvPr/>
        </p:nvSpPr>
        <p:spPr>
          <a:xfrm>
            <a:off x="38100" y="1447800"/>
            <a:ext cx="4572000" cy="943848"/>
          </a:xfrm>
          <a:prstGeom prst="rect">
            <a:avLst/>
          </a:prstGeom>
          <a:solidFill>
            <a:schemeClr val="bg1"/>
          </a:solidFill>
          <a:ln>
            <a:solidFill>
              <a:schemeClr val="tx1"/>
            </a:solidFill>
            <a:prstDash val="dash"/>
          </a:ln>
        </p:spPr>
        <p:txBody>
          <a:bodyPr wrap="square" bIns="0" rtlCol="0">
            <a:spAutoFit/>
          </a:bodyPr>
          <a:lstStyle/>
          <a:p>
            <a:pPr>
              <a:lnSpc>
                <a:spcPts val="1400"/>
              </a:lnSpc>
            </a:pPr>
            <a:r>
              <a:rPr lang="en-US" sz="1400" b="1" dirty="0">
                <a:latin typeface="Courier New" panose="02070309020205020404" pitchFamily="49" charset="0"/>
                <a:cs typeface="Courier New" panose="02070309020205020404" pitchFamily="49" charset="0"/>
              </a:rPr>
              <a:t>container module-descriptor {</a:t>
            </a:r>
          </a:p>
          <a:p>
            <a:pPr>
              <a:lnSpc>
                <a:spcPts val="1400"/>
              </a:lnSpc>
            </a:pPr>
            <a:r>
              <a:rPr lang="en-US" sz="1400" b="1" dirty="0">
                <a:latin typeface="Courier New" panose="02070309020205020404" pitchFamily="49" charset="0"/>
                <a:cs typeface="Courier New" panose="02070309020205020404" pitchFamily="49" charset="0"/>
              </a:rPr>
              <a:t> 	config false;</a:t>
            </a:r>
          </a:p>
          <a:p>
            <a:pPr>
              <a:lnSpc>
                <a:spcPts val="1400"/>
              </a:lnSpc>
            </a:pPr>
            <a:r>
              <a:rPr lang="en-US" sz="1400" b="1" dirty="0">
                <a:latin typeface="Courier New" panose="02070309020205020404" pitchFamily="49" charset="0"/>
                <a:cs typeface="Courier New" panose="02070309020205020404" pitchFamily="49" charset="0"/>
              </a:rPr>
              <a:t>	uses “</a:t>
            </a:r>
            <a:r>
              <a:rPr lang="en-US" sz="1400" b="1" dirty="0" err="1">
                <a:latin typeface="Courier New" panose="02070309020205020404" pitchFamily="49" charset="0"/>
                <a:cs typeface="Courier New" panose="02070309020205020404" pitchFamily="49" charset="0"/>
              </a:rPr>
              <a:t>ULI_module</a:t>
            </a:r>
            <a:r>
              <a:rPr lang="en-US" sz="1400" b="1" dirty="0">
                <a:latin typeface="Courier New" panose="02070309020205020404" pitchFamily="49" charset="0"/>
                <a:cs typeface="Courier New" panose="02070309020205020404" pitchFamily="49" charset="0"/>
              </a:rPr>
              <a:t>”;</a:t>
            </a:r>
            <a:endParaRPr lang="en-US" sz="1400" b="1" dirty="0">
              <a:solidFill>
                <a:schemeClr val="accent1"/>
              </a:solidFill>
              <a:latin typeface="Courier New" panose="02070309020205020404" pitchFamily="49" charset="0"/>
              <a:cs typeface="Courier New" panose="02070309020205020404" pitchFamily="49" charset="0"/>
            </a:endParaRPr>
          </a:p>
          <a:p>
            <a:pPr>
              <a:lnSpc>
                <a:spcPts val="1400"/>
              </a:lnSpc>
            </a:pPr>
            <a:r>
              <a:rPr lang="en-US" sz="1400" b="1" dirty="0">
                <a:latin typeface="Courier New" panose="02070309020205020404" pitchFamily="49" charset="0"/>
                <a:cs typeface="Courier New" panose="02070309020205020404" pitchFamily="49" charset="0"/>
              </a:rPr>
              <a:t>	description “MODULE DESCRIPTOR”; </a:t>
            </a:r>
          </a:p>
          <a:p>
            <a:pPr>
              <a:lnSpc>
                <a:spcPts val="1400"/>
              </a:lnSpc>
            </a:pPr>
            <a:r>
              <a:rPr lang="en-US" sz="1400" b="1" dirty="0">
                <a:latin typeface="Courier New" panose="02070309020205020404" pitchFamily="49" charset="0"/>
                <a:cs typeface="Courier New" panose="02070309020205020404" pitchFamily="49" charset="0"/>
              </a:rPr>
              <a:t>}</a:t>
            </a:r>
          </a:p>
        </p:txBody>
      </p:sp>
      <p:sp>
        <p:nvSpPr>
          <p:cNvPr id="12" name="TextBox 11"/>
          <p:cNvSpPr txBox="1"/>
          <p:nvPr/>
        </p:nvSpPr>
        <p:spPr>
          <a:xfrm>
            <a:off x="4191000" y="2286000"/>
            <a:ext cx="4800600" cy="4175502"/>
          </a:xfrm>
          <a:prstGeom prst="rect">
            <a:avLst/>
          </a:prstGeom>
          <a:solidFill>
            <a:schemeClr val="bg1"/>
          </a:solidFill>
          <a:ln>
            <a:solidFill>
              <a:schemeClr val="tx1"/>
            </a:solidFill>
            <a:prstDash val="dash"/>
          </a:ln>
        </p:spPr>
        <p:txBody>
          <a:bodyPr wrap="square" bIns="0" rtlCol="0">
            <a:spAutoFit/>
          </a:bodyPr>
          <a:lstStyle/>
          <a:p>
            <a:pPr>
              <a:lnSpc>
                <a:spcPts val="1400"/>
              </a:lnSpc>
            </a:pPr>
            <a:r>
              <a:rPr lang="en-US" sz="1400" b="1" dirty="0">
                <a:latin typeface="Courier New" panose="02070309020205020404" pitchFamily="49" charset="0"/>
                <a:cs typeface="Courier New" panose="02070309020205020404" pitchFamily="49" charset="0"/>
              </a:rPr>
              <a:t>grouping </a:t>
            </a:r>
            <a:r>
              <a:rPr lang="en-US" sz="1400" b="1" dirty="0" err="1">
                <a:latin typeface="Courier New" panose="02070309020205020404" pitchFamily="49" charset="0"/>
                <a:cs typeface="Courier New" panose="02070309020205020404" pitchFamily="49" charset="0"/>
              </a:rPr>
              <a:t>ULI_module</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module_identifier</a:t>
            </a:r>
            <a:r>
              <a:rPr lang="en-US" sz="1400" b="1" dirty="0">
                <a:latin typeface="Courier New" panose="02070309020205020404" pitchFamily="49" charset="0"/>
                <a:cs typeface="Courier New" panose="02070309020205020404" pitchFamily="49" charset="0"/>
              </a:rPr>
              <a:t> {</a:t>
            </a:r>
            <a:endParaRPr lang="en-US" sz="1400" b="1" dirty="0">
              <a:solidFill>
                <a:schemeClr val="accent1"/>
              </a:solidFill>
              <a:latin typeface="Courier New" panose="02070309020205020404" pitchFamily="49" charset="0"/>
              <a:cs typeface="Courier New" panose="02070309020205020404" pitchFamily="49" charset="0"/>
            </a:endParaRPr>
          </a:p>
          <a:p>
            <a:pPr>
              <a:lnSpc>
                <a:spcPts val="1400"/>
              </a:lnSpc>
            </a:pPr>
            <a:r>
              <a:rPr lang="en-US" sz="1400" b="1" dirty="0">
                <a:latin typeface="Courier New" panose="02070309020205020404" pitchFamily="49" charset="0"/>
                <a:cs typeface="Courier New" panose="02070309020205020404" pitchFamily="49" charset="0"/>
              </a:rPr>
              <a:t>             type unint32 {range “0..max”;}</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module_name</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type string;</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a:t>
            </a:r>
            <a:r>
              <a:rPr lang="en-US" sz="1400" b="1" dirty="0" err="1">
                <a:latin typeface="Courier New" panose="02070309020205020404" pitchFamily="49" charset="0"/>
                <a:cs typeface="Courier New" panose="02070309020205020404" pitchFamily="49" charset="0"/>
              </a:rPr>
              <a:t>module_description</a:t>
            </a: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type string;</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supported{</a:t>
            </a:r>
          </a:p>
          <a:p>
            <a:pPr>
              <a:lnSpc>
                <a:spcPts val="1400"/>
              </a:lnSpc>
            </a:pPr>
            <a:r>
              <a:rPr lang="en-US" sz="1400" b="1" dirty="0">
                <a:latin typeface="Courier New" panose="02070309020205020404" pitchFamily="49" charset="0"/>
                <a:cs typeface="Courier New" panose="02070309020205020404" pitchFamily="49" charset="0"/>
              </a:rPr>
              <a:t>             type </a:t>
            </a:r>
            <a:r>
              <a:rPr lang="en-US" sz="1400" b="1" dirty="0" err="1">
                <a:latin typeface="Courier New" panose="02070309020205020404" pitchFamily="49" charset="0"/>
                <a:cs typeface="Courier New" panose="02070309020205020404" pitchFamily="49" charset="0"/>
              </a:rPr>
              <a:t>boolean</a:t>
            </a:r>
            <a:r>
              <a:rPr lang="en-US" sz="1400" b="1" dirty="0">
                <a:latin typeface="Courier New" panose="02070309020205020404" pitchFamily="49" charset="0"/>
                <a:cs typeface="Courier New" panose="02070309020205020404" pitchFamily="49" charset="0"/>
              </a:rPr>
              <a:t>;</a:t>
            </a:r>
          </a:p>
          <a:p>
            <a:pPr>
              <a:lnSpc>
                <a:spcPts val="1400"/>
              </a:lnSpc>
            </a:pPr>
            <a:r>
              <a:rPr lang="en-US" sz="1400" b="1" dirty="0">
                <a:latin typeface="Courier New" panose="02070309020205020404" pitchFamily="49" charset="0"/>
                <a:cs typeface="Courier New" panose="02070309020205020404" pitchFamily="49" charset="0"/>
              </a:rPr>
              <a:t>             default “false”;</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leaf status {</a:t>
            </a:r>
          </a:p>
          <a:p>
            <a:pPr>
              <a:lnSpc>
                <a:spcPts val="1400"/>
              </a:lnSpc>
            </a:pPr>
            <a:r>
              <a:rPr lang="en-US" sz="1400" b="1" dirty="0">
                <a:latin typeface="Courier New" panose="02070309020205020404" pitchFamily="49" charset="0"/>
                <a:cs typeface="Courier New" panose="02070309020205020404" pitchFamily="49" charset="0"/>
              </a:rPr>
              <a:t>             type enumeration {</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Deactivated;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Initializing;</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Activated;</a:t>
            </a:r>
          </a:p>
          <a:p>
            <a:pPr>
              <a:lnSpc>
                <a:spcPts val="1400"/>
              </a:lnSpc>
            </a:pP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enum</a:t>
            </a:r>
            <a:r>
              <a:rPr lang="en-US" sz="1400" b="1" dirty="0">
                <a:latin typeface="Courier New" panose="02070309020205020404" pitchFamily="49" charset="0"/>
                <a:cs typeface="Courier New" panose="02070309020205020404" pitchFamily="49" charset="0"/>
              </a:rPr>
              <a:t> Maintenance;</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         }</a:t>
            </a:r>
          </a:p>
          <a:p>
            <a:pPr>
              <a:lnSpc>
                <a:spcPts val="1400"/>
              </a:lnSpc>
            </a:pPr>
            <a:r>
              <a:rPr lang="en-US" sz="1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028997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ULI Protocol Module Configuration Primitives</a:t>
            </a:r>
          </a:p>
        </p:txBody>
      </p:sp>
      <p:sp>
        <p:nvSpPr>
          <p:cNvPr id="3" name="Content Placeholder 2"/>
          <p:cNvSpPr>
            <a:spLocks noGrp="1"/>
          </p:cNvSpPr>
          <p:nvPr>
            <p:ph idx="1"/>
          </p:nvPr>
        </p:nvSpPr>
        <p:spPr>
          <a:xfrm>
            <a:off x="685800" y="1600200"/>
            <a:ext cx="7772400" cy="2965450"/>
          </a:xfrm>
        </p:spPr>
        <p:txBody>
          <a:bodyPr>
            <a:normAutofit fontScale="92500" lnSpcReduction="10000"/>
          </a:bodyPr>
          <a:lstStyle/>
          <a:p>
            <a:r>
              <a:rPr lang="en-US" dirty="0"/>
              <a:t>Type of operations</a:t>
            </a:r>
          </a:p>
          <a:p>
            <a:pPr lvl="1"/>
            <a:r>
              <a:rPr lang="en-US" dirty="0"/>
              <a:t>ULM-LIST-MODULES() : retrieve supported protocol module(s)</a:t>
            </a:r>
          </a:p>
          <a:p>
            <a:pPr lvl="1"/>
            <a:r>
              <a:rPr lang="en-US" dirty="0"/>
              <a:t>ULM-GET-MODULE-STATUS(): get the status of the protocol module</a:t>
            </a:r>
          </a:p>
          <a:p>
            <a:pPr lvl="1"/>
            <a:r>
              <a:rPr lang="en-US" dirty="0"/>
              <a:t>ULM-SET-MODULE-STATUS(): set the status of the protocol module</a:t>
            </a:r>
          </a:p>
        </p:txBody>
      </p:sp>
      <p:sp>
        <p:nvSpPr>
          <p:cNvPr id="4" name="Date Placeholder 3"/>
          <p:cNvSpPr>
            <a:spLocks noGrp="1"/>
          </p:cNvSpPr>
          <p:nvPr>
            <p:ph type="dt" sz="half" idx="10"/>
          </p:nvPr>
        </p:nvSpPr>
        <p:spPr/>
        <p:txBody>
          <a:bodyPr/>
          <a:lstStyle/>
          <a:p>
            <a:r>
              <a:rPr lang="en-US"/>
              <a:t>&lt;September 2017&gt;</a:t>
            </a:r>
            <a:endParaRPr lang="en-US" dirty="0"/>
          </a:p>
        </p:txBody>
      </p:sp>
      <p:sp>
        <p:nvSpPr>
          <p:cNvPr id="5" name="Footer Placeholder 4"/>
          <p:cNvSpPr>
            <a:spLocks noGrp="1"/>
          </p:cNvSpPr>
          <p:nvPr>
            <p:ph type="ftr" sz="quarter" idx="11"/>
          </p:nvPr>
        </p:nvSpPr>
        <p:spPr/>
        <p:txBody>
          <a:bodyPr/>
          <a:lstStyle/>
          <a:p>
            <a:r>
              <a:rPr lang="en-US"/>
              <a:t>Hidetoshi Yokota, Ruben Salazar, Randy Turner (Landis+Gyr)</a:t>
            </a:r>
          </a:p>
        </p:txBody>
      </p:sp>
      <p:sp>
        <p:nvSpPr>
          <p:cNvPr id="6" name="Slide Number Placeholder 5"/>
          <p:cNvSpPr>
            <a:spLocks noGrp="1"/>
          </p:cNvSpPr>
          <p:nvPr>
            <p:ph type="sldNum" sz="quarter" idx="12"/>
          </p:nvPr>
        </p:nvSpPr>
        <p:spPr/>
        <p:txBody>
          <a:bodyPr/>
          <a:lstStyle/>
          <a:p>
            <a:r>
              <a:rPr lang="en-US"/>
              <a:t>Slide </a:t>
            </a:r>
            <a:fld id="{C68A915F-B456-5149-A807-E92E2E55320D}"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736799581"/>
              </p:ext>
            </p:extLst>
          </p:nvPr>
        </p:nvGraphicFramePr>
        <p:xfrm>
          <a:off x="1333500" y="4565650"/>
          <a:ext cx="6896100" cy="1232886"/>
        </p:xfrm>
        <a:graphic>
          <a:graphicData uri="http://schemas.openxmlformats.org/drawingml/2006/table">
            <a:tbl>
              <a:tblPr firstRow="1" bandRow="1">
                <a:tableStyleId>{073A0DAA-6AF3-43AB-8588-CEC1D06C72B9}</a:tableStyleId>
              </a:tblPr>
              <a:tblGrid>
                <a:gridCol w="2302964">
                  <a:extLst>
                    <a:ext uri="{9D8B030D-6E8A-4147-A177-3AD203B41FA5}">
                      <a16:colId xmlns:a16="http://schemas.microsoft.com/office/drawing/2014/main" val="2955987723"/>
                    </a:ext>
                  </a:extLst>
                </a:gridCol>
                <a:gridCol w="1148284">
                  <a:extLst>
                    <a:ext uri="{9D8B030D-6E8A-4147-A177-3AD203B41FA5}">
                      <a16:colId xmlns:a16="http://schemas.microsoft.com/office/drawing/2014/main" val="356517091"/>
                    </a:ext>
                  </a:extLst>
                </a:gridCol>
                <a:gridCol w="1148284">
                  <a:extLst>
                    <a:ext uri="{9D8B030D-6E8A-4147-A177-3AD203B41FA5}">
                      <a16:colId xmlns:a16="http://schemas.microsoft.com/office/drawing/2014/main" val="3523474949"/>
                    </a:ext>
                  </a:extLst>
                </a:gridCol>
                <a:gridCol w="1148284">
                  <a:extLst>
                    <a:ext uri="{9D8B030D-6E8A-4147-A177-3AD203B41FA5}">
                      <a16:colId xmlns:a16="http://schemas.microsoft.com/office/drawing/2014/main" val="715187006"/>
                    </a:ext>
                  </a:extLst>
                </a:gridCol>
                <a:gridCol w="1148284">
                  <a:extLst>
                    <a:ext uri="{9D8B030D-6E8A-4147-A177-3AD203B41FA5}">
                      <a16:colId xmlns:a16="http://schemas.microsoft.com/office/drawing/2014/main" val="3579236076"/>
                    </a:ext>
                  </a:extLst>
                </a:gridCol>
              </a:tblGrid>
              <a:tr h="356653">
                <a:tc>
                  <a:txBody>
                    <a:bodyPr/>
                    <a:lstStyle/>
                    <a:p>
                      <a:pPr marL="0" marR="0" algn="ctr">
                        <a:spcBef>
                          <a:spcPts val="0"/>
                        </a:spcBef>
                        <a:spcAft>
                          <a:spcPts val="0"/>
                        </a:spcAft>
                      </a:pPr>
                      <a:r>
                        <a:rPr lang="en-US" sz="1400" dirty="0">
                          <a:effectLst/>
                        </a:rPr>
                        <a:t>Name</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Request</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Indication</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Response</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a:effectLst/>
                        </a:rPr>
                        <a:t>Confirm</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89250191"/>
                  </a:ext>
                </a:extLst>
              </a:tr>
              <a:tr h="290997">
                <a:tc>
                  <a:txBody>
                    <a:bodyPr/>
                    <a:lstStyle/>
                    <a:p>
                      <a:pPr marL="0" marR="0">
                        <a:spcBef>
                          <a:spcPts val="0"/>
                        </a:spcBef>
                        <a:spcAft>
                          <a:spcPts val="0"/>
                        </a:spcAft>
                      </a:pPr>
                      <a:r>
                        <a:rPr lang="en-US" sz="1400" kern="1200" dirty="0">
                          <a:effectLst/>
                        </a:rPr>
                        <a:t>ULM-LIST-MODULES</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70437117"/>
                  </a:ext>
                </a:extLst>
              </a:tr>
              <a:tr h="292618">
                <a:tc>
                  <a:txBody>
                    <a:bodyPr/>
                    <a:lstStyle/>
                    <a:p>
                      <a:pPr marL="0" marR="0">
                        <a:spcBef>
                          <a:spcPts val="0"/>
                        </a:spcBef>
                        <a:spcAft>
                          <a:spcPts val="0"/>
                        </a:spcAft>
                      </a:pPr>
                      <a:r>
                        <a:rPr lang="en-US" sz="1400" kern="1200" dirty="0">
                          <a:effectLst/>
                        </a:rPr>
                        <a:t>ULM-ACTIVATE-MODULE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59612269"/>
                  </a:ext>
                </a:extLst>
              </a:tr>
              <a:tr h="292618">
                <a:tc>
                  <a:txBody>
                    <a:bodyPr/>
                    <a:lstStyle/>
                    <a:p>
                      <a:pPr marL="0" marR="0">
                        <a:spcBef>
                          <a:spcPts val="0"/>
                        </a:spcBef>
                        <a:spcAft>
                          <a:spcPts val="0"/>
                        </a:spcAft>
                      </a:pPr>
                      <a:r>
                        <a:rPr lang="en-US" sz="1400" kern="1200" dirty="0">
                          <a:effectLst/>
                        </a:rPr>
                        <a:t>ULM-DEACIVATE-MODULE</a:t>
                      </a:r>
                      <a:endParaRPr lang="en-US" sz="1400" kern="1200" dirty="0">
                        <a:solidFill>
                          <a:schemeClr val="dk1"/>
                        </a:solidFill>
                        <a:effectLst/>
                        <a:latin typeface="+mn-lt"/>
                        <a:ea typeface="+mn-ea"/>
                        <a:cs typeface="+mn-cs"/>
                      </a:endParaRPr>
                    </a:p>
                  </a:txBody>
                  <a:tcPr marL="0" marR="0" marT="0" marB="0"/>
                </a:tc>
                <a:tc>
                  <a:txBody>
                    <a:bodyPr/>
                    <a:lstStyle/>
                    <a:p>
                      <a:pPr marL="0" marR="0" algn="ctr">
                        <a:spcBef>
                          <a:spcPts val="0"/>
                        </a:spcBef>
                        <a:spcAft>
                          <a:spcPts val="0"/>
                        </a:spcAft>
                      </a:pPr>
                      <a:r>
                        <a:rPr lang="en-US" sz="1400">
                          <a:effectLst/>
                        </a:rPr>
                        <a:t>X</a:t>
                      </a:r>
                      <a:endParaRPr lang="en-US" sz="140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r>
                        <a:rPr lang="en-US" sz="1400" dirty="0">
                          <a:effectLst/>
                        </a:rPr>
                        <a:t>X</a:t>
                      </a: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tc>
                  <a:txBody>
                    <a:bodyPr/>
                    <a:lstStyle/>
                    <a:p>
                      <a:pPr marL="0" marR="0" algn="ctr">
                        <a:spcBef>
                          <a:spcPts val="0"/>
                        </a:spcBef>
                        <a:spcAft>
                          <a:spcPts val="0"/>
                        </a:spcAft>
                      </a:pPr>
                      <a:endParaRPr lang="en-US" sz="1400" dirty="0">
                        <a:solidFill>
                          <a:srgbClr val="00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030854034"/>
                  </a:ext>
                </a:extLst>
              </a:tr>
            </a:tbl>
          </a:graphicData>
        </a:graphic>
      </p:graphicFrame>
    </p:spTree>
    <p:extLst>
      <p:ext uri="{BB962C8B-B14F-4D97-AF65-F5344CB8AC3E}">
        <p14:creationId xmlns:p14="http://schemas.microsoft.com/office/powerpoint/2010/main" val="3936588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4B1DB22-7304-4726-BCEA-8D8F65B25229}"/>
              </a:ext>
            </a:extLst>
          </p:cNvPr>
          <p:cNvSpPr>
            <a:spLocks noGrp="1"/>
          </p:cNvSpPr>
          <p:nvPr>
            <p:ph type="title"/>
          </p:nvPr>
        </p:nvSpPr>
        <p:spPr/>
        <p:txBody>
          <a:bodyPr/>
          <a:lstStyle/>
          <a:p>
            <a:r>
              <a:rPr lang="en-US" dirty="0"/>
              <a:t>Usage of ULM-LIST-MODULES()</a:t>
            </a:r>
          </a:p>
        </p:txBody>
      </p:sp>
      <p:sp>
        <p:nvSpPr>
          <p:cNvPr id="9" name="Content Placeholder 8">
            <a:extLst>
              <a:ext uri="{FF2B5EF4-FFF2-40B4-BE49-F238E27FC236}">
                <a16:creationId xmlns:a16="http://schemas.microsoft.com/office/drawing/2014/main" id="{9B09EBEE-1E0B-4648-A55B-3F7E8A206140}"/>
              </a:ext>
            </a:extLst>
          </p:cNvPr>
          <p:cNvSpPr>
            <a:spLocks noGrp="1"/>
          </p:cNvSpPr>
          <p:nvPr>
            <p:ph idx="1"/>
          </p:nvPr>
        </p:nvSpPr>
        <p:spPr/>
        <p:txBody>
          <a:bodyPr>
            <a:normAutofit fontScale="47500" lnSpcReduction="20000"/>
          </a:bodyPr>
          <a:lstStyle/>
          <a:p>
            <a:pPr marL="0" indent="0">
              <a:buNone/>
            </a:pPr>
            <a:r>
              <a:rPr lang="en-US" dirty="0"/>
              <a:t>The entire list of module attributes are collected in a YANG store called “MODULE-DESCRIPTOR"</a:t>
            </a:r>
          </a:p>
          <a:p>
            <a:pPr marL="0" indent="0">
              <a:buNone/>
            </a:pPr>
            <a:r>
              <a:rPr lang="en-US" dirty="0"/>
              <a:t> </a:t>
            </a:r>
          </a:p>
          <a:p>
            <a:pPr marL="0" indent="0">
              <a:buNone/>
            </a:pPr>
            <a:r>
              <a:rPr lang="en-US" dirty="0"/>
              <a:t>“ULM-LIST-MODULES” ULI() is an enumeration function:</a:t>
            </a:r>
          </a:p>
          <a:p>
            <a:pPr marL="0" indent="0">
              <a:buNone/>
            </a:pPr>
            <a:r>
              <a:rPr lang="en-US" dirty="0"/>
              <a:t> </a:t>
            </a:r>
          </a:p>
          <a:p>
            <a:pPr marL="0" indent="0">
              <a:buNone/>
            </a:pPr>
            <a:r>
              <a:rPr lang="en-US" b="1" dirty="0"/>
              <a:t>	handle = ULM-LIST-MODULES( NULL, </a:t>
            </a:r>
            <a:r>
              <a:rPr lang="en-US" b="1" dirty="0" err="1"/>
              <a:t>module_descriptor_result</a:t>
            </a:r>
            <a:r>
              <a:rPr lang="en-US" b="1" dirty="0"/>
              <a:t>)    </a:t>
            </a:r>
          </a:p>
          <a:p>
            <a:pPr marL="0" indent="0">
              <a:buNone/>
            </a:pPr>
            <a:r>
              <a:rPr lang="en-US" dirty="0"/>
              <a:t> </a:t>
            </a:r>
          </a:p>
          <a:p>
            <a:pPr marL="0" indent="0">
              <a:buNone/>
            </a:pPr>
            <a:r>
              <a:rPr lang="en-US" dirty="0"/>
              <a:t>the first module descriptor returned is in “</a:t>
            </a:r>
            <a:r>
              <a:rPr lang="en-US" dirty="0" err="1"/>
              <a:t>module_descriptor_result</a:t>
            </a:r>
            <a:r>
              <a:rPr lang="en-US" dirty="0"/>
              <a:t>”</a:t>
            </a:r>
          </a:p>
          <a:p>
            <a:pPr marL="0" indent="0">
              <a:buNone/>
            </a:pPr>
            <a:r>
              <a:rPr lang="en-US" dirty="0"/>
              <a:t>the first module returned is always the “Management Module”</a:t>
            </a:r>
          </a:p>
          <a:p>
            <a:pPr marL="0" indent="0">
              <a:buNone/>
            </a:pPr>
            <a:r>
              <a:rPr lang="en-US" dirty="0"/>
              <a:t> </a:t>
            </a:r>
          </a:p>
          <a:p>
            <a:pPr marL="0" indent="0">
              <a:buNone/>
            </a:pPr>
            <a:r>
              <a:rPr lang="en-US" dirty="0"/>
              <a:t>Then the caller makes additional calls as follows:</a:t>
            </a:r>
          </a:p>
          <a:p>
            <a:pPr marL="0" indent="0">
              <a:buNone/>
            </a:pPr>
            <a:r>
              <a:rPr lang="en-US" dirty="0"/>
              <a:t> </a:t>
            </a:r>
          </a:p>
          <a:p>
            <a:pPr marL="0" indent="0">
              <a:buNone/>
            </a:pPr>
            <a:r>
              <a:rPr lang="en-US" b="1" dirty="0"/>
              <a:t>	handle = ULM-LIST-MODULES(handle, </a:t>
            </a:r>
            <a:r>
              <a:rPr lang="en-US" b="1" dirty="0" err="1"/>
              <a:t>module_descriptior_result</a:t>
            </a:r>
            <a:r>
              <a:rPr lang="en-US" b="1" dirty="0"/>
              <a:t>)</a:t>
            </a:r>
          </a:p>
          <a:p>
            <a:pPr marL="0" indent="0">
              <a:buNone/>
            </a:pPr>
            <a:endParaRPr lang="en-US" dirty="0"/>
          </a:p>
          <a:p>
            <a:pPr marL="0" indent="0">
              <a:buNone/>
            </a:pPr>
            <a:r>
              <a:rPr lang="en-US" dirty="0"/>
              <a:t>Each time returning  a module descriptor in “</a:t>
            </a:r>
            <a:r>
              <a:rPr lang="en-US" dirty="0" err="1"/>
              <a:t>module_descriptor_result</a:t>
            </a:r>
            <a:r>
              <a:rPr lang="en-US" dirty="0"/>
              <a:t>”</a:t>
            </a:r>
          </a:p>
          <a:p>
            <a:pPr marL="0" indent="0">
              <a:buNone/>
            </a:pPr>
            <a:r>
              <a:rPr lang="en-US" dirty="0"/>
              <a:t>The caller can know it reached the end of the module list when “handle” returns NULL</a:t>
            </a:r>
          </a:p>
        </p:txBody>
      </p:sp>
      <p:sp>
        <p:nvSpPr>
          <p:cNvPr id="4" name="Date Placeholder 3">
            <a:extLst>
              <a:ext uri="{FF2B5EF4-FFF2-40B4-BE49-F238E27FC236}">
                <a16:creationId xmlns:a16="http://schemas.microsoft.com/office/drawing/2014/main" id="{FBC1054A-FD36-4629-A479-49CADC6185E7}"/>
              </a:ext>
            </a:extLst>
          </p:cNvPr>
          <p:cNvSpPr>
            <a:spLocks noGrp="1"/>
          </p:cNvSpPr>
          <p:nvPr>
            <p:ph type="dt" sz="half" idx="10"/>
          </p:nvPr>
        </p:nvSpPr>
        <p:spPr/>
        <p:txBody>
          <a:bodyPr/>
          <a:lstStyle/>
          <a:p>
            <a:r>
              <a:rPr lang="en-US"/>
              <a:t>&lt;September 2017&gt;</a:t>
            </a:r>
            <a:endParaRPr lang="en-US" dirty="0"/>
          </a:p>
        </p:txBody>
      </p:sp>
      <p:sp>
        <p:nvSpPr>
          <p:cNvPr id="5" name="Footer Placeholder 4">
            <a:extLst>
              <a:ext uri="{FF2B5EF4-FFF2-40B4-BE49-F238E27FC236}">
                <a16:creationId xmlns:a16="http://schemas.microsoft.com/office/drawing/2014/main" id="{6D7843E4-F6FC-4738-97CD-C674BD56B104}"/>
              </a:ext>
            </a:extLst>
          </p:cNvPr>
          <p:cNvSpPr>
            <a:spLocks noGrp="1"/>
          </p:cNvSpPr>
          <p:nvPr>
            <p:ph type="ftr" sz="quarter" idx="11"/>
          </p:nvPr>
        </p:nvSpPr>
        <p:spPr/>
        <p:txBody>
          <a:bodyPr/>
          <a:lstStyle/>
          <a:p>
            <a:r>
              <a:rPr lang="en-US"/>
              <a:t>Hidetoshi Yokota, Ruben Salazar, Randy Turner (Landis+Gyr)</a:t>
            </a:r>
          </a:p>
        </p:txBody>
      </p:sp>
      <p:sp>
        <p:nvSpPr>
          <p:cNvPr id="6" name="Slide Number Placeholder 5">
            <a:extLst>
              <a:ext uri="{FF2B5EF4-FFF2-40B4-BE49-F238E27FC236}">
                <a16:creationId xmlns:a16="http://schemas.microsoft.com/office/drawing/2014/main" id="{E45769AA-8DFF-44BB-8E3F-6FF41DF3AB7D}"/>
              </a:ext>
            </a:extLst>
          </p:cNvPr>
          <p:cNvSpPr>
            <a:spLocks noGrp="1"/>
          </p:cNvSpPr>
          <p:nvPr>
            <p:ph type="sldNum" sz="quarter" idx="12"/>
          </p:nvPr>
        </p:nvSpPr>
        <p:spPr/>
        <p:txBody>
          <a:bodyPr/>
          <a:lstStyle/>
          <a:p>
            <a:r>
              <a:rPr lang="en-US"/>
              <a:t>Slide </a:t>
            </a:r>
            <a:fld id="{C68A915F-B456-5149-A807-E92E2E55320D}" type="slidenum">
              <a:rPr lang="en-US" smtClean="0"/>
              <a:pPr/>
              <a:t>8</a:t>
            </a:fld>
            <a:endParaRPr lang="en-US"/>
          </a:p>
        </p:txBody>
      </p:sp>
      <p:sp>
        <p:nvSpPr>
          <p:cNvPr id="2" name="Rectangle 1">
            <a:extLst>
              <a:ext uri="{FF2B5EF4-FFF2-40B4-BE49-F238E27FC236}">
                <a16:creationId xmlns:a16="http://schemas.microsoft.com/office/drawing/2014/main" id="{8ED20249-89F7-4D2D-8406-24F41A3CA9A5}"/>
              </a:ext>
            </a:extLst>
          </p:cNvPr>
          <p:cNvSpPr/>
          <p:nvPr/>
        </p:nvSpPr>
        <p:spPr bwMode="auto">
          <a:xfrm>
            <a:off x="1447800" y="5867400"/>
            <a:ext cx="990600"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Management Protocol</a:t>
            </a:r>
          </a:p>
        </p:txBody>
      </p:sp>
      <p:sp>
        <p:nvSpPr>
          <p:cNvPr id="10" name="Rectangle 9">
            <a:extLst>
              <a:ext uri="{FF2B5EF4-FFF2-40B4-BE49-F238E27FC236}">
                <a16:creationId xmlns:a16="http://schemas.microsoft.com/office/drawing/2014/main" id="{371CC1BB-F99C-4749-A8DB-5412155ED7E1}"/>
              </a:ext>
            </a:extLst>
          </p:cNvPr>
          <p:cNvSpPr/>
          <p:nvPr/>
        </p:nvSpPr>
        <p:spPr bwMode="auto">
          <a:xfrm>
            <a:off x="2705100" y="5867400"/>
            <a:ext cx="990600"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KMP</a:t>
            </a:r>
          </a:p>
        </p:txBody>
      </p:sp>
      <p:sp>
        <p:nvSpPr>
          <p:cNvPr id="11" name="Rectangle 10">
            <a:extLst>
              <a:ext uri="{FF2B5EF4-FFF2-40B4-BE49-F238E27FC236}">
                <a16:creationId xmlns:a16="http://schemas.microsoft.com/office/drawing/2014/main" id="{52906708-FCD6-48A6-955A-B9C5E08062D1}"/>
              </a:ext>
            </a:extLst>
          </p:cNvPr>
          <p:cNvSpPr/>
          <p:nvPr/>
        </p:nvSpPr>
        <p:spPr bwMode="auto">
          <a:xfrm>
            <a:off x="3962400" y="5867400"/>
            <a:ext cx="990600"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charset="0"/>
                <a:ea typeface="ＭＳ Ｐゴシック" charset="0"/>
              </a:rPr>
              <a:t>L2R</a:t>
            </a:r>
          </a:p>
        </p:txBody>
      </p:sp>
      <p:sp>
        <p:nvSpPr>
          <p:cNvPr id="12" name="Rectangle 11">
            <a:extLst>
              <a:ext uri="{FF2B5EF4-FFF2-40B4-BE49-F238E27FC236}">
                <a16:creationId xmlns:a16="http://schemas.microsoft.com/office/drawing/2014/main" id="{DB0AE63E-D3BF-44BC-8914-AB3CB7EC6A63}"/>
              </a:ext>
            </a:extLst>
          </p:cNvPr>
          <p:cNvSpPr/>
          <p:nvPr/>
        </p:nvSpPr>
        <p:spPr bwMode="auto">
          <a:xfrm>
            <a:off x="5219700" y="5867400"/>
            <a:ext cx="990600"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Ranging</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7" name="Straight Arrow Connector 6">
            <a:extLst>
              <a:ext uri="{FF2B5EF4-FFF2-40B4-BE49-F238E27FC236}">
                <a16:creationId xmlns:a16="http://schemas.microsoft.com/office/drawing/2014/main" id="{010894B9-17CD-487F-85B7-02ACFF8B90B8}"/>
              </a:ext>
            </a:extLst>
          </p:cNvPr>
          <p:cNvCxnSpPr>
            <a:stCxn id="10" idx="1"/>
            <a:endCxn id="2" idx="3"/>
          </p:cNvCxnSpPr>
          <p:nvPr/>
        </p:nvCxnSpPr>
        <p:spPr bwMode="auto">
          <a:xfrm flipH="1">
            <a:off x="24384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3" name="Straight Arrow Connector 12">
            <a:extLst>
              <a:ext uri="{FF2B5EF4-FFF2-40B4-BE49-F238E27FC236}">
                <a16:creationId xmlns:a16="http://schemas.microsoft.com/office/drawing/2014/main" id="{E046FA47-EDE4-4461-A673-2788F6D62A11}"/>
              </a:ext>
            </a:extLst>
          </p:cNvPr>
          <p:cNvCxnSpPr/>
          <p:nvPr/>
        </p:nvCxnSpPr>
        <p:spPr bwMode="auto">
          <a:xfrm flipH="1">
            <a:off x="36957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cxnSp>
        <p:nvCxnSpPr>
          <p:cNvPr id="14" name="Straight Arrow Connector 13">
            <a:extLst>
              <a:ext uri="{FF2B5EF4-FFF2-40B4-BE49-F238E27FC236}">
                <a16:creationId xmlns:a16="http://schemas.microsoft.com/office/drawing/2014/main" id="{A6CE20FF-B7A7-4066-A8A8-8354D7AC3950}"/>
              </a:ext>
            </a:extLst>
          </p:cNvPr>
          <p:cNvCxnSpPr/>
          <p:nvPr/>
        </p:nvCxnSpPr>
        <p:spPr bwMode="auto">
          <a:xfrm flipH="1">
            <a:off x="4953000" y="6096000"/>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5" name="Rectangle 14">
            <a:extLst>
              <a:ext uri="{FF2B5EF4-FFF2-40B4-BE49-F238E27FC236}">
                <a16:creationId xmlns:a16="http://schemas.microsoft.com/office/drawing/2014/main" id="{E4DD53DF-2DDA-47CD-9C26-B77F42BA96BD}"/>
              </a:ext>
            </a:extLst>
          </p:cNvPr>
          <p:cNvSpPr/>
          <p:nvPr/>
        </p:nvSpPr>
        <p:spPr bwMode="auto">
          <a:xfrm>
            <a:off x="6477000" y="5867400"/>
            <a:ext cx="609600" cy="457200"/>
          </a:xfrm>
          <a:prstGeom prst="rect">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dirty="0">
                <a:solidFill>
                  <a:schemeClr val="tx1"/>
                </a:solidFill>
                <a:latin typeface="Times New Roman" charset="0"/>
                <a:ea typeface="ＭＳ Ｐゴシック" charset="0"/>
              </a:rPr>
              <a:t>NULL</a:t>
            </a: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16" name="Straight Arrow Connector 15">
            <a:extLst>
              <a:ext uri="{FF2B5EF4-FFF2-40B4-BE49-F238E27FC236}">
                <a16:creationId xmlns:a16="http://schemas.microsoft.com/office/drawing/2014/main" id="{3391BFEB-909A-43CF-BEF8-5BEB20352AA9}"/>
              </a:ext>
            </a:extLst>
          </p:cNvPr>
          <p:cNvCxnSpPr/>
          <p:nvPr/>
        </p:nvCxnSpPr>
        <p:spPr bwMode="auto">
          <a:xfrm flipH="1">
            <a:off x="6210300" y="6090138"/>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
        <p:nvSpPr>
          <p:cNvPr id="17" name="Oval 16">
            <a:extLst>
              <a:ext uri="{FF2B5EF4-FFF2-40B4-BE49-F238E27FC236}">
                <a16:creationId xmlns:a16="http://schemas.microsoft.com/office/drawing/2014/main" id="{F101360C-4820-4129-95FD-9980F0DA4E08}"/>
              </a:ext>
            </a:extLst>
          </p:cNvPr>
          <p:cNvSpPr/>
          <p:nvPr/>
        </p:nvSpPr>
        <p:spPr bwMode="auto">
          <a:xfrm>
            <a:off x="1066800" y="6032988"/>
            <a:ext cx="114300" cy="114300"/>
          </a:xfrm>
          <a:prstGeom prst="ellipse">
            <a:avLst/>
          </a:prstGeom>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a typeface="ＭＳ Ｐゴシック" charset="0"/>
            </a:endParaRPr>
          </a:p>
        </p:txBody>
      </p:sp>
      <p:cxnSp>
        <p:nvCxnSpPr>
          <p:cNvPr id="18" name="Straight Arrow Connector 17">
            <a:extLst>
              <a:ext uri="{FF2B5EF4-FFF2-40B4-BE49-F238E27FC236}">
                <a16:creationId xmlns:a16="http://schemas.microsoft.com/office/drawing/2014/main" id="{54F36282-F619-4249-A292-9335A68312AB}"/>
              </a:ext>
            </a:extLst>
          </p:cNvPr>
          <p:cNvCxnSpPr/>
          <p:nvPr/>
        </p:nvCxnSpPr>
        <p:spPr bwMode="auto">
          <a:xfrm flipH="1">
            <a:off x="1181100" y="6090138"/>
            <a:ext cx="266700" cy="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032139623"/>
      </p:ext>
    </p:extLst>
  </p:cSld>
  <p:clrMapOvr>
    <a:masterClrMapping/>
  </p:clrMapOvr>
</p:sld>
</file>

<file path=ppt/theme/theme1.xml><?xml version="1.0" encoding="utf-8"?>
<a:theme xmlns:a="http://schemas.openxmlformats.org/drawingml/2006/main" name="IEEE-P802_15">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sm" len="sm"/>
          <a:tailEnd type="none" w="sm" len="sm"/>
        </a:ln>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200" b="0" i="0" u="none" strike="noStrike" cap="none" normalizeH="0" baseline="0" dirty="0" smtClean="0">
            <a:ln>
              <a:noFill/>
            </a:ln>
            <a:solidFill>
              <a:schemeClr val="tx1"/>
            </a:solidFill>
            <a:effectLst/>
            <a:latin typeface="Times New Roman" charset="0"/>
            <a:ea typeface="ＭＳ Ｐゴシック" charset="0"/>
          </a:defRPr>
        </a:defPPr>
      </a:lstStyle>
      <a:style>
        <a:lnRef idx="2">
          <a:schemeClr val="dk1"/>
        </a:lnRef>
        <a:fillRef idx="1">
          <a:schemeClr val="lt1"/>
        </a:fillRef>
        <a:effectRef idx="0">
          <a:schemeClr val="dk1"/>
        </a:effectRef>
        <a:fontRef idx="minor">
          <a:schemeClr val="dk1"/>
        </a:fontRef>
      </a: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L+G</Template>
  <TotalTime>2162</TotalTime>
  <Words>568</Words>
  <Application>Microsoft Office PowerPoint</Application>
  <PresentationFormat>On-screen Show (4:3)</PresentationFormat>
  <Paragraphs>201</Paragraphs>
  <Slides>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Lucida Grande</vt:lpstr>
      <vt:lpstr>ＭＳ Ｐゴシック</vt:lpstr>
      <vt:lpstr>Arial</vt:lpstr>
      <vt:lpstr>Calibri</vt:lpstr>
      <vt:lpstr>Courier New</vt:lpstr>
      <vt:lpstr>Times New Roman</vt:lpstr>
      <vt:lpstr>IEEE-P802_15</vt:lpstr>
      <vt:lpstr>PowerPoint Presentation</vt:lpstr>
      <vt:lpstr>Overview of Proposal</vt:lpstr>
      <vt:lpstr>Protocol modules are also described in Yang data model</vt:lpstr>
      <vt:lpstr>ULI Profile Operation Primitives</vt:lpstr>
      <vt:lpstr>Example: configuring a set of parameters using a profile</vt:lpstr>
      <vt:lpstr>YANG data model for ULI protocol modules </vt:lpstr>
      <vt:lpstr>ULI Protocol Module Configuration Primitives</vt:lpstr>
      <vt:lpstr>Usage of ULM-LIST-MODULES()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cp:keywords/>
  <dc:description>15-17-0215-00-0012</dc:description>
  <cp:lastModifiedBy>Yokota, Hidetoshi</cp:lastModifiedBy>
  <cp:revision>185</cp:revision>
  <cp:lastPrinted>1998-02-10T13:28:06Z</cp:lastPrinted>
  <dcterms:created xsi:type="dcterms:W3CDTF">1999-11-08T18:59:45Z</dcterms:created>
  <dcterms:modified xsi:type="dcterms:W3CDTF">2017-09-11T19:22:51Z</dcterms:modified>
</cp:coreProperties>
</file>