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331" r:id="rId2"/>
    <p:sldId id="317" r:id="rId3"/>
    <p:sldId id="319" r:id="rId4"/>
    <p:sldId id="285" r:id="rId5"/>
    <p:sldId id="322" r:id="rId6"/>
    <p:sldId id="333" r:id="rId7"/>
    <p:sldId id="326" r:id="rId8"/>
    <p:sldId id="328" r:id="rId9"/>
    <p:sldId id="332"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E629E30D-AAEB-964B-AB2C-32EA10875CA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7914328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07D47F9F-1758-D94B-9879-BDD3C8A8A0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89124662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4049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650328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IEEE 802.15-&lt;doc#&gt;</a:t>
            </a:r>
          </a:p>
        </p:txBody>
      </p:sp>
      <p:sp>
        <p:nvSpPr>
          <p:cNvPr id="5" name="Date Placeholder 4"/>
          <p:cNvSpPr>
            <a:spLocks noGrp="1"/>
          </p:cNvSpPr>
          <p:nvPr>
            <p:ph type="dt" idx="11"/>
          </p:nvPr>
        </p:nvSpPr>
        <p:spPr/>
        <p:txBody>
          <a:bodyPr/>
          <a:lstStyle/>
          <a:p>
            <a:r>
              <a:rPr lang="en-US"/>
              <a:t>&lt;month year&gt;</a:t>
            </a:r>
          </a:p>
        </p:txBody>
      </p:sp>
      <p:sp>
        <p:nvSpPr>
          <p:cNvPr id="6" name="Footer Placeholder 5"/>
          <p:cNvSpPr>
            <a:spLocks noGrp="1"/>
          </p:cNvSpPr>
          <p:nvPr>
            <p:ph type="ftr" sz="quarter" idx="12"/>
          </p:nvPr>
        </p:nvSpPr>
        <p:spPr/>
        <p:txBody>
          <a:bodyPr/>
          <a:lstStyle/>
          <a:p>
            <a:pPr lvl="4"/>
            <a:r>
              <a:rPr lang="en-US"/>
              <a:t>&lt;author&gt;, &lt;company&gt;</a:t>
            </a:r>
          </a:p>
        </p:txBody>
      </p:sp>
      <p:sp>
        <p:nvSpPr>
          <p:cNvPr id="7" name="Slide Number Placeholder 6"/>
          <p:cNvSpPr>
            <a:spLocks noGrp="1"/>
          </p:cNvSpPr>
          <p:nvPr>
            <p:ph type="sldNum" sz="quarter" idx="13"/>
          </p:nvPr>
        </p:nvSpPr>
        <p:spPr/>
        <p:txBody>
          <a:bodyPr/>
          <a:lstStyle/>
          <a:p>
            <a:r>
              <a:rPr lang="en-US"/>
              <a:t>Page </a:t>
            </a:r>
            <a:fld id="{07D47F9F-1758-D94B-9879-BDD3C8A8A06A}" type="slidenum">
              <a:rPr lang="en-US" smtClean="0"/>
              <a:pPr/>
              <a:t>7</a:t>
            </a:fld>
            <a:endParaRPr lang="en-US"/>
          </a:p>
        </p:txBody>
      </p:sp>
    </p:spTree>
    <p:extLst>
      <p:ext uri="{BB962C8B-B14F-4D97-AF65-F5344CB8AC3E}">
        <p14:creationId xmlns:p14="http://schemas.microsoft.com/office/powerpoint/2010/main" val="1939805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IEEE 802.15-&lt;doc#&gt;</a:t>
            </a:r>
          </a:p>
        </p:txBody>
      </p:sp>
      <p:sp>
        <p:nvSpPr>
          <p:cNvPr id="5" name="Date Placeholder 4"/>
          <p:cNvSpPr>
            <a:spLocks noGrp="1"/>
          </p:cNvSpPr>
          <p:nvPr>
            <p:ph type="dt" idx="11"/>
          </p:nvPr>
        </p:nvSpPr>
        <p:spPr/>
        <p:txBody>
          <a:bodyPr/>
          <a:lstStyle/>
          <a:p>
            <a:r>
              <a:rPr lang="en-US"/>
              <a:t>&lt;month year&gt;</a:t>
            </a:r>
          </a:p>
        </p:txBody>
      </p:sp>
      <p:sp>
        <p:nvSpPr>
          <p:cNvPr id="6" name="Footer Placeholder 5"/>
          <p:cNvSpPr>
            <a:spLocks noGrp="1"/>
          </p:cNvSpPr>
          <p:nvPr>
            <p:ph type="ftr" sz="quarter" idx="12"/>
          </p:nvPr>
        </p:nvSpPr>
        <p:spPr/>
        <p:txBody>
          <a:bodyPr/>
          <a:lstStyle/>
          <a:p>
            <a:pPr lvl="4"/>
            <a:r>
              <a:rPr lang="en-US"/>
              <a:t>&lt;author&gt;, &lt;company&gt;</a:t>
            </a:r>
          </a:p>
        </p:txBody>
      </p:sp>
      <p:sp>
        <p:nvSpPr>
          <p:cNvPr id="7" name="Slide Number Placeholder 6"/>
          <p:cNvSpPr>
            <a:spLocks noGrp="1"/>
          </p:cNvSpPr>
          <p:nvPr>
            <p:ph type="sldNum" sz="quarter" idx="13"/>
          </p:nvPr>
        </p:nvSpPr>
        <p:spPr/>
        <p:txBody>
          <a:bodyPr/>
          <a:lstStyle/>
          <a:p>
            <a:r>
              <a:rPr lang="en-US"/>
              <a:t>Page </a:t>
            </a:r>
            <a:fld id="{07D47F9F-1758-D94B-9879-BDD3C8A8A06A}" type="slidenum">
              <a:rPr lang="en-US" smtClean="0"/>
              <a:pPr/>
              <a:t>8</a:t>
            </a:fld>
            <a:endParaRPr lang="en-US"/>
          </a:p>
        </p:txBody>
      </p:sp>
    </p:spTree>
    <p:extLst>
      <p:ext uri="{BB962C8B-B14F-4D97-AF65-F5344CB8AC3E}">
        <p14:creationId xmlns:p14="http://schemas.microsoft.com/office/powerpoint/2010/main" val="15674744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IEEE 802.15-&lt;doc#&gt;</a:t>
            </a:r>
          </a:p>
        </p:txBody>
      </p:sp>
      <p:sp>
        <p:nvSpPr>
          <p:cNvPr id="5" name="Date Placeholder 4"/>
          <p:cNvSpPr>
            <a:spLocks noGrp="1"/>
          </p:cNvSpPr>
          <p:nvPr>
            <p:ph type="dt" idx="11"/>
          </p:nvPr>
        </p:nvSpPr>
        <p:spPr/>
        <p:txBody>
          <a:bodyPr/>
          <a:lstStyle/>
          <a:p>
            <a:r>
              <a:rPr lang="en-US"/>
              <a:t>&lt;month year&gt;</a:t>
            </a:r>
          </a:p>
        </p:txBody>
      </p:sp>
      <p:sp>
        <p:nvSpPr>
          <p:cNvPr id="6" name="Footer Placeholder 5"/>
          <p:cNvSpPr>
            <a:spLocks noGrp="1"/>
          </p:cNvSpPr>
          <p:nvPr>
            <p:ph type="ftr" sz="quarter" idx="12"/>
          </p:nvPr>
        </p:nvSpPr>
        <p:spPr/>
        <p:txBody>
          <a:bodyPr/>
          <a:lstStyle/>
          <a:p>
            <a:pPr lvl="4"/>
            <a:r>
              <a:rPr lang="en-US"/>
              <a:t>&lt;author&gt;, &lt;company&gt;</a:t>
            </a:r>
          </a:p>
        </p:txBody>
      </p:sp>
      <p:sp>
        <p:nvSpPr>
          <p:cNvPr id="7" name="Slide Number Placeholder 6"/>
          <p:cNvSpPr>
            <a:spLocks noGrp="1"/>
          </p:cNvSpPr>
          <p:nvPr>
            <p:ph type="sldNum" sz="quarter" idx="13"/>
          </p:nvPr>
        </p:nvSpPr>
        <p:spPr/>
        <p:txBody>
          <a:bodyPr/>
          <a:lstStyle/>
          <a:p>
            <a:r>
              <a:rPr lang="en-US"/>
              <a:t>Page </a:t>
            </a:r>
            <a:fld id="{07D47F9F-1758-D94B-9879-BDD3C8A8A06A}" type="slidenum">
              <a:rPr lang="en-US" smtClean="0"/>
              <a:pPr/>
              <a:t>9</a:t>
            </a:fld>
            <a:endParaRPr lang="en-US"/>
          </a:p>
        </p:txBody>
      </p:sp>
    </p:spTree>
    <p:extLst>
      <p:ext uri="{BB962C8B-B14F-4D97-AF65-F5344CB8AC3E}">
        <p14:creationId xmlns:p14="http://schemas.microsoft.com/office/powerpoint/2010/main" val="23180932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F168B6F8-15F7-2C49-9C87-E006FB55FC52}" type="slidenum">
              <a:rPr lang="en-US"/>
              <a:pPr/>
              <a:t>‹#›</a:t>
            </a:fld>
            <a:endParaRPr lang="en-US"/>
          </a:p>
        </p:txBody>
      </p:sp>
    </p:spTree>
    <p:extLst>
      <p:ext uri="{BB962C8B-B14F-4D97-AF65-F5344CB8AC3E}">
        <p14:creationId xmlns:p14="http://schemas.microsoft.com/office/powerpoint/2010/main" val="3261683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7F2E1CED-FA29-964B-B240-22232612640B}" type="slidenum">
              <a:rPr lang="en-US"/>
              <a:pPr/>
              <a:t>‹#›</a:t>
            </a:fld>
            <a:endParaRPr lang="en-US"/>
          </a:p>
        </p:txBody>
      </p:sp>
    </p:spTree>
    <p:extLst>
      <p:ext uri="{BB962C8B-B14F-4D97-AF65-F5344CB8AC3E}">
        <p14:creationId xmlns:p14="http://schemas.microsoft.com/office/powerpoint/2010/main" val="3006728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AA65A4EB-78A5-5C45-8671-2A8B3BF5AA4D}" type="slidenum">
              <a:rPr lang="en-US"/>
              <a:pPr/>
              <a:t>‹#›</a:t>
            </a:fld>
            <a:endParaRPr lang="en-US"/>
          </a:p>
        </p:txBody>
      </p:sp>
    </p:spTree>
    <p:extLst>
      <p:ext uri="{BB962C8B-B14F-4D97-AF65-F5344CB8AC3E}">
        <p14:creationId xmlns:p14="http://schemas.microsoft.com/office/powerpoint/2010/main" val="3984015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C68A915F-B456-5149-A807-E92E2E55320D}" type="slidenum">
              <a:rPr lang="en-US"/>
              <a:pPr/>
              <a:t>‹#›</a:t>
            </a:fld>
            <a:endParaRPr lang="en-US"/>
          </a:p>
        </p:txBody>
      </p:sp>
    </p:spTree>
    <p:extLst>
      <p:ext uri="{BB962C8B-B14F-4D97-AF65-F5344CB8AC3E}">
        <p14:creationId xmlns:p14="http://schemas.microsoft.com/office/powerpoint/2010/main" val="1174200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445AD505-05E9-B64B-B0BB-7EEAB2629E21}" type="slidenum">
              <a:rPr lang="en-US"/>
              <a:pPr/>
              <a:t>‹#›</a:t>
            </a:fld>
            <a:endParaRPr lang="en-US"/>
          </a:p>
        </p:txBody>
      </p:sp>
    </p:spTree>
    <p:extLst>
      <p:ext uri="{BB962C8B-B14F-4D97-AF65-F5344CB8AC3E}">
        <p14:creationId xmlns:p14="http://schemas.microsoft.com/office/powerpoint/2010/main" val="333056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t>&lt;September 2017&gt;</a:t>
            </a:r>
            <a:endParaRPr lang="en-US" dirty="0"/>
          </a:p>
        </p:txBody>
      </p:sp>
      <p:sp>
        <p:nvSpPr>
          <p:cNvPr id="6" name="Footer Placeholder 5"/>
          <p:cNvSpPr>
            <a:spLocks noGrp="1"/>
          </p:cNvSpPr>
          <p:nvPr>
            <p:ph type="ftr" sz="quarter" idx="11"/>
          </p:nvPr>
        </p:nvSpPr>
        <p:spPr/>
        <p:txBody>
          <a:bodyPr/>
          <a:lstStyle>
            <a:lvl1pPr>
              <a:defRPr/>
            </a:lvl1pPr>
          </a:lstStyle>
          <a:p>
            <a:r>
              <a:rPr lang="en-US"/>
              <a:t>Hidetoshi Yokota, Ruben Salazar, Randy Turner (Landis+Gyr)</a:t>
            </a:r>
          </a:p>
        </p:txBody>
      </p:sp>
      <p:sp>
        <p:nvSpPr>
          <p:cNvPr id="7" name="Slide Number Placeholder 6"/>
          <p:cNvSpPr>
            <a:spLocks noGrp="1"/>
          </p:cNvSpPr>
          <p:nvPr>
            <p:ph type="sldNum" sz="quarter" idx="12"/>
          </p:nvPr>
        </p:nvSpPr>
        <p:spPr/>
        <p:txBody>
          <a:bodyPr/>
          <a:lstStyle>
            <a:lvl1pPr>
              <a:defRPr/>
            </a:lvl1pPr>
          </a:lstStyle>
          <a:p>
            <a:r>
              <a:rPr lang="en-US"/>
              <a:t>Slide </a:t>
            </a:r>
            <a:fld id="{7690D2C8-773B-224D-A301-3E4D532B54B3}" type="slidenum">
              <a:rPr lang="en-US"/>
              <a:pPr/>
              <a:t>‹#›</a:t>
            </a:fld>
            <a:endParaRPr lang="en-US"/>
          </a:p>
        </p:txBody>
      </p:sp>
    </p:spTree>
    <p:extLst>
      <p:ext uri="{BB962C8B-B14F-4D97-AF65-F5344CB8AC3E}">
        <p14:creationId xmlns:p14="http://schemas.microsoft.com/office/powerpoint/2010/main" val="3771488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t>&lt;September 2017&gt;</a:t>
            </a:r>
            <a:endParaRPr lang="en-US" dirty="0"/>
          </a:p>
        </p:txBody>
      </p:sp>
      <p:sp>
        <p:nvSpPr>
          <p:cNvPr id="8" name="Footer Placeholder 7"/>
          <p:cNvSpPr>
            <a:spLocks noGrp="1"/>
          </p:cNvSpPr>
          <p:nvPr>
            <p:ph type="ftr" sz="quarter" idx="11"/>
          </p:nvPr>
        </p:nvSpPr>
        <p:spPr/>
        <p:txBody>
          <a:bodyPr/>
          <a:lstStyle>
            <a:lvl1pPr>
              <a:defRPr/>
            </a:lvl1pPr>
          </a:lstStyle>
          <a:p>
            <a:r>
              <a:rPr lang="en-US"/>
              <a:t>Hidetoshi Yokota, Ruben Salazar, Randy Turner (Landis+Gyr)</a:t>
            </a:r>
          </a:p>
        </p:txBody>
      </p:sp>
      <p:sp>
        <p:nvSpPr>
          <p:cNvPr id="9" name="Slide Number Placeholder 8"/>
          <p:cNvSpPr>
            <a:spLocks noGrp="1"/>
          </p:cNvSpPr>
          <p:nvPr>
            <p:ph type="sldNum" sz="quarter" idx="12"/>
          </p:nvPr>
        </p:nvSpPr>
        <p:spPr/>
        <p:txBody>
          <a:bodyPr/>
          <a:lstStyle>
            <a:lvl1pPr>
              <a:defRPr/>
            </a:lvl1pPr>
          </a:lstStyle>
          <a:p>
            <a:r>
              <a:rPr lang="en-US"/>
              <a:t>Slide </a:t>
            </a:r>
            <a:fld id="{300D226A-75F5-B94A-8020-5E59BED46E05}" type="slidenum">
              <a:rPr lang="en-US"/>
              <a:pPr/>
              <a:t>‹#›</a:t>
            </a:fld>
            <a:endParaRPr lang="en-US"/>
          </a:p>
        </p:txBody>
      </p:sp>
    </p:spTree>
    <p:extLst>
      <p:ext uri="{BB962C8B-B14F-4D97-AF65-F5344CB8AC3E}">
        <p14:creationId xmlns:p14="http://schemas.microsoft.com/office/powerpoint/2010/main" val="1360312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t>&lt;September 2017&gt;</a:t>
            </a:r>
            <a:endParaRPr lang="en-US" dirty="0"/>
          </a:p>
        </p:txBody>
      </p:sp>
      <p:sp>
        <p:nvSpPr>
          <p:cNvPr id="4" name="Footer Placeholder 3"/>
          <p:cNvSpPr>
            <a:spLocks noGrp="1"/>
          </p:cNvSpPr>
          <p:nvPr>
            <p:ph type="ftr" sz="quarter" idx="11"/>
          </p:nvPr>
        </p:nvSpPr>
        <p:spPr/>
        <p:txBody>
          <a:bodyPr/>
          <a:lstStyle>
            <a:lvl1pPr>
              <a:defRPr/>
            </a:lvl1pPr>
          </a:lstStyle>
          <a:p>
            <a:r>
              <a:rPr lang="en-US"/>
              <a:t>Hidetoshi Yokota, Ruben Salazar, Randy Turner (Landis+Gyr)</a:t>
            </a:r>
          </a:p>
        </p:txBody>
      </p:sp>
      <p:sp>
        <p:nvSpPr>
          <p:cNvPr id="5" name="Slide Number Placeholder 4"/>
          <p:cNvSpPr>
            <a:spLocks noGrp="1"/>
          </p:cNvSpPr>
          <p:nvPr>
            <p:ph type="sldNum" sz="quarter" idx="12"/>
          </p:nvPr>
        </p:nvSpPr>
        <p:spPr/>
        <p:txBody>
          <a:bodyPr/>
          <a:lstStyle>
            <a:lvl1pPr>
              <a:defRPr/>
            </a:lvl1pPr>
          </a:lstStyle>
          <a:p>
            <a:r>
              <a:rPr lang="en-US"/>
              <a:t>Slide </a:t>
            </a:r>
            <a:fld id="{8761FD8D-6E16-6948-8228-37F606CBBE8D}" type="slidenum">
              <a:rPr lang="en-US"/>
              <a:pPr/>
              <a:t>‹#›</a:t>
            </a:fld>
            <a:endParaRPr lang="en-US"/>
          </a:p>
        </p:txBody>
      </p:sp>
    </p:spTree>
    <p:extLst>
      <p:ext uri="{BB962C8B-B14F-4D97-AF65-F5344CB8AC3E}">
        <p14:creationId xmlns:p14="http://schemas.microsoft.com/office/powerpoint/2010/main" val="4135751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&lt;September 2017&gt;</a:t>
            </a:r>
            <a:endParaRPr lang="en-US" dirty="0"/>
          </a:p>
        </p:txBody>
      </p:sp>
      <p:sp>
        <p:nvSpPr>
          <p:cNvPr id="3" name="Footer Placeholder 2"/>
          <p:cNvSpPr>
            <a:spLocks noGrp="1"/>
          </p:cNvSpPr>
          <p:nvPr>
            <p:ph type="ftr" sz="quarter" idx="11"/>
          </p:nvPr>
        </p:nvSpPr>
        <p:spPr/>
        <p:txBody>
          <a:bodyPr/>
          <a:lstStyle>
            <a:lvl1pPr>
              <a:defRPr/>
            </a:lvl1pPr>
          </a:lstStyle>
          <a:p>
            <a:r>
              <a:rPr lang="en-US"/>
              <a:t>Hidetoshi Yokota, Ruben Salazar, Randy Turner (Landis+Gyr)</a:t>
            </a:r>
          </a:p>
        </p:txBody>
      </p:sp>
      <p:sp>
        <p:nvSpPr>
          <p:cNvPr id="4" name="Slide Number Placeholder 3"/>
          <p:cNvSpPr>
            <a:spLocks noGrp="1"/>
          </p:cNvSpPr>
          <p:nvPr>
            <p:ph type="sldNum" sz="quarter" idx="12"/>
          </p:nvPr>
        </p:nvSpPr>
        <p:spPr/>
        <p:txBody>
          <a:bodyPr/>
          <a:lstStyle>
            <a:lvl1pPr>
              <a:defRPr/>
            </a:lvl1pPr>
          </a:lstStyle>
          <a:p>
            <a:r>
              <a:rPr lang="en-US"/>
              <a:t>Slide </a:t>
            </a:r>
            <a:fld id="{B203204F-18E1-E243-BC77-5EC53382E152}" type="slidenum">
              <a:rPr lang="en-US"/>
              <a:pPr/>
              <a:t>‹#›</a:t>
            </a:fld>
            <a:endParaRPr lang="en-US"/>
          </a:p>
        </p:txBody>
      </p:sp>
    </p:spTree>
    <p:extLst>
      <p:ext uri="{BB962C8B-B14F-4D97-AF65-F5344CB8AC3E}">
        <p14:creationId xmlns:p14="http://schemas.microsoft.com/office/powerpoint/2010/main" val="2523688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&lt;September 2017&gt;</a:t>
            </a:r>
            <a:endParaRPr lang="en-US" dirty="0"/>
          </a:p>
        </p:txBody>
      </p:sp>
      <p:sp>
        <p:nvSpPr>
          <p:cNvPr id="6" name="Footer Placeholder 5"/>
          <p:cNvSpPr>
            <a:spLocks noGrp="1"/>
          </p:cNvSpPr>
          <p:nvPr>
            <p:ph type="ftr" sz="quarter" idx="11"/>
          </p:nvPr>
        </p:nvSpPr>
        <p:spPr/>
        <p:txBody>
          <a:bodyPr/>
          <a:lstStyle>
            <a:lvl1pPr>
              <a:defRPr/>
            </a:lvl1pPr>
          </a:lstStyle>
          <a:p>
            <a:r>
              <a:rPr lang="en-US"/>
              <a:t>Hidetoshi Yokota, Ruben Salazar, Randy Turner (Landis+Gyr)</a:t>
            </a:r>
          </a:p>
        </p:txBody>
      </p:sp>
      <p:sp>
        <p:nvSpPr>
          <p:cNvPr id="7" name="Slide Number Placeholder 6"/>
          <p:cNvSpPr>
            <a:spLocks noGrp="1"/>
          </p:cNvSpPr>
          <p:nvPr>
            <p:ph type="sldNum" sz="quarter" idx="12"/>
          </p:nvPr>
        </p:nvSpPr>
        <p:spPr/>
        <p:txBody>
          <a:bodyPr/>
          <a:lstStyle>
            <a:lvl1pPr>
              <a:defRPr/>
            </a:lvl1pPr>
          </a:lstStyle>
          <a:p>
            <a:r>
              <a:rPr lang="en-US"/>
              <a:t>Slide </a:t>
            </a:r>
            <a:fld id="{3A5A882C-4495-3547-A1B3-144F6924F619}" type="slidenum">
              <a:rPr lang="en-US"/>
              <a:pPr/>
              <a:t>‹#›</a:t>
            </a:fld>
            <a:endParaRPr lang="en-US"/>
          </a:p>
        </p:txBody>
      </p:sp>
    </p:spTree>
    <p:extLst>
      <p:ext uri="{BB962C8B-B14F-4D97-AF65-F5344CB8AC3E}">
        <p14:creationId xmlns:p14="http://schemas.microsoft.com/office/powerpoint/2010/main" val="3493978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&lt;September 2017&gt;</a:t>
            </a:r>
            <a:endParaRPr lang="en-US" dirty="0"/>
          </a:p>
        </p:txBody>
      </p:sp>
      <p:sp>
        <p:nvSpPr>
          <p:cNvPr id="6" name="Footer Placeholder 5"/>
          <p:cNvSpPr>
            <a:spLocks noGrp="1"/>
          </p:cNvSpPr>
          <p:nvPr>
            <p:ph type="ftr" sz="quarter" idx="11"/>
          </p:nvPr>
        </p:nvSpPr>
        <p:spPr/>
        <p:txBody>
          <a:bodyPr/>
          <a:lstStyle>
            <a:lvl1pPr>
              <a:defRPr/>
            </a:lvl1pPr>
          </a:lstStyle>
          <a:p>
            <a:r>
              <a:rPr lang="en-US"/>
              <a:t>Hidetoshi Yokota, Ruben Salazar, Randy Turner (Landis+Gyr)</a:t>
            </a:r>
          </a:p>
        </p:txBody>
      </p:sp>
      <p:sp>
        <p:nvSpPr>
          <p:cNvPr id="7" name="Slide Number Placeholder 6"/>
          <p:cNvSpPr>
            <a:spLocks noGrp="1"/>
          </p:cNvSpPr>
          <p:nvPr>
            <p:ph type="sldNum" sz="quarter" idx="12"/>
          </p:nvPr>
        </p:nvSpPr>
        <p:spPr/>
        <p:txBody>
          <a:bodyPr/>
          <a:lstStyle>
            <a:lvl1pPr>
              <a:defRPr/>
            </a:lvl1pPr>
          </a:lstStyle>
          <a:p>
            <a:r>
              <a:rPr lang="en-US"/>
              <a:t>Slide </a:t>
            </a:r>
            <a:fld id="{B9B09096-F2D6-514C-B2EA-74D000F610C7}" type="slidenum">
              <a:rPr lang="en-US"/>
              <a:pPr/>
              <a:t>‹#›</a:t>
            </a:fld>
            <a:endParaRPr lang="en-US"/>
          </a:p>
        </p:txBody>
      </p:sp>
    </p:spTree>
    <p:extLst>
      <p:ext uri="{BB962C8B-B14F-4D97-AF65-F5344CB8AC3E}">
        <p14:creationId xmlns:p14="http://schemas.microsoft.com/office/powerpoint/2010/main" val="3702128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defRPr sz="1400" b="1"/>
            </a:lvl1pPr>
          </a:lstStyle>
          <a:p>
            <a:r>
              <a:rPr lang="en-US"/>
              <a:t>&lt;September 2017&gt;</a:t>
            </a:r>
            <a:endParaRPr lang="en-US" dirty="0"/>
          </a:p>
        </p:txBody>
      </p:sp>
      <p:sp>
        <p:nvSpPr>
          <p:cNvPr id="1029" name="Rectangle 5"/>
          <p:cNvSpPr>
            <a:spLocks noGrp="1" noChangeArrowheads="1"/>
          </p:cNvSpPr>
          <p:nvPr>
            <p:ph type="ftr" sz="quarter" idx="3"/>
          </p:nvPr>
        </p:nvSpPr>
        <p:spPr bwMode="auto">
          <a:xfrm>
            <a:off x="4983480" y="6475413"/>
            <a:ext cx="393192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l">
              <a:defRPr/>
            </a:lvl1pPr>
          </a:lstStyle>
          <a:p>
            <a:r>
              <a:rPr lang="en-US" dirty="0"/>
              <a:t>Hidetoshi Yokota, Ruben Salazar, Randy Turner (</a:t>
            </a:r>
            <a:r>
              <a:rPr lang="en-US" dirty="0" err="1"/>
              <a:t>Landis+Gyr</a:t>
            </a:r>
            <a:r>
              <a:rPr lang="en-US" dirty="0"/>
              <a: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EC268870-D625-D040-B128-9224461A2F95}" type="slidenum">
              <a:rPr lang="en-US"/>
              <a:pPr/>
              <a:t>‹#›</a:t>
            </a:fld>
            <a:endParaRPr lang="en-US"/>
          </a:p>
        </p:txBody>
      </p:sp>
      <p:sp>
        <p:nvSpPr>
          <p:cNvPr id="1031" name="Rectangle 7"/>
          <p:cNvSpPr>
            <a:spLocks noChangeArrowheads="1"/>
          </p:cNvSpPr>
          <p:nvPr/>
        </p:nvSpPr>
        <p:spPr bwMode="auto">
          <a:xfrm>
            <a:off x="2819400" y="394156"/>
            <a:ext cx="56388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0" tIns="0" rIns="0" bIns="0" anchor="b">
            <a:spAutoFit/>
          </a:bodyPr>
          <a:lstStyle/>
          <a:p>
            <a:pPr lvl="4" algn="r"/>
            <a:r>
              <a:rPr lang="en-US" sz="1400" b="1" dirty="0"/>
              <a:t>doc.: IEEE 802.15-&lt;</a:t>
            </a:r>
            <a:r>
              <a:rPr lang="en-US" sz="1400" b="1" dirty="0">
                <a:effectLst/>
              </a:rPr>
              <a:t> 15-17-0512-01-0012</a:t>
            </a:r>
            <a:r>
              <a:rPr 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20D18D-D1D3-4A66-A9F9-2F8AEB788C79}"/>
              </a:ext>
            </a:extLst>
          </p:cNvPr>
          <p:cNvSpPr>
            <a:spLocks noGrp="1"/>
          </p:cNvSpPr>
          <p:nvPr>
            <p:ph type="dt" sz="half" idx="10"/>
          </p:nvPr>
        </p:nvSpPr>
        <p:spPr/>
        <p:txBody>
          <a:bodyPr/>
          <a:lstStyle/>
          <a:p>
            <a:r>
              <a:rPr lang="en-US"/>
              <a:t>&lt;September 2017&gt;</a:t>
            </a:r>
            <a:endParaRPr lang="en-US" dirty="0"/>
          </a:p>
        </p:txBody>
      </p:sp>
      <p:sp>
        <p:nvSpPr>
          <p:cNvPr id="3" name="Footer Placeholder 2">
            <a:extLst>
              <a:ext uri="{FF2B5EF4-FFF2-40B4-BE49-F238E27FC236}">
                <a16:creationId xmlns:a16="http://schemas.microsoft.com/office/drawing/2014/main" id="{683671C2-4209-45DF-8F7C-DD31FE002CE3}"/>
              </a:ext>
            </a:extLst>
          </p:cNvPr>
          <p:cNvSpPr>
            <a:spLocks noGrp="1"/>
          </p:cNvSpPr>
          <p:nvPr>
            <p:ph type="ftr" sz="quarter" idx="11"/>
          </p:nvPr>
        </p:nvSpPr>
        <p:spPr/>
        <p:txBody>
          <a:bodyPr/>
          <a:lstStyle/>
          <a:p>
            <a:r>
              <a:rPr lang="en-US"/>
              <a:t>Hidetoshi Yokota, Ruben Salazar, Randy Turner (Landis+Gyr)</a:t>
            </a:r>
          </a:p>
        </p:txBody>
      </p:sp>
      <p:sp>
        <p:nvSpPr>
          <p:cNvPr id="4" name="Slide Number Placeholder 3">
            <a:extLst>
              <a:ext uri="{FF2B5EF4-FFF2-40B4-BE49-F238E27FC236}">
                <a16:creationId xmlns:a16="http://schemas.microsoft.com/office/drawing/2014/main" id="{46356D7A-B59E-4050-8A16-315B4357E507}"/>
              </a:ext>
            </a:extLst>
          </p:cNvPr>
          <p:cNvSpPr>
            <a:spLocks noGrp="1"/>
          </p:cNvSpPr>
          <p:nvPr>
            <p:ph type="sldNum" sz="quarter" idx="12"/>
          </p:nvPr>
        </p:nvSpPr>
        <p:spPr/>
        <p:txBody>
          <a:bodyPr/>
          <a:lstStyle/>
          <a:p>
            <a:r>
              <a:rPr lang="en-US"/>
              <a:t>Slide </a:t>
            </a:r>
            <a:fld id="{B203204F-18E1-E243-BC77-5EC53382E152}" type="slidenum">
              <a:rPr lang="en-US" smtClean="0"/>
              <a:pPr/>
              <a:t>1</a:t>
            </a:fld>
            <a:endParaRPr lang="en-US"/>
          </a:p>
        </p:txBody>
      </p:sp>
      <p:sp>
        <p:nvSpPr>
          <p:cNvPr id="5" name="Rectangle 2">
            <a:extLst>
              <a:ext uri="{FF2B5EF4-FFF2-40B4-BE49-F238E27FC236}">
                <a16:creationId xmlns:a16="http://schemas.microsoft.com/office/drawing/2014/main" id="{7BF14C09-0488-47E6-9D6E-FDAB7D47315D}"/>
              </a:ext>
            </a:extLst>
          </p:cNvPr>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1400">
                <a:solidFill>
                  <a:schemeClr val="accent2"/>
                </a:solidFill>
              </a:rPr>
              <a:t>NOTE: Update all </a:t>
            </a:r>
            <a:r>
              <a:rPr lang="en-US" sz="1400">
                <a:solidFill>
                  <a:srgbClr val="FF0000"/>
                </a:solidFill>
              </a:rPr>
              <a:t>red</a:t>
            </a:r>
            <a:r>
              <a:rPr lang="en-US" sz="1400">
                <a:solidFill>
                  <a:schemeClr val="accent2"/>
                </a:solidFill>
              </a:rPr>
              <a:t> fields replacing with your information; they are required. This is a manual update in appropriate</a:t>
            </a:r>
          </a:p>
          <a:p>
            <a:pPr algn="ctr"/>
            <a:r>
              <a:rPr lang="en-US" sz="1400">
                <a:solidFill>
                  <a:schemeClr val="accent2"/>
                </a:solidFill>
              </a:rPr>
              <a:t>fields.  All Blue fields are informational and are to be deleted. </a:t>
            </a:r>
            <a:r>
              <a:rPr lang="en-US" sz="1400">
                <a:solidFill>
                  <a:schemeClr val="tx2"/>
                </a:solidFill>
              </a:rPr>
              <a:t>Black</a:t>
            </a:r>
            <a:r>
              <a:rPr lang="en-US" sz="1400">
                <a:solidFill>
                  <a:schemeClr val="accent2"/>
                </a:solidFill>
              </a:rPr>
              <a:t> stays. After updating delete this box/paragraph.</a:t>
            </a:r>
          </a:p>
        </p:txBody>
      </p:sp>
      <p:sp>
        <p:nvSpPr>
          <p:cNvPr id="6" name="Rectangle 3">
            <a:extLst>
              <a:ext uri="{FF2B5EF4-FFF2-40B4-BE49-F238E27FC236}">
                <a16:creationId xmlns:a16="http://schemas.microsoft.com/office/drawing/2014/main" id="{347DCF39-79E1-401D-BD5A-62B1CB8961E1}"/>
              </a:ext>
            </a:extLst>
          </p:cNvPr>
          <p:cNvSpPr>
            <a:spLocks noChangeArrowheads="1"/>
          </p:cNvSpPr>
          <p:nvPr/>
        </p:nvSpPr>
        <p:spPr bwMode="auto">
          <a:xfrm>
            <a:off x="152400" y="609600"/>
            <a:ext cx="8991600" cy="528862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[ULI protocol stack and flows of operations]	</a:t>
            </a:r>
          </a:p>
          <a:p>
            <a:r>
              <a:rPr lang="en-US" sz="1600" b="1" dirty="0">
                <a:solidFill>
                  <a:schemeClr val="tx2"/>
                </a:solidFill>
              </a:rPr>
              <a:t>Date Submitted: </a:t>
            </a:r>
            <a:r>
              <a:rPr lang="en-US" sz="1600" dirty="0">
                <a:solidFill>
                  <a:schemeClr val="tx2"/>
                </a:solidFill>
              </a:rPr>
              <a:t>[</a:t>
            </a:r>
            <a:r>
              <a:rPr lang="en-US" sz="1600" dirty="0">
                <a:solidFill>
                  <a:srgbClr val="FF0000"/>
                </a:solidFill>
              </a:rPr>
              <a:t>11 SEP 2017</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a:solidFill>
                  <a:srgbClr val="FF0000"/>
                </a:solidFill>
              </a:rPr>
              <a:t>Hidetoshi Yokota, Ruben Salazar, Randy Turner</a:t>
            </a:r>
            <a:r>
              <a:rPr lang="en-US" sz="1600" dirty="0">
                <a:solidFill>
                  <a:schemeClr val="tx2"/>
                </a:solidFill>
              </a:rPr>
              <a:t>] Company [</a:t>
            </a:r>
            <a:r>
              <a:rPr lang="en-US" sz="1600" dirty="0">
                <a:solidFill>
                  <a:srgbClr val="FF0000"/>
                </a:solidFill>
              </a:rPr>
              <a:t>Landis + Gyr</a:t>
            </a:r>
            <a:r>
              <a:rPr lang="en-US" sz="1600" dirty="0">
                <a:solidFill>
                  <a:schemeClr val="tx2"/>
                </a:solidFill>
              </a:rPr>
              <a:t>]</a:t>
            </a:r>
          </a:p>
          <a:p>
            <a:r>
              <a:rPr lang="en-US" sz="1600" dirty="0">
                <a:solidFill>
                  <a:schemeClr val="tx2"/>
                </a:solidFill>
              </a:rPr>
              <a:t>Address [</a:t>
            </a:r>
            <a:r>
              <a:rPr lang="en-US" sz="1600" dirty="0">
                <a:solidFill>
                  <a:srgbClr val="FF0000"/>
                </a:solidFill>
              </a:rPr>
              <a:t>8-13-1 Ginza, Chuo-</a:t>
            </a:r>
            <a:r>
              <a:rPr lang="en-US" sz="1600" dirty="0" err="1">
                <a:solidFill>
                  <a:srgbClr val="FF0000"/>
                </a:solidFill>
              </a:rPr>
              <a:t>ku</a:t>
            </a:r>
            <a:r>
              <a:rPr lang="en-US" sz="1600" dirty="0">
                <a:solidFill>
                  <a:srgbClr val="FF0000"/>
                </a:solidFill>
              </a:rPr>
              <a:t>, Tokyo 104-0061, Japan</a:t>
            </a:r>
            <a:r>
              <a:rPr lang="en-US" sz="1600" dirty="0">
                <a:solidFill>
                  <a:schemeClr val="tx2"/>
                </a:solidFill>
              </a:rPr>
              <a:t>]</a:t>
            </a:r>
          </a:p>
          <a:p>
            <a:r>
              <a:rPr lang="en-US" sz="1600" dirty="0">
                <a:solidFill>
                  <a:schemeClr val="tx2"/>
                </a:solidFill>
              </a:rPr>
              <a:t>Voice:[</a:t>
            </a:r>
            <a:r>
              <a:rPr lang="en-US" sz="1600" dirty="0">
                <a:solidFill>
                  <a:srgbClr val="FF0000"/>
                </a:solidFill>
              </a:rPr>
              <a:t>+81 3-4572-1407</a:t>
            </a:r>
            <a:r>
              <a:rPr lang="en-US" sz="1600" dirty="0">
                <a:solidFill>
                  <a:schemeClr val="tx2"/>
                </a:solidFill>
              </a:rPr>
              <a:t>], FAX: [</a:t>
            </a:r>
            <a:r>
              <a:rPr lang="en-US" sz="1600" dirty="0">
                <a:solidFill>
                  <a:srgbClr val="FF0000"/>
                </a:solidFill>
              </a:rPr>
              <a:t>+81 4582-1401</a:t>
            </a:r>
            <a:r>
              <a:rPr lang="en-US" sz="1600" dirty="0">
                <a:solidFill>
                  <a:schemeClr val="tx2"/>
                </a:solidFill>
              </a:rPr>
              <a:t>], E-Mail:[</a:t>
            </a:r>
            <a:r>
              <a:rPr lang="en-US" sz="1600" dirty="0">
                <a:solidFill>
                  <a:srgbClr val="FF0000"/>
                </a:solidFill>
              </a:rPr>
              <a:t>hidetoshi.yokota@lndisgyr.com</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p>
          <a:p>
            <a:pPr>
              <a:spcBef>
                <a:spcPts val="100"/>
              </a:spcBef>
              <a:spcAft>
                <a:spcPts val="100"/>
              </a:spcAft>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dirty="0">
                <a:solidFill>
                  <a:schemeClr val="accent2"/>
                </a:solidFill>
              </a:rPr>
              <a:t>[Note: Contributions that are not responsive to this section of the template, and contributions which do</a:t>
            </a:r>
          </a:p>
          <a:p>
            <a:r>
              <a:rPr lang="en-US" dirty="0">
                <a:solidFill>
                  <a:schemeClr val="accent2"/>
                </a:solidFill>
              </a:rPr>
              <a:t>not address the topic under which they are submitted, may be refused or consigned to the </a:t>
            </a:r>
            <a:r>
              <a:rPr lang="ja-JP" altLang="en-US" dirty="0">
                <a:solidFill>
                  <a:schemeClr val="accent2"/>
                </a:solidFill>
                <a:latin typeface="Arial"/>
              </a:rPr>
              <a:t>“</a:t>
            </a:r>
            <a:r>
              <a:rPr lang="en-US" dirty="0">
                <a:solidFill>
                  <a:schemeClr val="accent2"/>
                </a:solidFill>
              </a:rPr>
              <a:t>General Contributions</a:t>
            </a:r>
            <a:r>
              <a:rPr lang="ja-JP" altLang="en-US" dirty="0">
                <a:solidFill>
                  <a:schemeClr val="accent2"/>
                </a:solidFill>
                <a:latin typeface="Arial"/>
              </a:rPr>
              <a:t>”</a:t>
            </a:r>
            <a:r>
              <a:rPr lang="en-US" dirty="0">
                <a:solidFill>
                  <a:schemeClr val="accent2"/>
                </a:solidFill>
              </a:rPr>
              <a:t> area.]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altLang="ja-JP" sz="1600" dirty="0">
                <a:ea typeface="ＭＳ Ｐゴシック" panose="020B0600070205080204" pitchFamily="34" charset="-128"/>
              </a:rPr>
              <a:t>ULI profile is proposed in order to simplify the ULI interworking procedures.</a:t>
            </a:r>
            <a:r>
              <a:rPr lang="en-US" sz="1600" dirty="0">
                <a:solidFill>
                  <a:schemeClr val="tx2"/>
                </a:solidFill>
              </a:rPr>
              <a:t>]</a:t>
            </a: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a:solidFill>
                  <a:srgbClr val="FF0000"/>
                </a:solidFill>
              </a:rPr>
              <a:t>Discussion and approval</a:t>
            </a:r>
            <a:r>
              <a:rPr lang="en-US" sz="1600" dirty="0">
                <a:solidFill>
                  <a:schemeClr val="tx2"/>
                </a:solidFill>
              </a:rPr>
              <a:t>.]</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13481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a:t>Overview of proposal</a:t>
            </a:r>
            <a:endParaRPr lang="en-US" dirty="0"/>
          </a:p>
        </p:txBody>
      </p:sp>
      <p:sp>
        <p:nvSpPr>
          <p:cNvPr id="8" name="Content Placeholder 7">
            <a:extLst>
              <a:ext uri="{FF2B5EF4-FFF2-40B4-BE49-F238E27FC236}">
                <a16:creationId xmlns:a16="http://schemas.microsoft.com/office/drawing/2014/main" id="{218BFF98-09E7-4D0E-8139-59A3EC8465B6}"/>
              </a:ext>
            </a:extLst>
          </p:cNvPr>
          <p:cNvSpPr>
            <a:spLocks noGrp="1"/>
          </p:cNvSpPr>
          <p:nvPr>
            <p:ph idx="1"/>
          </p:nvPr>
        </p:nvSpPr>
        <p:spPr/>
        <p:txBody>
          <a:bodyPr/>
          <a:lstStyle/>
          <a:p>
            <a:r>
              <a:rPr lang="en-US"/>
              <a:t>Protocol stack for ULI</a:t>
            </a:r>
          </a:p>
          <a:p>
            <a:pPr lvl="1"/>
            <a:r>
              <a:rPr lang="en-US"/>
              <a:t>Yang model over CBOR/CoMI/...</a:t>
            </a:r>
          </a:p>
          <a:p>
            <a:r>
              <a:rPr lang="en-US"/>
              <a:t>Flow of operations</a:t>
            </a:r>
          </a:p>
          <a:p>
            <a:pPr lvl="1"/>
            <a:r>
              <a:rPr lang="en-US"/>
              <a:t>Internal process operations</a:t>
            </a:r>
          </a:p>
          <a:p>
            <a:pPr lvl="1"/>
            <a:r>
              <a:rPr lang="en-US"/>
              <a:t>Inter device operations</a:t>
            </a:r>
          </a:p>
          <a:p>
            <a:pPr lvl="1"/>
            <a:r>
              <a:rPr lang="en-US"/>
              <a:t>Support of non-ULI frame</a:t>
            </a:r>
            <a:endParaRPr lang="en-US" dirty="0"/>
          </a:p>
        </p:txBody>
      </p:sp>
      <p:sp>
        <p:nvSpPr>
          <p:cNvPr id="21505" name="Date Placeholder 1"/>
          <p:cNvSpPr>
            <a:spLocks noGrp="1"/>
          </p:cNvSpPr>
          <p:nvPr>
            <p:ph type="dt" sz="half" idx="10"/>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&lt;September 2017&gt;</a:t>
            </a:r>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Hidetoshi Yokota, Ruben Salazar, Randy Turner (Landis+Gyr)</a:t>
            </a:r>
            <a:endParaRPr lang="en-US" dirty="0"/>
          </a:p>
        </p:txBody>
      </p:sp>
      <p:sp>
        <p:nvSpPr>
          <p:cNvPr id="4" name="Slide Number Placeholder 3">
            <a:extLst>
              <a:ext uri="{FF2B5EF4-FFF2-40B4-BE49-F238E27FC236}">
                <a16:creationId xmlns:a16="http://schemas.microsoft.com/office/drawing/2014/main"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Tree>
    <p:extLst>
      <p:ext uri="{BB962C8B-B14F-4D97-AF65-F5344CB8AC3E}">
        <p14:creationId xmlns:p14="http://schemas.microsoft.com/office/powerpoint/2010/main" val="393641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F113E-5FDC-4C87-88F5-B84CFB7CB7C5}"/>
              </a:ext>
            </a:extLst>
          </p:cNvPr>
          <p:cNvSpPr>
            <a:spLocks noGrp="1"/>
          </p:cNvSpPr>
          <p:nvPr>
            <p:ph type="title"/>
          </p:nvPr>
        </p:nvSpPr>
        <p:spPr/>
        <p:txBody>
          <a:bodyPr/>
          <a:lstStyle/>
          <a:p>
            <a:r>
              <a:rPr lang="en-US"/>
              <a:t>Protocol stack for ULI</a:t>
            </a:r>
            <a:endParaRPr lang="en-US" dirty="0"/>
          </a:p>
        </p:txBody>
      </p:sp>
      <p:sp>
        <p:nvSpPr>
          <p:cNvPr id="3" name="Date Placeholder 2">
            <a:extLst>
              <a:ext uri="{FF2B5EF4-FFF2-40B4-BE49-F238E27FC236}">
                <a16:creationId xmlns:a16="http://schemas.microsoft.com/office/drawing/2014/main" id="{7F461B4F-C1C8-41AD-B9D0-EE365CB9F6E9}"/>
              </a:ext>
            </a:extLst>
          </p:cNvPr>
          <p:cNvSpPr>
            <a:spLocks noGrp="1"/>
          </p:cNvSpPr>
          <p:nvPr>
            <p:ph type="dt" sz="half" idx="10"/>
          </p:nvPr>
        </p:nvSpPr>
        <p:spPr/>
        <p:txBody>
          <a:bodyPr/>
          <a:lstStyle/>
          <a:p>
            <a:r>
              <a:rPr lang="en-US"/>
              <a:t>&lt;September 2017&gt;</a:t>
            </a:r>
            <a:endParaRPr lang="en-US" dirty="0"/>
          </a:p>
        </p:txBody>
      </p:sp>
      <p:sp>
        <p:nvSpPr>
          <p:cNvPr id="4" name="Footer Placeholder 3">
            <a:extLst>
              <a:ext uri="{FF2B5EF4-FFF2-40B4-BE49-F238E27FC236}">
                <a16:creationId xmlns:a16="http://schemas.microsoft.com/office/drawing/2014/main" id="{44EC9A2F-555F-401C-9D11-07B9171EF4F7}"/>
              </a:ext>
            </a:extLst>
          </p:cNvPr>
          <p:cNvSpPr>
            <a:spLocks noGrp="1"/>
          </p:cNvSpPr>
          <p:nvPr>
            <p:ph type="ftr" sz="quarter" idx="11"/>
          </p:nvPr>
        </p:nvSpPr>
        <p:spPr/>
        <p:txBody>
          <a:bodyPr/>
          <a:lstStyle/>
          <a:p>
            <a:r>
              <a:rPr lang="en-US"/>
              <a:t>Hidetoshi Yokota, Ruben Salazar, Randy Turner (Landis+Gyr)</a:t>
            </a:r>
            <a:endParaRPr lang="en-US" dirty="0"/>
          </a:p>
        </p:txBody>
      </p:sp>
      <p:sp>
        <p:nvSpPr>
          <p:cNvPr id="5" name="Slide Number Placeholder 4">
            <a:extLst>
              <a:ext uri="{FF2B5EF4-FFF2-40B4-BE49-F238E27FC236}">
                <a16:creationId xmlns:a16="http://schemas.microsoft.com/office/drawing/2014/main" id="{4AFD493A-FD8E-4CE1-8040-B8F31782D476}"/>
              </a:ext>
            </a:extLst>
          </p:cNvPr>
          <p:cNvSpPr>
            <a:spLocks noGrp="1"/>
          </p:cNvSpPr>
          <p:nvPr>
            <p:ph type="sldNum" sz="quarter" idx="12"/>
          </p:nvPr>
        </p:nvSpPr>
        <p:spPr/>
        <p:txBody>
          <a:bodyPr/>
          <a:lstStyle/>
          <a:p>
            <a:r>
              <a:rPr lang="en-US"/>
              <a:t>Slide </a:t>
            </a:r>
            <a:fld id="{8761FD8D-6E16-6948-8228-37F606CBBE8D}" type="slidenum">
              <a:rPr lang="en-US" smtClean="0"/>
              <a:pPr/>
              <a:t>3</a:t>
            </a:fld>
            <a:endParaRPr lang="en-US"/>
          </a:p>
        </p:txBody>
      </p:sp>
      <p:sp>
        <p:nvSpPr>
          <p:cNvPr id="6" name="Rectangle 5">
            <a:extLst>
              <a:ext uri="{FF2B5EF4-FFF2-40B4-BE49-F238E27FC236}">
                <a16:creationId xmlns:a16="http://schemas.microsoft.com/office/drawing/2014/main" id="{D4B35800-ECD4-4CF8-901F-1234F394E7FE}"/>
              </a:ext>
            </a:extLst>
          </p:cNvPr>
          <p:cNvSpPr/>
          <p:nvPr/>
        </p:nvSpPr>
        <p:spPr>
          <a:xfrm>
            <a:off x="2850072" y="5451764"/>
            <a:ext cx="4000007" cy="8728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400" dirty="0"/>
          </a:p>
          <a:p>
            <a:pPr algn="ctr"/>
            <a:r>
              <a:rPr lang="en-US" sz="1400" dirty="0"/>
              <a:t>IEEE802.15.4e/g</a:t>
            </a:r>
          </a:p>
        </p:txBody>
      </p:sp>
      <p:sp>
        <p:nvSpPr>
          <p:cNvPr id="18" name="Rectangle 17">
            <a:extLst>
              <a:ext uri="{FF2B5EF4-FFF2-40B4-BE49-F238E27FC236}">
                <a16:creationId xmlns:a16="http://schemas.microsoft.com/office/drawing/2014/main" id="{B837F867-6CB4-47E0-946B-0507B753C0A2}"/>
              </a:ext>
            </a:extLst>
          </p:cNvPr>
          <p:cNvSpPr/>
          <p:nvPr/>
        </p:nvSpPr>
        <p:spPr>
          <a:xfrm>
            <a:off x="2850074" y="2513022"/>
            <a:ext cx="1293419" cy="8728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US" sz="1400" dirty="0"/>
              <a:t>XML</a:t>
            </a:r>
          </a:p>
          <a:p>
            <a:endParaRPr lang="en-US" sz="1400" dirty="0"/>
          </a:p>
        </p:txBody>
      </p:sp>
      <p:sp>
        <p:nvSpPr>
          <p:cNvPr id="19" name="Rectangle 18">
            <a:extLst>
              <a:ext uri="{FF2B5EF4-FFF2-40B4-BE49-F238E27FC236}">
                <a16:creationId xmlns:a16="http://schemas.microsoft.com/office/drawing/2014/main" id="{C65EC19B-249C-4806-98E0-D8BA223348C6}"/>
              </a:ext>
            </a:extLst>
          </p:cNvPr>
          <p:cNvSpPr/>
          <p:nvPr/>
        </p:nvSpPr>
        <p:spPr>
          <a:xfrm>
            <a:off x="2850074" y="3354379"/>
            <a:ext cx="2065315" cy="68422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HTTP</a:t>
            </a:r>
          </a:p>
        </p:txBody>
      </p:sp>
      <p:sp>
        <p:nvSpPr>
          <p:cNvPr id="20" name="Rectangle 19">
            <a:extLst>
              <a:ext uri="{FF2B5EF4-FFF2-40B4-BE49-F238E27FC236}">
                <a16:creationId xmlns:a16="http://schemas.microsoft.com/office/drawing/2014/main" id="{E29A2492-708F-4688-A678-79F361D2A068}"/>
              </a:ext>
            </a:extLst>
          </p:cNvPr>
          <p:cNvSpPr/>
          <p:nvPr/>
        </p:nvSpPr>
        <p:spPr>
          <a:xfrm>
            <a:off x="2857990" y="4038600"/>
            <a:ext cx="2065315" cy="2881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TLS</a:t>
            </a:r>
          </a:p>
        </p:txBody>
      </p:sp>
      <p:sp>
        <p:nvSpPr>
          <p:cNvPr id="21" name="Rectangle 20">
            <a:extLst>
              <a:ext uri="{FF2B5EF4-FFF2-40B4-BE49-F238E27FC236}">
                <a16:creationId xmlns:a16="http://schemas.microsoft.com/office/drawing/2014/main" id="{8074CDA9-460A-4134-A3B7-04575858158B}"/>
              </a:ext>
            </a:extLst>
          </p:cNvPr>
          <p:cNvSpPr/>
          <p:nvPr/>
        </p:nvSpPr>
        <p:spPr>
          <a:xfrm>
            <a:off x="2850074" y="4305994"/>
            <a:ext cx="2065315" cy="46432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TCP</a:t>
            </a:r>
          </a:p>
        </p:txBody>
      </p:sp>
      <p:sp>
        <p:nvSpPr>
          <p:cNvPr id="22" name="Rectangle 21">
            <a:extLst>
              <a:ext uri="{FF2B5EF4-FFF2-40B4-BE49-F238E27FC236}">
                <a16:creationId xmlns:a16="http://schemas.microsoft.com/office/drawing/2014/main" id="{CDC9F873-07D5-4E87-95EF-E923B2954159}"/>
              </a:ext>
            </a:extLst>
          </p:cNvPr>
          <p:cNvSpPr/>
          <p:nvPr/>
        </p:nvSpPr>
        <p:spPr>
          <a:xfrm>
            <a:off x="2850074" y="4774470"/>
            <a:ext cx="4007926" cy="67729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IPv4/IPv6</a:t>
            </a:r>
          </a:p>
        </p:txBody>
      </p:sp>
      <p:sp>
        <p:nvSpPr>
          <p:cNvPr id="23" name="Rectangle 22">
            <a:extLst>
              <a:ext uri="{FF2B5EF4-FFF2-40B4-BE49-F238E27FC236}">
                <a16:creationId xmlns:a16="http://schemas.microsoft.com/office/drawing/2014/main" id="{7D4DA08C-8F6D-4393-9AEE-58D46340B2C2}"/>
              </a:ext>
            </a:extLst>
          </p:cNvPr>
          <p:cNvSpPr/>
          <p:nvPr/>
        </p:nvSpPr>
        <p:spPr>
          <a:xfrm>
            <a:off x="5886694" y="2506095"/>
            <a:ext cx="963386" cy="8728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Web Objects</a:t>
            </a:r>
          </a:p>
        </p:txBody>
      </p:sp>
      <p:sp>
        <p:nvSpPr>
          <p:cNvPr id="24" name="Rectangle 23">
            <a:extLst>
              <a:ext uri="{FF2B5EF4-FFF2-40B4-BE49-F238E27FC236}">
                <a16:creationId xmlns:a16="http://schemas.microsoft.com/office/drawing/2014/main" id="{6AA070AD-6BBA-46B0-B7C6-6596DE69781A}"/>
              </a:ext>
            </a:extLst>
          </p:cNvPr>
          <p:cNvSpPr/>
          <p:nvPr/>
        </p:nvSpPr>
        <p:spPr>
          <a:xfrm>
            <a:off x="4923308" y="4038600"/>
            <a:ext cx="1926773" cy="2881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DTLS</a:t>
            </a:r>
          </a:p>
        </p:txBody>
      </p:sp>
      <p:sp>
        <p:nvSpPr>
          <p:cNvPr id="25" name="Rectangle 24">
            <a:extLst>
              <a:ext uri="{FF2B5EF4-FFF2-40B4-BE49-F238E27FC236}">
                <a16:creationId xmlns:a16="http://schemas.microsoft.com/office/drawing/2014/main" id="{B10ABFCA-D775-4338-92D7-9F95F6075C8B}"/>
              </a:ext>
            </a:extLst>
          </p:cNvPr>
          <p:cNvSpPr/>
          <p:nvPr/>
        </p:nvSpPr>
        <p:spPr>
          <a:xfrm>
            <a:off x="4923308" y="4305994"/>
            <a:ext cx="1926773" cy="46432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UDP</a:t>
            </a:r>
          </a:p>
        </p:txBody>
      </p:sp>
      <p:sp>
        <p:nvSpPr>
          <p:cNvPr id="26" name="Rectangle 25">
            <a:extLst>
              <a:ext uri="{FF2B5EF4-FFF2-40B4-BE49-F238E27FC236}">
                <a16:creationId xmlns:a16="http://schemas.microsoft.com/office/drawing/2014/main" id="{9CC9D0EA-6519-4021-B9B7-52A2A1B2FF6F}"/>
              </a:ext>
            </a:extLst>
          </p:cNvPr>
          <p:cNvSpPr/>
          <p:nvPr/>
        </p:nvSpPr>
        <p:spPr>
          <a:xfrm>
            <a:off x="3417320" y="1828800"/>
            <a:ext cx="2461456" cy="68422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Yang Model</a:t>
            </a:r>
          </a:p>
        </p:txBody>
      </p:sp>
      <p:sp>
        <p:nvSpPr>
          <p:cNvPr id="27" name="Rectangle 26">
            <a:extLst>
              <a:ext uri="{FF2B5EF4-FFF2-40B4-BE49-F238E27FC236}">
                <a16:creationId xmlns:a16="http://schemas.microsoft.com/office/drawing/2014/main" id="{42E0C695-FDDE-4D7F-85E9-41B87F4B5433}"/>
              </a:ext>
            </a:extLst>
          </p:cNvPr>
          <p:cNvSpPr/>
          <p:nvPr/>
        </p:nvSpPr>
        <p:spPr>
          <a:xfrm>
            <a:off x="4923305" y="3354378"/>
            <a:ext cx="1926775" cy="68422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a:t>CoAP</a:t>
            </a:r>
            <a:endParaRPr lang="en-US" sz="1400" dirty="0"/>
          </a:p>
        </p:txBody>
      </p:sp>
      <p:sp>
        <p:nvSpPr>
          <p:cNvPr id="28" name="Rectangle 27">
            <a:extLst>
              <a:ext uri="{FF2B5EF4-FFF2-40B4-BE49-F238E27FC236}">
                <a16:creationId xmlns:a16="http://schemas.microsoft.com/office/drawing/2014/main" id="{576507F4-21CF-4950-8C5C-677936C2B7EE}"/>
              </a:ext>
            </a:extLst>
          </p:cNvPr>
          <p:cNvSpPr/>
          <p:nvPr/>
        </p:nvSpPr>
        <p:spPr>
          <a:xfrm>
            <a:off x="3756061" y="2842858"/>
            <a:ext cx="1167247" cy="52914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RESTCONF</a:t>
            </a:r>
          </a:p>
        </p:txBody>
      </p:sp>
      <p:sp>
        <p:nvSpPr>
          <p:cNvPr id="29" name="Rectangle 28">
            <a:extLst>
              <a:ext uri="{FF2B5EF4-FFF2-40B4-BE49-F238E27FC236}">
                <a16:creationId xmlns:a16="http://schemas.microsoft.com/office/drawing/2014/main" id="{27EFA305-1C97-4B28-8AC2-5B009C0D5B06}"/>
              </a:ext>
            </a:extLst>
          </p:cNvPr>
          <p:cNvSpPr/>
          <p:nvPr/>
        </p:nvSpPr>
        <p:spPr>
          <a:xfrm>
            <a:off x="4923307" y="2842858"/>
            <a:ext cx="963386" cy="52914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a:t>CoMI</a:t>
            </a:r>
            <a:endParaRPr lang="en-US" sz="1400" dirty="0"/>
          </a:p>
        </p:txBody>
      </p:sp>
      <p:sp>
        <p:nvSpPr>
          <p:cNvPr id="30" name="Rectangle 29">
            <a:extLst>
              <a:ext uri="{FF2B5EF4-FFF2-40B4-BE49-F238E27FC236}">
                <a16:creationId xmlns:a16="http://schemas.microsoft.com/office/drawing/2014/main" id="{5C3B604D-6F1C-474A-B230-260E0FFB2B75}"/>
              </a:ext>
            </a:extLst>
          </p:cNvPr>
          <p:cNvSpPr/>
          <p:nvPr/>
        </p:nvSpPr>
        <p:spPr>
          <a:xfrm>
            <a:off x="4923307" y="2506095"/>
            <a:ext cx="963386" cy="3398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CBOR</a:t>
            </a:r>
          </a:p>
        </p:txBody>
      </p:sp>
      <p:sp>
        <p:nvSpPr>
          <p:cNvPr id="31" name="Rectangle 30">
            <a:extLst>
              <a:ext uri="{FF2B5EF4-FFF2-40B4-BE49-F238E27FC236}">
                <a16:creationId xmlns:a16="http://schemas.microsoft.com/office/drawing/2014/main" id="{35AD1A78-527C-44CD-89E2-F5CE02864862}"/>
              </a:ext>
            </a:extLst>
          </p:cNvPr>
          <p:cNvSpPr/>
          <p:nvPr/>
        </p:nvSpPr>
        <p:spPr>
          <a:xfrm>
            <a:off x="4143493" y="2509163"/>
            <a:ext cx="779814" cy="33676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JSON</a:t>
            </a:r>
          </a:p>
        </p:txBody>
      </p:sp>
      <p:cxnSp>
        <p:nvCxnSpPr>
          <p:cNvPr id="32" name="Straight Connector 31">
            <a:extLst>
              <a:ext uri="{FF2B5EF4-FFF2-40B4-BE49-F238E27FC236}">
                <a16:creationId xmlns:a16="http://schemas.microsoft.com/office/drawing/2014/main" id="{3CE7AD0D-8993-4453-A63D-8C9B58BD9F2C}"/>
              </a:ext>
            </a:extLst>
          </p:cNvPr>
          <p:cNvCxnSpPr/>
          <p:nvPr/>
        </p:nvCxnSpPr>
        <p:spPr>
          <a:xfrm>
            <a:off x="1753627" y="4800600"/>
            <a:ext cx="939338" cy="0"/>
          </a:xfrm>
          <a:prstGeom prst="line">
            <a:avLst/>
          </a:prstGeom>
        </p:spPr>
        <p:style>
          <a:lnRef idx="2">
            <a:schemeClr val="dk1"/>
          </a:lnRef>
          <a:fillRef idx="0">
            <a:schemeClr val="dk1"/>
          </a:fillRef>
          <a:effectRef idx="1">
            <a:schemeClr val="dk1"/>
          </a:effectRef>
          <a:fontRef idx="minor">
            <a:schemeClr val="tx1"/>
          </a:fontRef>
        </p:style>
      </p:cxnSp>
      <p:cxnSp>
        <p:nvCxnSpPr>
          <p:cNvPr id="33" name="Straight Connector 32">
            <a:extLst>
              <a:ext uri="{FF2B5EF4-FFF2-40B4-BE49-F238E27FC236}">
                <a16:creationId xmlns:a16="http://schemas.microsoft.com/office/drawing/2014/main" id="{9E050827-62A8-4E9F-8E55-182C582E4D1E}"/>
              </a:ext>
            </a:extLst>
          </p:cNvPr>
          <p:cNvCxnSpPr/>
          <p:nvPr/>
        </p:nvCxnSpPr>
        <p:spPr>
          <a:xfrm>
            <a:off x="1753627" y="4003964"/>
            <a:ext cx="939338" cy="0"/>
          </a:xfrm>
          <a:prstGeom prst="line">
            <a:avLst/>
          </a:prstGeom>
        </p:spPr>
        <p:style>
          <a:lnRef idx="2">
            <a:schemeClr val="dk1"/>
          </a:lnRef>
          <a:fillRef idx="0">
            <a:schemeClr val="dk1"/>
          </a:fillRef>
          <a:effectRef idx="1">
            <a:schemeClr val="dk1"/>
          </a:effectRef>
          <a:fontRef idx="minor">
            <a:schemeClr val="tx1"/>
          </a:fontRef>
        </p:style>
      </p:cxnSp>
      <p:cxnSp>
        <p:nvCxnSpPr>
          <p:cNvPr id="34" name="Straight Connector 33">
            <a:extLst>
              <a:ext uri="{FF2B5EF4-FFF2-40B4-BE49-F238E27FC236}">
                <a16:creationId xmlns:a16="http://schemas.microsoft.com/office/drawing/2014/main" id="{9147759F-4B11-4C53-BD57-9B674E438C1D}"/>
              </a:ext>
            </a:extLst>
          </p:cNvPr>
          <p:cNvCxnSpPr/>
          <p:nvPr/>
        </p:nvCxnSpPr>
        <p:spPr>
          <a:xfrm>
            <a:off x="1753627" y="3350649"/>
            <a:ext cx="939338" cy="0"/>
          </a:xfrm>
          <a:prstGeom prst="line">
            <a:avLst/>
          </a:prstGeom>
        </p:spPr>
        <p:style>
          <a:lnRef idx="2">
            <a:schemeClr val="dk1"/>
          </a:lnRef>
          <a:fillRef idx="0">
            <a:schemeClr val="dk1"/>
          </a:fillRef>
          <a:effectRef idx="1">
            <a:schemeClr val="dk1"/>
          </a:effectRef>
          <a:fontRef idx="minor">
            <a:schemeClr val="tx1"/>
          </a:fontRef>
        </p:style>
      </p:cxnSp>
      <p:cxnSp>
        <p:nvCxnSpPr>
          <p:cNvPr id="35" name="Straight Connector 34">
            <a:extLst>
              <a:ext uri="{FF2B5EF4-FFF2-40B4-BE49-F238E27FC236}">
                <a16:creationId xmlns:a16="http://schemas.microsoft.com/office/drawing/2014/main" id="{A76B0B58-EB72-49C7-ABFF-FA406A80B92D}"/>
              </a:ext>
            </a:extLst>
          </p:cNvPr>
          <p:cNvCxnSpPr/>
          <p:nvPr/>
        </p:nvCxnSpPr>
        <p:spPr>
          <a:xfrm>
            <a:off x="1753627" y="2514600"/>
            <a:ext cx="939338" cy="0"/>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36" name="Straight Connector 35">
            <a:extLst>
              <a:ext uri="{FF2B5EF4-FFF2-40B4-BE49-F238E27FC236}">
                <a16:creationId xmlns:a16="http://schemas.microsoft.com/office/drawing/2014/main" id="{0503DC99-3EAC-4404-9CD4-FE19B8E6C1DC}"/>
              </a:ext>
            </a:extLst>
          </p:cNvPr>
          <p:cNvCxnSpPr/>
          <p:nvPr/>
        </p:nvCxnSpPr>
        <p:spPr>
          <a:xfrm>
            <a:off x="1753627" y="5451764"/>
            <a:ext cx="939338" cy="0"/>
          </a:xfrm>
          <a:prstGeom prst="line">
            <a:avLst/>
          </a:prstGeom>
        </p:spPr>
        <p:style>
          <a:lnRef idx="2">
            <a:schemeClr val="dk1"/>
          </a:lnRef>
          <a:fillRef idx="0">
            <a:schemeClr val="dk1"/>
          </a:fillRef>
          <a:effectRef idx="1">
            <a:schemeClr val="dk1"/>
          </a:effectRef>
          <a:fontRef idx="minor">
            <a:schemeClr val="tx1"/>
          </a:fontRef>
        </p:style>
      </p:cxnSp>
      <p:cxnSp>
        <p:nvCxnSpPr>
          <p:cNvPr id="37" name="Straight Connector 36">
            <a:extLst>
              <a:ext uri="{FF2B5EF4-FFF2-40B4-BE49-F238E27FC236}">
                <a16:creationId xmlns:a16="http://schemas.microsoft.com/office/drawing/2014/main" id="{0C514B0D-ED0D-42E5-8F01-87FF21EE436C}"/>
              </a:ext>
            </a:extLst>
          </p:cNvPr>
          <p:cNvCxnSpPr/>
          <p:nvPr/>
        </p:nvCxnSpPr>
        <p:spPr>
          <a:xfrm>
            <a:off x="1753627" y="6324600"/>
            <a:ext cx="939338" cy="0"/>
          </a:xfrm>
          <a:prstGeom prst="line">
            <a:avLst/>
          </a:prstGeom>
        </p:spPr>
        <p:style>
          <a:lnRef idx="2">
            <a:schemeClr val="dk1"/>
          </a:lnRef>
          <a:fillRef idx="0">
            <a:schemeClr val="dk1"/>
          </a:fillRef>
          <a:effectRef idx="1">
            <a:schemeClr val="dk1"/>
          </a:effectRef>
          <a:fontRef idx="minor">
            <a:schemeClr val="tx1"/>
          </a:fontRef>
        </p:style>
      </p:cxnSp>
      <p:sp>
        <p:nvSpPr>
          <p:cNvPr id="38" name="TextBox 37">
            <a:extLst>
              <a:ext uri="{FF2B5EF4-FFF2-40B4-BE49-F238E27FC236}">
                <a16:creationId xmlns:a16="http://schemas.microsoft.com/office/drawing/2014/main" id="{3AEE07FB-AAED-4390-BC81-9464A501E93A}"/>
              </a:ext>
            </a:extLst>
          </p:cNvPr>
          <p:cNvSpPr txBox="1"/>
          <p:nvPr/>
        </p:nvSpPr>
        <p:spPr>
          <a:xfrm>
            <a:off x="1740588" y="5491140"/>
            <a:ext cx="803425" cy="307777"/>
          </a:xfrm>
          <a:prstGeom prst="rect">
            <a:avLst/>
          </a:prstGeom>
          <a:noFill/>
        </p:spPr>
        <p:txBody>
          <a:bodyPr wrap="none" rtlCol="0">
            <a:spAutoFit/>
          </a:bodyPr>
          <a:lstStyle/>
          <a:p>
            <a:r>
              <a:rPr lang="en-US" sz="1400" dirty="0"/>
              <a:t>Datalink</a:t>
            </a:r>
          </a:p>
        </p:txBody>
      </p:sp>
      <p:sp>
        <p:nvSpPr>
          <p:cNvPr id="39" name="TextBox 38">
            <a:extLst>
              <a:ext uri="{FF2B5EF4-FFF2-40B4-BE49-F238E27FC236}">
                <a16:creationId xmlns:a16="http://schemas.microsoft.com/office/drawing/2014/main" id="{DA65FC28-176B-4757-8B05-7DAC4AB3E83E}"/>
              </a:ext>
            </a:extLst>
          </p:cNvPr>
          <p:cNvSpPr txBox="1"/>
          <p:nvPr/>
        </p:nvSpPr>
        <p:spPr>
          <a:xfrm>
            <a:off x="1740587" y="5860472"/>
            <a:ext cx="793807" cy="307777"/>
          </a:xfrm>
          <a:prstGeom prst="rect">
            <a:avLst/>
          </a:prstGeom>
          <a:noFill/>
        </p:spPr>
        <p:txBody>
          <a:bodyPr wrap="none" rtlCol="0">
            <a:spAutoFit/>
          </a:bodyPr>
          <a:lstStyle/>
          <a:p>
            <a:r>
              <a:rPr lang="en-US" sz="1400" dirty="0"/>
              <a:t>Physical</a:t>
            </a:r>
          </a:p>
        </p:txBody>
      </p:sp>
      <p:sp>
        <p:nvSpPr>
          <p:cNvPr id="40" name="TextBox 39">
            <a:extLst>
              <a:ext uri="{FF2B5EF4-FFF2-40B4-BE49-F238E27FC236}">
                <a16:creationId xmlns:a16="http://schemas.microsoft.com/office/drawing/2014/main" id="{B8FDC7F0-100C-41C7-BC17-FE42826210B9}"/>
              </a:ext>
            </a:extLst>
          </p:cNvPr>
          <p:cNvSpPr txBox="1"/>
          <p:nvPr/>
        </p:nvSpPr>
        <p:spPr>
          <a:xfrm>
            <a:off x="1753627" y="4950023"/>
            <a:ext cx="813043" cy="307777"/>
          </a:xfrm>
          <a:prstGeom prst="rect">
            <a:avLst/>
          </a:prstGeom>
          <a:noFill/>
        </p:spPr>
        <p:txBody>
          <a:bodyPr wrap="none" rtlCol="0">
            <a:spAutoFit/>
          </a:bodyPr>
          <a:lstStyle/>
          <a:p>
            <a:r>
              <a:rPr lang="en-US" sz="1400" dirty="0"/>
              <a:t>Network</a:t>
            </a:r>
          </a:p>
        </p:txBody>
      </p:sp>
      <p:sp>
        <p:nvSpPr>
          <p:cNvPr id="41" name="TextBox 40">
            <a:extLst>
              <a:ext uri="{FF2B5EF4-FFF2-40B4-BE49-F238E27FC236}">
                <a16:creationId xmlns:a16="http://schemas.microsoft.com/office/drawing/2014/main" id="{CF07B5A7-763E-4768-A0A7-3A417FB01F8F}"/>
              </a:ext>
            </a:extLst>
          </p:cNvPr>
          <p:cNvSpPr txBox="1"/>
          <p:nvPr/>
        </p:nvSpPr>
        <p:spPr>
          <a:xfrm>
            <a:off x="1766667" y="4217328"/>
            <a:ext cx="875689" cy="307777"/>
          </a:xfrm>
          <a:prstGeom prst="rect">
            <a:avLst/>
          </a:prstGeom>
          <a:noFill/>
        </p:spPr>
        <p:txBody>
          <a:bodyPr wrap="none" rtlCol="0">
            <a:spAutoFit/>
          </a:bodyPr>
          <a:lstStyle/>
          <a:p>
            <a:r>
              <a:rPr lang="en-US" sz="1400" dirty="0"/>
              <a:t>Transport</a:t>
            </a:r>
          </a:p>
        </p:txBody>
      </p:sp>
      <p:sp>
        <p:nvSpPr>
          <p:cNvPr id="42" name="TextBox 41">
            <a:extLst>
              <a:ext uri="{FF2B5EF4-FFF2-40B4-BE49-F238E27FC236}">
                <a16:creationId xmlns:a16="http://schemas.microsoft.com/office/drawing/2014/main" id="{32AD5460-9F4A-42F0-934C-F8F4B6C7D449}"/>
              </a:ext>
            </a:extLst>
          </p:cNvPr>
          <p:cNvSpPr txBox="1"/>
          <p:nvPr/>
        </p:nvSpPr>
        <p:spPr>
          <a:xfrm>
            <a:off x="1478472" y="2721600"/>
            <a:ext cx="1072730" cy="307777"/>
          </a:xfrm>
          <a:prstGeom prst="rect">
            <a:avLst/>
          </a:prstGeom>
          <a:noFill/>
        </p:spPr>
        <p:txBody>
          <a:bodyPr wrap="none" rtlCol="0">
            <a:spAutoFit/>
          </a:bodyPr>
          <a:lstStyle/>
          <a:p>
            <a:r>
              <a:rPr lang="en-US" sz="1400" dirty="0"/>
              <a:t>Presentation</a:t>
            </a:r>
          </a:p>
        </p:txBody>
      </p:sp>
      <p:sp>
        <p:nvSpPr>
          <p:cNvPr id="43" name="TextBox 42">
            <a:extLst>
              <a:ext uri="{FF2B5EF4-FFF2-40B4-BE49-F238E27FC236}">
                <a16:creationId xmlns:a16="http://schemas.microsoft.com/office/drawing/2014/main" id="{BDCCCA90-7FCA-4C04-85B0-83B36FBA11DD}"/>
              </a:ext>
            </a:extLst>
          </p:cNvPr>
          <p:cNvSpPr txBox="1"/>
          <p:nvPr/>
        </p:nvSpPr>
        <p:spPr>
          <a:xfrm>
            <a:off x="1783547" y="3562628"/>
            <a:ext cx="734496" cy="307777"/>
          </a:xfrm>
          <a:prstGeom prst="rect">
            <a:avLst/>
          </a:prstGeom>
          <a:noFill/>
        </p:spPr>
        <p:txBody>
          <a:bodyPr wrap="none" rtlCol="0">
            <a:spAutoFit/>
          </a:bodyPr>
          <a:lstStyle/>
          <a:p>
            <a:r>
              <a:rPr lang="en-US" sz="1400" dirty="0"/>
              <a:t>Session</a:t>
            </a:r>
          </a:p>
        </p:txBody>
      </p:sp>
      <p:sp>
        <p:nvSpPr>
          <p:cNvPr id="44" name="TextBox 43">
            <a:extLst>
              <a:ext uri="{FF2B5EF4-FFF2-40B4-BE49-F238E27FC236}">
                <a16:creationId xmlns:a16="http://schemas.microsoft.com/office/drawing/2014/main" id="{95BA6F58-21D3-40D2-AA5F-C589E4FA8930}"/>
              </a:ext>
            </a:extLst>
          </p:cNvPr>
          <p:cNvSpPr txBox="1"/>
          <p:nvPr/>
        </p:nvSpPr>
        <p:spPr>
          <a:xfrm>
            <a:off x="1524000" y="1981200"/>
            <a:ext cx="1032655" cy="307777"/>
          </a:xfrm>
          <a:prstGeom prst="rect">
            <a:avLst/>
          </a:prstGeom>
          <a:noFill/>
        </p:spPr>
        <p:txBody>
          <a:bodyPr wrap="none" rtlCol="0">
            <a:spAutoFit/>
          </a:bodyPr>
          <a:lstStyle/>
          <a:p>
            <a:r>
              <a:rPr lang="en-US" sz="1400" dirty="0"/>
              <a:t>Application</a:t>
            </a:r>
          </a:p>
        </p:txBody>
      </p:sp>
      <p:cxnSp>
        <p:nvCxnSpPr>
          <p:cNvPr id="45" name="Straight Connector 44">
            <a:extLst>
              <a:ext uri="{FF2B5EF4-FFF2-40B4-BE49-F238E27FC236}">
                <a16:creationId xmlns:a16="http://schemas.microsoft.com/office/drawing/2014/main" id="{BF0796A4-50D5-4A8C-B710-F0302430AE96}"/>
              </a:ext>
            </a:extLst>
          </p:cNvPr>
          <p:cNvCxnSpPr/>
          <p:nvPr/>
        </p:nvCxnSpPr>
        <p:spPr>
          <a:xfrm>
            <a:off x="1766667" y="1828800"/>
            <a:ext cx="939338" cy="0"/>
          </a:xfrm>
          <a:prstGeom prst="line">
            <a:avLst/>
          </a:prstGeom>
        </p:spPr>
        <p:style>
          <a:lnRef idx="2">
            <a:schemeClr val="dk1"/>
          </a:lnRef>
          <a:fillRef idx="0">
            <a:schemeClr val="dk1"/>
          </a:fillRef>
          <a:effectRef idx="1">
            <a:schemeClr val="dk1"/>
          </a:effectRef>
          <a:fontRef idx="minor">
            <a:schemeClr val="tx1"/>
          </a:fontRef>
        </p:style>
      </p:cxnSp>
      <p:sp>
        <p:nvSpPr>
          <p:cNvPr id="48" name="Rectangle 47">
            <a:extLst>
              <a:ext uri="{FF2B5EF4-FFF2-40B4-BE49-F238E27FC236}">
                <a16:creationId xmlns:a16="http://schemas.microsoft.com/office/drawing/2014/main" id="{BB0D5D5D-B301-4B30-8577-CED8FDA0A378}"/>
              </a:ext>
            </a:extLst>
          </p:cNvPr>
          <p:cNvSpPr/>
          <p:nvPr/>
        </p:nvSpPr>
        <p:spPr>
          <a:xfrm>
            <a:off x="3417319" y="2842858"/>
            <a:ext cx="334783" cy="529145"/>
          </a:xfrm>
          <a:prstGeom prst="rect">
            <a:avLst/>
          </a:prstGeom>
        </p:spPr>
        <p:style>
          <a:lnRef idx="2">
            <a:schemeClr val="dk1"/>
          </a:lnRef>
          <a:fillRef idx="1">
            <a:schemeClr val="lt1"/>
          </a:fillRef>
          <a:effectRef idx="0">
            <a:schemeClr val="dk1"/>
          </a:effectRef>
          <a:fontRef idx="minor">
            <a:schemeClr val="dk1"/>
          </a:fontRef>
        </p:style>
        <p:txBody>
          <a:bodyPr vert="vert270" wrap="none" rtlCol="0" anchor="ctr"/>
          <a:lstStyle/>
          <a:p>
            <a:pPr algn="ctr"/>
            <a:r>
              <a:rPr lang="en-US" sz="1000" dirty="0"/>
              <a:t>NETCONF</a:t>
            </a:r>
          </a:p>
        </p:txBody>
      </p:sp>
      <p:sp>
        <p:nvSpPr>
          <p:cNvPr id="50" name="Rectangle 49">
            <a:extLst>
              <a:ext uri="{FF2B5EF4-FFF2-40B4-BE49-F238E27FC236}">
                <a16:creationId xmlns:a16="http://schemas.microsoft.com/office/drawing/2014/main" id="{EB33773C-6EA7-4D54-939A-0F9706580278}"/>
              </a:ext>
            </a:extLst>
          </p:cNvPr>
          <p:cNvSpPr/>
          <p:nvPr/>
        </p:nvSpPr>
        <p:spPr>
          <a:xfrm>
            <a:off x="4923306" y="5451764"/>
            <a:ext cx="1926774" cy="38792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6LowPAN</a:t>
            </a:r>
          </a:p>
        </p:txBody>
      </p:sp>
    </p:spTree>
    <p:extLst>
      <p:ext uri="{BB962C8B-B14F-4D97-AF65-F5344CB8AC3E}">
        <p14:creationId xmlns:p14="http://schemas.microsoft.com/office/powerpoint/2010/main" val="4103779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381000" y="533400"/>
            <a:ext cx="6858000" cy="1066800"/>
          </a:xfrm>
        </p:spPr>
        <p:txBody>
          <a:bodyPr/>
          <a:lstStyle/>
          <a:p>
            <a:r>
              <a:rPr kumimoji="1" lang="en-US" dirty="0"/>
              <a:t>Flows of operations </a:t>
            </a:r>
            <a:br>
              <a:rPr kumimoji="1" lang="en-US" dirty="0"/>
            </a:br>
            <a:r>
              <a:rPr kumimoji="1" lang="en-US" dirty="0"/>
              <a:t>(internal process operations)</a:t>
            </a:r>
            <a:endParaRPr lang="en-US" dirty="0"/>
          </a:p>
        </p:txBody>
      </p:sp>
      <p:sp>
        <p:nvSpPr>
          <p:cNvPr id="4" name="Date Placeholder 3"/>
          <p:cNvSpPr>
            <a:spLocks noGrp="1"/>
          </p:cNvSpPr>
          <p:nvPr>
            <p:ph type="dt" sz="half" idx="10"/>
          </p:nvPr>
        </p:nvSpPr>
        <p:spPr/>
        <p:txBody>
          <a:bodyPr/>
          <a:lstStyle/>
          <a:p>
            <a:r>
              <a:rPr lang="en-US"/>
              <a:t>&lt;September 2017&gt;</a:t>
            </a:r>
            <a:endParaRPr lang="en-US" dirty="0"/>
          </a:p>
        </p:txBody>
      </p:sp>
      <p:sp>
        <p:nvSpPr>
          <p:cNvPr id="5" name="Footer Placeholder 4"/>
          <p:cNvSpPr>
            <a:spLocks noGrp="1"/>
          </p:cNvSpPr>
          <p:nvPr>
            <p:ph type="ftr" sz="quarter" idx="11"/>
          </p:nvPr>
        </p:nvSpPr>
        <p:spPr/>
        <p:txBody>
          <a:body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p>
            <a:r>
              <a:rPr lang="en-US"/>
              <a:t>Slide </a:t>
            </a:r>
            <a:fld id="{C68A915F-B456-5149-A807-E92E2E55320D}" type="slidenum">
              <a:rPr lang="en-US" smtClean="0"/>
              <a:pPr/>
              <a:t>4</a:t>
            </a:fld>
            <a:endParaRPr lang="en-US"/>
          </a:p>
        </p:txBody>
      </p:sp>
      <p:pic>
        <p:nvPicPr>
          <p:cNvPr id="10" name="Picture 9" descr="802.15.12-multi-mode-r3.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2066925"/>
            <a:ext cx="5829300" cy="4181475"/>
          </a:xfrm>
          <a:prstGeom prst="rect">
            <a:avLst/>
          </a:prstGeom>
        </p:spPr>
      </p:pic>
      <p:sp>
        <p:nvSpPr>
          <p:cNvPr id="11" name="Rounded Rectangle 10"/>
          <p:cNvSpPr/>
          <p:nvPr/>
        </p:nvSpPr>
        <p:spPr>
          <a:xfrm>
            <a:off x="3749019" y="4023730"/>
            <a:ext cx="1051582" cy="151091"/>
          </a:xfrm>
          <a:prstGeom prst="roundRect">
            <a:avLst>
              <a:gd name="adj" fmla="val 50000"/>
            </a:avLst>
          </a:prstGeom>
          <a:solidFill>
            <a:schemeClr val="bg1">
              <a:lumMod val="50000"/>
            </a:schemeClr>
          </a:solidFill>
          <a:ln w="28575"/>
        </p:spPr>
        <p:style>
          <a:lnRef idx="3">
            <a:schemeClr val="lt1"/>
          </a:lnRef>
          <a:fillRef idx="1">
            <a:schemeClr val="accent4"/>
          </a:fillRef>
          <a:effectRef idx="1">
            <a:schemeClr val="accent4"/>
          </a:effectRef>
          <a:fontRef idx="minor">
            <a:schemeClr val="lt1"/>
          </a:fontRef>
        </p:style>
        <p:txBody>
          <a:bodyPr rtlCol="0" anchor="ctr"/>
          <a:lstStyle/>
          <a:p>
            <a:pPr algn="ctr" defTabSz="685800" eaLnBrk="1" fontAlgn="auto" hangingPunct="1">
              <a:spcBef>
                <a:spcPts val="0"/>
              </a:spcBef>
              <a:spcAft>
                <a:spcPts val="0"/>
              </a:spcAft>
            </a:pPr>
            <a:r>
              <a:rPr lang="en-US" sz="900" kern="0" dirty="0">
                <a:solidFill>
                  <a:sysClr val="windowText" lastClr="000000"/>
                </a:solidFill>
              </a:rPr>
              <a:t>MLME-SET-*</a:t>
            </a:r>
          </a:p>
        </p:txBody>
      </p:sp>
      <p:sp>
        <p:nvSpPr>
          <p:cNvPr id="12" name="Flowchart: Magnetic Disk 11"/>
          <p:cNvSpPr/>
          <p:nvPr/>
        </p:nvSpPr>
        <p:spPr>
          <a:xfrm>
            <a:off x="5493406" y="4434658"/>
            <a:ext cx="437606" cy="215537"/>
          </a:xfrm>
          <a:prstGeom prst="flowChartMagneticDisk">
            <a:avLst/>
          </a:prstGeom>
        </p:spPr>
        <p:style>
          <a:lnRef idx="1">
            <a:schemeClr val="accent4"/>
          </a:lnRef>
          <a:fillRef idx="2">
            <a:schemeClr val="accent4"/>
          </a:fillRef>
          <a:effectRef idx="1">
            <a:schemeClr val="accent4"/>
          </a:effectRef>
          <a:fontRef idx="minor">
            <a:schemeClr val="dk1"/>
          </a:fontRef>
        </p:style>
        <p:txBody>
          <a:bodyPr rtlCol="0" anchor="ctr"/>
          <a:lstStyle/>
          <a:p>
            <a:pPr algn="ctr" defTabSz="685800" eaLnBrk="1" fontAlgn="auto" hangingPunct="1">
              <a:spcBef>
                <a:spcPts val="0"/>
              </a:spcBef>
              <a:spcAft>
                <a:spcPts val="0"/>
              </a:spcAft>
            </a:pPr>
            <a:r>
              <a:rPr lang="en-US" kern="0" dirty="0">
                <a:solidFill>
                  <a:sysClr val="windowText" lastClr="000000"/>
                </a:solidFill>
              </a:rPr>
              <a:t>PIB</a:t>
            </a:r>
          </a:p>
        </p:txBody>
      </p:sp>
      <p:cxnSp>
        <p:nvCxnSpPr>
          <p:cNvPr id="13" name="Straight Arrow Connector 12"/>
          <p:cNvCxnSpPr/>
          <p:nvPr/>
        </p:nvCxnSpPr>
        <p:spPr>
          <a:xfrm>
            <a:off x="4314951" y="4312809"/>
            <a:ext cx="1371600" cy="339"/>
          </a:xfrm>
          <a:prstGeom prst="straightConnector1">
            <a:avLst/>
          </a:prstGeom>
          <a:ln w="38100">
            <a:solidFill>
              <a:srgbClr val="7030A0"/>
            </a:solidFill>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14" name="Straight Connector 13"/>
          <p:cNvCxnSpPr/>
          <p:nvPr/>
        </p:nvCxnSpPr>
        <p:spPr>
          <a:xfrm>
            <a:off x="5524053" y="1981200"/>
            <a:ext cx="0" cy="91440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15" name="Straight Connector 14"/>
          <p:cNvCxnSpPr/>
          <p:nvPr/>
        </p:nvCxnSpPr>
        <p:spPr>
          <a:xfrm flipH="1">
            <a:off x="3816413" y="2841192"/>
            <a:ext cx="1719072"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6" name="Straight Connector 15"/>
          <p:cNvCxnSpPr/>
          <p:nvPr/>
        </p:nvCxnSpPr>
        <p:spPr>
          <a:xfrm>
            <a:off x="3816845" y="2833400"/>
            <a:ext cx="0" cy="548640"/>
          </a:xfrm>
          <a:prstGeom prst="line">
            <a:avLst/>
          </a:prstGeom>
          <a:ln w="38100">
            <a:solidFill>
              <a:srgbClr val="FF0000"/>
            </a:solidFill>
            <a:headEnd type="non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17" name="Straight Connector 16"/>
          <p:cNvCxnSpPr/>
          <p:nvPr/>
        </p:nvCxnSpPr>
        <p:spPr>
          <a:xfrm>
            <a:off x="4215879" y="4164785"/>
            <a:ext cx="0" cy="1227582"/>
          </a:xfrm>
          <a:prstGeom prst="line">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19" name="Straight Arrow Connector 18"/>
          <p:cNvCxnSpPr/>
          <p:nvPr/>
        </p:nvCxnSpPr>
        <p:spPr>
          <a:xfrm>
            <a:off x="4327524" y="4163805"/>
            <a:ext cx="0" cy="157734"/>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0" name="Straight Arrow Connector 19"/>
          <p:cNvCxnSpPr/>
          <p:nvPr/>
        </p:nvCxnSpPr>
        <p:spPr>
          <a:xfrm flipV="1">
            <a:off x="5674849" y="4304620"/>
            <a:ext cx="1697" cy="203885"/>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1" name="Straight Connector 20"/>
          <p:cNvCxnSpPr/>
          <p:nvPr/>
        </p:nvCxnSpPr>
        <p:spPr>
          <a:xfrm flipH="1">
            <a:off x="3892181" y="3952796"/>
            <a:ext cx="445770"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22" name="Straight Connector 21"/>
          <p:cNvCxnSpPr/>
          <p:nvPr/>
        </p:nvCxnSpPr>
        <p:spPr>
          <a:xfrm>
            <a:off x="4334655" y="3945227"/>
            <a:ext cx="0" cy="205740"/>
          </a:xfrm>
          <a:prstGeom prst="line">
            <a:avLst/>
          </a:prstGeom>
          <a:ln w="38100">
            <a:solidFill>
              <a:srgbClr val="FF0000"/>
            </a:solidFill>
            <a:headEnd type="non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3" name="Straight Arrow Connector 22"/>
          <p:cNvCxnSpPr/>
          <p:nvPr/>
        </p:nvCxnSpPr>
        <p:spPr>
          <a:xfrm>
            <a:off x="2696080" y="5375792"/>
            <a:ext cx="1508760" cy="339"/>
          </a:xfrm>
          <a:prstGeom prst="straightConnector1">
            <a:avLst/>
          </a:prstGeom>
          <a:ln w="38100">
            <a:solidFill>
              <a:srgbClr val="7030A0"/>
            </a:solidFill>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4" name="Straight Connector 23"/>
          <p:cNvCxnSpPr/>
          <p:nvPr/>
        </p:nvCxnSpPr>
        <p:spPr>
          <a:xfrm>
            <a:off x="2709451" y="5375792"/>
            <a:ext cx="0" cy="205740"/>
          </a:xfrm>
          <a:prstGeom prst="line">
            <a:avLst/>
          </a:prstGeom>
          <a:ln w="38100">
            <a:solidFill>
              <a:srgbClr val="7030A0"/>
            </a:solidFill>
            <a:headEnd type="none" w="med" len="med"/>
            <a:tailEnd type="triangle" w="med" len="med"/>
          </a:ln>
        </p:spPr>
        <p:style>
          <a:lnRef idx="3">
            <a:schemeClr val="accent6"/>
          </a:lnRef>
          <a:fillRef idx="0">
            <a:schemeClr val="accent6"/>
          </a:fillRef>
          <a:effectRef idx="2">
            <a:schemeClr val="accent6"/>
          </a:effectRef>
          <a:fontRef idx="minor">
            <a:schemeClr val="tx1"/>
          </a:fontRef>
        </p:style>
      </p:cxnSp>
      <p:cxnSp>
        <p:nvCxnSpPr>
          <p:cNvPr id="25" name="Straight Arrow Connector 24"/>
          <p:cNvCxnSpPr/>
          <p:nvPr/>
        </p:nvCxnSpPr>
        <p:spPr>
          <a:xfrm>
            <a:off x="3040607" y="4311647"/>
            <a:ext cx="1097280" cy="339"/>
          </a:xfrm>
          <a:prstGeom prst="straightConnector1">
            <a:avLst/>
          </a:prstGeom>
          <a:ln w="38100">
            <a:solidFill>
              <a:srgbClr val="7030A0"/>
            </a:solidFill>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6" name="Straight Arrow Connector 25"/>
          <p:cNvCxnSpPr/>
          <p:nvPr/>
        </p:nvCxnSpPr>
        <p:spPr>
          <a:xfrm flipV="1">
            <a:off x="3034890" y="4299639"/>
            <a:ext cx="1697" cy="203885"/>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7" name="Straight Arrow Connector 26"/>
          <p:cNvCxnSpPr/>
          <p:nvPr/>
        </p:nvCxnSpPr>
        <p:spPr>
          <a:xfrm>
            <a:off x="4131981" y="4153913"/>
            <a:ext cx="0" cy="157734"/>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a:off x="3904736" y="3671600"/>
            <a:ext cx="0" cy="27432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29" name="Straight Connector 28"/>
          <p:cNvCxnSpPr/>
          <p:nvPr/>
        </p:nvCxnSpPr>
        <p:spPr>
          <a:xfrm>
            <a:off x="3728524" y="3670907"/>
            <a:ext cx="0" cy="41148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30" name="Straight Connector 29"/>
          <p:cNvCxnSpPr/>
          <p:nvPr/>
        </p:nvCxnSpPr>
        <p:spPr>
          <a:xfrm>
            <a:off x="3819011" y="3670907"/>
            <a:ext cx="0" cy="34290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31" name="Straight Connector 30"/>
          <p:cNvCxnSpPr/>
          <p:nvPr/>
        </p:nvCxnSpPr>
        <p:spPr>
          <a:xfrm flipH="1">
            <a:off x="3811488" y="4009836"/>
            <a:ext cx="411480"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32" name="Straight Connector 31"/>
          <p:cNvCxnSpPr/>
          <p:nvPr/>
        </p:nvCxnSpPr>
        <p:spPr>
          <a:xfrm>
            <a:off x="4210830" y="4016665"/>
            <a:ext cx="0" cy="137160"/>
          </a:xfrm>
          <a:prstGeom prst="line">
            <a:avLst/>
          </a:prstGeom>
          <a:ln w="38100">
            <a:solidFill>
              <a:srgbClr val="FF0000"/>
            </a:solidFill>
            <a:headEnd type="non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33" name="Straight Connector 32"/>
          <p:cNvCxnSpPr/>
          <p:nvPr/>
        </p:nvCxnSpPr>
        <p:spPr>
          <a:xfrm flipH="1">
            <a:off x="3718248" y="4085669"/>
            <a:ext cx="411480" cy="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grpSp>
        <p:nvGrpSpPr>
          <p:cNvPr id="7" name="Group 6"/>
          <p:cNvGrpSpPr/>
          <p:nvPr/>
        </p:nvGrpSpPr>
        <p:grpSpPr>
          <a:xfrm>
            <a:off x="6590910" y="1541849"/>
            <a:ext cx="1027290" cy="939537"/>
            <a:chOff x="6801394" y="1129539"/>
            <a:chExt cx="1027290" cy="939537"/>
          </a:xfrm>
        </p:grpSpPr>
        <p:sp>
          <p:nvSpPr>
            <p:cNvPr id="3" name="Rectangle: Folded Corner 2"/>
            <p:cNvSpPr/>
            <p:nvPr/>
          </p:nvSpPr>
          <p:spPr bwMode="auto">
            <a:xfrm>
              <a:off x="6801394" y="1129539"/>
              <a:ext cx="838200" cy="792781"/>
            </a:xfrm>
            <a:prstGeom prst="foldedCorner">
              <a:avLst/>
            </a:prstGeom>
            <a:solidFill>
              <a:schemeClr val="bg1">
                <a:lumMod val="95000"/>
              </a:scheme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charset="0"/>
                </a:rPr>
                <a:t>Profile</a:t>
              </a:r>
            </a:p>
          </p:txBody>
        </p:sp>
        <p:sp>
          <p:nvSpPr>
            <p:cNvPr id="36" name="Rectangle: Folded Corner 35"/>
            <p:cNvSpPr/>
            <p:nvPr/>
          </p:nvSpPr>
          <p:spPr bwMode="auto">
            <a:xfrm>
              <a:off x="6895939" y="1193465"/>
              <a:ext cx="838200" cy="792781"/>
            </a:xfrm>
            <a:prstGeom prst="foldedCorner">
              <a:avLst/>
            </a:prstGeom>
            <a:solidFill>
              <a:schemeClr val="bg1">
                <a:lumMod val="95000"/>
              </a:scheme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charset="0"/>
                </a:rPr>
                <a:t>Profile</a:t>
              </a:r>
            </a:p>
          </p:txBody>
        </p:sp>
        <p:sp>
          <p:nvSpPr>
            <p:cNvPr id="37" name="Rectangle: Folded Corner 36"/>
            <p:cNvSpPr/>
            <p:nvPr/>
          </p:nvSpPr>
          <p:spPr bwMode="auto">
            <a:xfrm>
              <a:off x="6990484" y="1276295"/>
              <a:ext cx="838200" cy="792781"/>
            </a:xfrm>
            <a:prstGeom prst="foldedCorner">
              <a:avLst/>
            </a:prstGeom>
            <a:solidFill>
              <a:schemeClr val="bg1">
                <a:lumMod val="95000"/>
              </a:scheme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charset="0"/>
                </a:rPr>
                <a:t>Profile</a:t>
              </a:r>
            </a:p>
            <a:p>
              <a:pPr marL="0" marR="0" indent="0" algn="l" defTabSz="914400" rtl="0" eaLnBrk="0" fontAlgn="base" latinLnBrk="0" hangingPunct="0">
                <a:lnSpc>
                  <a:spcPct val="100000"/>
                </a:lnSpc>
                <a:spcBef>
                  <a:spcPct val="0"/>
                </a:spcBef>
                <a:spcAft>
                  <a:spcPct val="0"/>
                </a:spcAft>
                <a:buClrTx/>
                <a:buSzTx/>
                <a:buFontTx/>
                <a:buNone/>
                <a:tabLst/>
              </a:pPr>
              <a:r>
                <a:rPr lang="en-US" sz="1600" dirty="0">
                  <a:latin typeface="+mn-lt"/>
                </a:rPr>
                <a:t>(Yang)</a:t>
              </a:r>
              <a:endParaRPr kumimoji="0" lang="en-US" sz="1600" b="0" i="0" u="none" strike="noStrike" cap="none" normalizeH="0" baseline="0" dirty="0">
                <a:ln>
                  <a:noFill/>
                </a:ln>
                <a:solidFill>
                  <a:schemeClr val="tx1"/>
                </a:solidFill>
                <a:effectLst/>
                <a:latin typeface="+mn-lt"/>
                <a:ea typeface="ＭＳ Ｐゴシック" charset="0"/>
              </a:endParaRPr>
            </a:p>
          </p:txBody>
        </p:sp>
      </p:grpSp>
      <p:cxnSp>
        <p:nvCxnSpPr>
          <p:cNvPr id="40" name="Straight Connector 39"/>
          <p:cNvCxnSpPr/>
          <p:nvPr/>
        </p:nvCxnSpPr>
        <p:spPr bwMode="auto">
          <a:xfrm>
            <a:off x="6406715" y="2573592"/>
            <a:ext cx="2475876"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42" name="Straight Connector 41"/>
          <p:cNvCxnSpPr/>
          <p:nvPr/>
        </p:nvCxnSpPr>
        <p:spPr bwMode="auto">
          <a:xfrm flipV="1">
            <a:off x="6096000" y="1101440"/>
            <a:ext cx="585375" cy="9052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44" name="Straight Connector 43"/>
          <p:cNvCxnSpPr/>
          <p:nvPr/>
        </p:nvCxnSpPr>
        <p:spPr bwMode="auto">
          <a:xfrm>
            <a:off x="6681375" y="1101440"/>
            <a:ext cx="2233401"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46" name="Straight Arrow Connector 45"/>
          <p:cNvCxnSpPr>
            <a:cxnSpLocks/>
          </p:cNvCxnSpPr>
          <p:nvPr/>
        </p:nvCxnSpPr>
        <p:spPr bwMode="auto">
          <a:xfrm flipH="1" flipV="1">
            <a:off x="5535485" y="2481386"/>
            <a:ext cx="1322516" cy="29459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nvGrpSpPr>
          <p:cNvPr id="50" name="Group 49"/>
          <p:cNvGrpSpPr/>
          <p:nvPr/>
        </p:nvGrpSpPr>
        <p:grpSpPr>
          <a:xfrm>
            <a:off x="7866707" y="1286054"/>
            <a:ext cx="1182986" cy="593571"/>
            <a:chOff x="7829549" y="1608108"/>
            <a:chExt cx="1182986" cy="593571"/>
          </a:xfrm>
        </p:grpSpPr>
        <p:sp>
          <p:nvSpPr>
            <p:cNvPr id="47" name="Rectangle 46"/>
            <p:cNvSpPr/>
            <p:nvPr/>
          </p:nvSpPr>
          <p:spPr bwMode="auto">
            <a:xfrm>
              <a:off x="7829549" y="1608108"/>
              <a:ext cx="1013805" cy="480175"/>
            </a:xfrm>
            <a:prstGeom prst="rect">
              <a:avLst/>
            </a:prstGeom>
            <a:solidFill>
              <a:schemeClr val="bg1">
                <a:lumMod val="95000"/>
              </a:schemeClr>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Template</a:t>
              </a:r>
            </a:p>
          </p:txBody>
        </p:sp>
        <p:sp>
          <p:nvSpPr>
            <p:cNvPr id="48" name="Rectangle 47"/>
            <p:cNvSpPr/>
            <p:nvPr/>
          </p:nvSpPr>
          <p:spPr bwMode="auto">
            <a:xfrm>
              <a:off x="7924094" y="1668716"/>
              <a:ext cx="1013805" cy="480175"/>
            </a:xfrm>
            <a:prstGeom prst="rect">
              <a:avLst/>
            </a:prstGeom>
            <a:solidFill>
              <a:schemeClr val="bg1">
                <a:lumMod val="95000"/>
              </a:schemeClr>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Template</a:t>
              </a:r>
            </a:p>
          </p:txBody>
        </p:sp>
        <p:sp>
          <p:nvSpPr>
            <p:cNvPr id="49" name="Rectangle 48"/>
            <p:cNvSpPr/>
            <p:nvPr/>
          </p:nvSpPr>
          <p:spPr bwMode="auto">
            <a:xfrm>
              <a:off x="7998730" y="1721504"/>
              <a:ext cx="1013805" cy="480175"/>
            </a:xfrm>
            <a:prstGeom prst="rect">
              <a:avLst/>
            </a:prstGeom>
            <a:solidFill>
              <a:schemeClr val="bg1">
                <a:lumMod val="95000"/>
              </a:schemeClr>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Template</a:t>
              </a:r>
            </a:p>
          </p:txBody>
        </p:sp>
      </p:grpSp>
      <p:sp>
        <p:nvSpPr>
          <p:cNvPr id="51" name="Arrow: Bent-Up 50"/>
          <p:cNvSpPr/>
          <p:nvPr/>
        </p:nvSpPr>
        <p:spPr bwMode="auto">
          <a:xfrm rot="10800000">
            <a:off x="7288838" y="1310214"/>
            <a:ext cx="500204" cy="311240"/>
          </a:xfrm>
          <a:prstGeom prst="bentUpArrow">
            <a:avLst/>
          </a:prstGeom>
          <a:solidFill>
            <a:schemeClr val="bg2"/>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53" name="Rectangle: Rounded Corners 52"/>
          <p:cNvSpPr/>
          <p:nvPr/>
        </p:nvSpPr>
        <p:spPr bwMode="auto">
          <a:xfrm>
            <a:off x="4953000" y="1663154"/>
            <a:ext cx="1123620" cy="318046"/>
          </a:xfrm>
          <a:prstGeom prst="round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a:solidFill>
                  <a:schemeClr val="tx1"/>
                </a:solidFill>
                <a:ea typeface="ＭＳ Ｐゴシック" charset="0"/>
              </a:rPr>
              <a:t>Config APP</a:t>
            </a:r>
            <a:endParaRPr kumimoji="0" lang="en-US" sz="1400" b="0" i="0" u="none" strike="noStrike" cap="none" normalizeH="0" baseline="0" dirty="0">
              <a:ln>
                <a:noFill/>
              </a:ln>
              <a:solidFill>
                <a:schemeClr val="tx1"/>
              </a:solidFill>
              <a:effectLst/>
              <a:ea typeface="ＭＳ Ｐゴシック" charset="0"/>
            </a:endParaRPr>
          </a:p>
        </p:txBody>
      </p:sp>
      <p:sp>
        <p:nvSpPr>
          <p:cNvPr id="2" name="TextBox 1">
            <a:extLst>
              <a:ext uri="{FF2B5EF4-FFF2-40B4-BE49-F238E27FC236}">
                <a16:creationId xmlns:a16="http://schemas.microsoft.com/office/drawing/2014/main" id="{565C236B-82D4-4B91-8E90-F214D7516F9E}"/>
              </a:ext>
            </a:extLst>
          </p:cNvPr>
          <p:cNvSpPr txBox="1"/>
          <p:nvPr/>
        </p:nvSpPr>
        <p:spPr>
          <a:xfrm>
            <a:off x="6913328" y="2743200"/>
            <a:ext cx="1435008" cy="338554"/>
          </a:xfrm>
          <a:prstGeom prst="rect">
            <a:avLst/>
          </a:prstGeom>
          <a:noFill/>
        </p:spPr>
        <p:txBody>
          <a:bodyPr wrap="none" rtlCol="0">
            <a:spAutoFit/>
          </a:bodyPr>
          <a:lstStyle/>
          <a:p>
            <a:r>
              <a:rPr lang="en-US" sz="1600" dirty="0"/>
              <a:t>ULI operations</a:t>
            </a:r>
          </a:p>
        </p:txBody>
      </p:sp>
      <p:sp>
        <p:nvSpPr>
          <p:cNvPr id="45" name="TextBox 44">
            <a:extLst>
              <a:ext uri="{FF2B5EF4-FFF2-40B4-BE49-F238E27FC236}">
                <a16:creationId xmlns:a16="http://schemas.microsoft.com/office/drawing/2014/main" id="{C967ABFD-CDC8-42AD-9E63-F95A8ABBE8C0}"/>
              </a:ext>
            </a:extLst>
          </p:cNvPr>
          <p:cNvSpPr txBox="1"/>
          <p:nvPr/>
        </p:nvSpPr>
        <p:spPr>
          <a:xfrm>
            <a:off x="6960850" y="4208740"/>
            <a:ext cx="1811714" cy="338554"/>
          </a:xfrm>
          <a:prstGeom prst="rect">
            <a:avLst/>
          </a:prstGeom>
          <a:noFill/>
        </p:spPr>
        <p:txBody>
          <a:bodyPr wrap="none" rtlCol="0">
            <a:spAutoFit/>
          </a:bodyPr>
          <a:lstStyle/>
          <a:p>
            <a:r>
              <a:rPr lang="en-US" sz="1600" dirty="0"/>
              <a:t>802.15.4 operations</a:t>
            </a:r>
          </a:p>
        </p:txBody>
      </p:sp>
      <p:cxnSp>
        <p:nvCxnSpPr>
          <p:cNvPr id="52" name="Straight Arrow Connector 51">
            <a:extLst>
              <a:ext uri="{FF2B5EF4-FFF2-40B4-BE49-F238E27FC236}">
                <a16:creationId xmlns:a16="http://schemas.microsoft.com/office/drawing/2014/main" id="{5705DD1F-E7F5-4285-BFA2-ABD5691F3D78}"/>
              </a:ext>
            </a:extLst>
          </p:cNvPr>
          <p:cNvCxnSpPr>
            <a:cxnSpLocks/>
          </p:cNvCxnSpPr>
          <p:nvPr/>
        </p:nvCxnSpPr>
        <p:spPr bwMode="auto">
          <a:xfrm flipH="1" flipV="1">
            <a:off x="5148769" y="4279355"/>
            <a:ext cx="1772436" cy="98662"/>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3307800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&lt;September 2017&gt;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Hidetoshi Yokota, Ruben Salazar, Randy Turner (Landis+Gyr)</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pic>
        <p:nvPicPr>
          <p:cNvPr id="3" name="Picture 2"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016" y="1524000"/>
            <a:ext cx="8839200" cy="4826000"/>
          </a:xfrm>
          <a:prstGeom prst="rect">
            <a:avLst/>
          </a:prstGeom>
        </p:spPr>
      </p:pic>
      <p:sp>
        <p:nvSpPr>
          <p:cNvPr id="2" name="Rectangle 1">
            <a:extLst>
              <a:ext uri="{FF2B5EF4-FFF2-40B4-BE49-F238E27FC236}">
                <a16:creationId xmlns:a16="http://schemas.microsoft.com/office/drawing/2014/main" id="{96DAC158-0FE2-4028-925B-A345B933B40F}"/>
              </a:ext>
            </a:extLst>
          </p:cNvPr>
          <p:cNvSpPr/>
          <p:nvPr/>
        </p:nvSpPr>
        <p:spPr bwMode="auto">
          <a:xfrm>
            <a:off x="3228413" y="1801906"/>
            <a:ext cx="606687" cy="225910"/>
          </a:xfrm>
          <a:prstGeom prst="rect">
            <a:avLst/>
          </a:prstGeom>
          <a:noFill/>
          <a:ln>
            <a:solidFill>
              <a:srgbClr val="FF0000"/>
            </a:solidFill>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4" name="TextBox 3">
            <a:extLst>
              <a:ext uri="{FF2B5EF4-FFF2-40B4-BE49-F238E27FC236}">
                <a16:creationId xmlns:a16="http://schemas.microsoft.com/office/drawing/2014/main" id="{D0ED96F4-BF2F-41AC-8CE2-5366A02CDC7E}"/>
              </a:ext>
            </a:extLst>
          </p:cNvPr>
          <p:cNvSpPr txBox="1"/>
          <p:nvPr/>
        </p:nvSpPr>
        <p:spPr>
          <a:xfrm>
            <a:off x="6125005" y="1079541"/>
            <a:ext cx="2898550" cy="307777"/>
          </a:xfrm>
          <a:prstGeom prst="rect">
            <a:avLst/>
          </a:prstGeom>
          <a:noFill/>
        </p:spPr>
        <p:txBody>
          <a:bodyPr wrap="none" rtlCol="0">
            <a:spAutoFit/>
          </a:bodyPr>
          <a:lstStyle/>
          <a:p>
            <a:r>
              <a:rPr lang="en-US" sz="1400" b="1" dirty="0"/>
              <a:t>IEEE 802.15 &lt;15-17-0388-01-0000&gt;</a:t>
            </a:r>
            <a:endParaRPr lang="en-US" sz="1400" dirty="0"/>
          </a:p>
        </p:txBody>
      </p:sp>
    </p:spTree>
    <p:extLst>
      <p:ext uri="{BB962C8B-B14F-4D97-AF65-F5344CB8AC3E}">
        <p14:creationId xmlns:p14="http://schemas.microsoft.com/office/powerpoint/2010/main" val="27862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51D94-CA3D-4DF9-BDA0-B840FC647FFC}"/>
              </a:ext>
            </a:extLst>
          </p:cNvPr>
          <p:cNvSpPr>
            <a:spLocks noGrp="1"/>
          </p:cNvSpPr>
          <p:nvPr>
            <p:ph type="title"/>
          </p:nvPr>
        </p:nvSpPr>
        <p:spPr/>
        <p:txBody>
          <a:bodyPr/>
          <a:lstStyle/>
          <a:p>
            <a:r>
              <a:rPr lang="en-US" dirty="0"/>
              <a:t>Flow of operation </a:t>
            </a:r>
            <a:br>
              <a:rPr lang="en-US" dirty="0"/>
            </a:br>
            <a:r>
              <a:rPr lang="en-US" dirty="0"/>
              <a:t>(inter-device operations)</a:t>
            </a:r>
          </a:p>
        </p:txBody>
      </p:sp>
      <p:sp>
        <p:nvSpPr>
          <p:cNvPr id="3" name="Date Placeholder 2">
            <a:extLst>
              <a:ext uri="{FF2B5EF4-FFF2-40B4-BE49-F238E27FC236}">
                <a16:creationId xmlns:a16="http://schemas.microsoft.com/office/drawing/2014/main" id="{BF2758DC-A486-484B-B95D-9C6D11D3AD9F}"/>
              </a:ext>
            </a:extLst>
          </p:cNvPr>
          <p:cNvSpPr>
            <a:spLocks noGrp="1"/>
          </p:cNvSpPr>
          <p:nvPr>
            <p:ph type="dt" sz="half" idx="10"/>
          </p:nvPr>
        </p:nvSpPr>
        <p:spPr/>
        <p:txBody>
          <a:bodyPr/>
          <a:lstStyle/>
          <a:p>
            <a:r>
              <a:rPr lang="en-US"/>
              <a:t>&lt;September 2017&gt;</a:t>
            </a:r>
            <a:endParaRPr lang="en-US" dirty="0"/>
          </a:p>
        </p:txBody>
      </p:sp>
      <p:sp>
        <p:nvSpPr>
          <p:cNvPr id="4" name="Footer Placeholder 3">
            <a:extLst>
              <a:ext uri="{FF2B5EF4-FFF2-40B4-BE49-F238E27FC236}">
                <a16:creationId xmlns:a16="http://schemas.microsoft.com/office/drawing/2014/main" id="{0DA53C36-97DD-4848-86F2-5BEFD0679F3D}"/>
              </a:ext>
            </a:extLst>
          </p:cNvPr>
          <p:cNvSpPr>
            <a:spLocks noGrp="1"/>
          </p:cNvSpPr>
          <p:nvPr>
            <p:ph type="ftr" sz="quarter" idx="11"/>
          </p:nvPr>
        </p:nvSpPr>
        <p:spPr/>
        <p:txBody>
          <a:bodyPr/>
          <a:lstStyle/>
          <a:p>
            <a:r>
              <a:rPr lang="en-US"/>
              <a:t>Hidetoshi Yokota, Ruben Salazar, Randy Turner (Landis+Gyr)</a:t>
            </a:r>
          </a:p>
        </p:txBody>
      </p:sp>
      <p:sp>
        <p:nvSpPr>
          <p:cNvPr id="5" name="Slide Number Placeholder 4">
            <a:extLst>
              <a:ext uri="{FF2B5EF4-FFF2-40B4-BE49-F238E27FC236}">
                <a16:creationId xmlns:a16="http://schemas.microsoft.com/office/drawing/2014/main" id="{99C26F19-677E-4CA1-88F6-FE6BA6081147}"/>
              </a:ext>
            </a:extLst>
          </p:cNvPr>
          <p:cNvSpPr>
            <a:spLocks noGrp="1"/>
          </p:cNvSpPr>
          <p:nvPr>
            <p:ph type="sldNum" sz="quarter" idx="12"/>
          </p:nvPr>
        </p:nvSpPr>
        <p:spPr/>
        <p:txBody>
          <a:bodyPr/>
          <a:lstStyle/>
          <a:p>
            <a:r>
              <a:rPr lang="en-US"/>
              <a:t>Slide </a:t>
            </a:r>
            <a:fld id="{8761FD8D-6E16-6948-8228-37F606CBBE8D}" type="slidenum">
              <a:rPr lang="en-US" smtClean="0"/>
              <a:pPr/>
              <a:t>6</a:t>
            </a:fld>
            <a:endParaRPr lang="en-US"/>
          </a:p>
        </p:txBody>
      </p:sp>
      <p:sp>
        <p:nvSpPr>
          <p:cNvPr id="6" name="Rectangle 5">
            <a:extLst>
              <a:ext uri="{FF2B5EF4-FFF2-40B4-BE49-F238E27FC236}">
                <a16:creationId xmlns:a16="http://schemas.microsoft.com/office/drawing/2014/main" id="{02D19ACC-79D1-4550-A177-8EA65BD0A2C1}"/>
              </a:ext>
            </a:extLst>
          </p:cNvPr>
          <p:cNvSpPr/>
          <p:nvPr/>
        </p:nvSpPr>
        <p:spPr bwMode="auto">
          <a:xfrm>
            <a:off x="1978728" y="4495800"/>
            <a:ext cx="2133600" cy="609600"/>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7" name="Rectangle 6">
            <a:extLst>
              <a:ext uri="{FF2B5EF4-FFF2-40B4-BE49-F238E27FC236}">
                <a16:creationId xmlns:a16="http://schemas.microsoft.com/office/drawing/2014/main" id="{40913A10-B15B-4EB0-9630-50CAF16AC983}"/>
              </a:ext>
            </a:extLst>
          </p:cNvPr>
          <p:cNvSpPr/>
          <p:nvPr/>
        </p:nvSpPr>
        <p:spPr bwMode="auto">
          <a:xfrm>
            <a:off x="1978728" y="3886200"/>
            <a:ext cx="2133600" cy="609600"/>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8" name="Rectangle 7">
            <a:extLst>
              <a:ext uri="{FF2B5EF4-FFF2-40B4-BE49-F238E27FC236}">
                <a16:creationId xmlns:a16="http://schemas.microsoft.com/office/drawing/2014/main" id="{ACFA039B-7E90-40FC-91AF-0AE7D75E65B9}"/>
              </a:ext>
            </a:extLst>
          </p:cNvPr>
          <p:cNvSpPr/>
          <p:nvPr/>
        </p:nvSpPr>
        <p:spPr bwMode="auto">
          <a:xfrm>
            <a:off x="1978728" y="3318387"/>
            <a:ext cx="2133600" cy="609600"/>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10" name="Rectangle 9">
            <a:extLst>
              <a:ext uri="{FF2B5EF4-FFF2-40B4-BE49-F238E27FC236}">
                <a16:creationId xmlns:a16="http://schemas.microsoft.com/office/drawing/2014/main" id="{3A052021-8646-43C8-A303-AF77BAF2B480}"/>
              </a:ext>
            </a:extLst>
          </p:cNvPr>
          <p:cNvSpPr/>
          <p:nvPr/>
        </p:nvSpPr>
        <p:spPr bwMode="auto">
          <a:xfrm>
            <a:off x="3216644" y="3983293"/>
            <a:ext cx="750581" cy="457200"/>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charset="0"/>
                <a:ea typeface="ＭＳ Ｐゴシック" charset="0"/>
              </a:rPr>
              <a:t>MPM</a:t>
            </a:r>
          </a:p>
        </p:txBody>
      </p:sp>
      <p:sp>
        <p:nvSpPr>
          <p:cNvPr id="11" name="Rectangle 10">
            <a:extLst>
              <a:ext uri="{FF2B5EF4-FFF2-40B4-BE49-F238E27FC236}">
                <a16:creationId xmlns:a16="http://schemas.microsoft.com/office/drawing/2014/main" id="{CE0F89B2-5959-41AA-B088-4CD6D806DC4E}"/>
              </a:ext>
            </a:extLst>
          </p:cNvPr>
          <p:cNvSpPr/>
          <p:nvPr/>
        </p:nvSpPr>
        <p:spPr>
          <a:xfrm>
            <a:off x="685800" y="3444489"/>
            <a:ext cx="1160895" cy="338554"/>
          </a:xfrm>
          <a:prstGeom prst="rect">
            <a:avLst/>
          </a:prstGeom>
        </p:spPr>
        <p:txBody>
          <a:bodyPr wrap="none">
            <a:spAutoFit/>
          </a:bodyPr>
          <a:lstStyle/>
          <a:p>
            <a:pPr algn="ctr"/>
            <a:r>
              <a:rPr lang="en-US" sz="1600" dirty="0"/>
              <a:t>Upper layer</a:t>
            </a:r>
          </a:p>
        </p:txBody>
      </p:sp>
      <p:sp>
        <p:nvSpPr>
          <p:cNvPr id="12" name="Rectangle 11">
            <a:extLst>
              <a:ext uri="{FF2B5EF4-FFF2-40B4-BE49-F238E27FC236}">
                <a16:creationId xmlns:a16="http://schemas.microsoft.com/office/drawing/2014/main" id="{8422AF5F-32C0-46E9-8194-E2F1BAD94298}"/>
              </a:ext>
            </a:extLst>
          </p:cNvPr>
          <p:cNvSpPr/>
          <p:nvPr/>
        </p:nvSpPr>
        <p:spPr>
          <a:xfrm>
            <a:off x="1065991" y="4101939"/>
            <a:ext cx="526106" cy="338554"/>
          </a:xfrm>
          <a:prstGeom prst="rect">
            <a:avLst/>
          </a:prstGeom>
        </p:spPr>
        <p:txBody>
          <a:bodyPr wrap="none">
            <a:spAutoFit/>
          </a:bodyPr>
          <a:lstStyle/>
          <a:p>
            <a:pPr algn="ctr"/>
            <a:r>
              <a:rPr lang="en-US" sz="1600" dirty="0"/>
              <a:t>ULI</a:t>
            </a:r>
          </a:p>
        </p:txBody>
      </p:sp>
      <p:sp>
        <p:nvSpPr>
          <p:cNvPr id="13" name="Rectangle 12">
            <a:extLst>
              <a:ext uri="{FF2B5EF4-FFF2-40B4-BE49-F238E27FC236}">
                <a16:creationId xmlns:a16="http://schemas.microsoft.com/office/drawing/2014/main" id="{79CF2480-D431-40A8-ACEE-EE94F37609BF}"/>
              </a:ext>
            </a:extLst>
          </p:cNvPr>
          <p:cNvSpPr/>
          <p:nvPr/>
        </p:nvSpPr>
        <p:spPr>
          <a:xfrm>
            <a:off x="810628" y="4654164"/>
            <a:ext cx="1117614" cy="338554"/>
          </a:xfrm>
          <a:prstGeom prst="rect">
            <a:avLst/>
          </a:prstGeom>
        </p:spPr>
        <p:txBody>
          <a:bodyPr wrap="none">
            <a:spAutoFit/>
          </a:bodyPr>
          <a:lstStyle/>
          <a:p>
            <a:pPr algn="ctr"/>
            <a:r>
              <a:rPr lang="en-US" sz="1600" dirty="0"/>
              <a:t>MAC/PHY</a:t>
            </a:r>
          </a:p>
        </p:txBody>
      </p:sp>
      <p:sp>
        <p:nvSpPr>
          <p:cNvPr id="14" name="Rectangle 13">
            <a:extLst>
              <a:ext uri="{FF2B5EF4-FFF2-40B4-BE49-F238E27FC236}">
                <a16:creationId xmlns:a16="http://schemas.microsoft.com/office/drawing/2014/main" id="{700BC6F2-269E-4452-8560-008B168AEB3F}"/>
              </a:ext>
            </a:extLst>
          </p:cNvPr>
          <p:cNvSpPr/>
          <p:nvPr/>
        </p:nvSpPr>
        <p:spPr bwMode="auto">
          <a:xfrm>
            <a:off x="5867400" y="4495800"/>
            <a:ext cx="2133600" cy="609600"/>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15" name="Rectangle 14">
            <a:extLst>
              <a:ext uri="{FF2B5EF4-FFF2-40B4-BE49-F238E27FC236}">
                <a16:creationId xmlns:a16="http://schemas.microsoft.com/office/drawing/2014/main" id="{4B2864C6-28C9-4518-AC8E-B207441C3B63}"/>
              </a:ext>
            </a:extLst>
          </p:cNvPr>
          <p:cNvSpPr/>
          <p:nvPr/>
        </p:nvSpPr>
        <p:spPr bwMode="auto">
          <a:xfrm>
            <a:off x="5867400" y="3886200"/>
            <a:ext cx="2133600" cy="609600"/>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16" name="Rectangle 15">
            <a:extLst>
              <a:ext uri="{FF2B5EF4-FFF2-40B4-BE49-F238E27FC236}">
                <a16:creationId xmlns:a16="http://schemas.microsoft.com/office/drawing/2014/main" id="{007F33F6-FA8C-4824-9D58-D5397B7832DB}"/>
              </a:ext>
            </a:extLst>
          </p:cNvPr>
          <p:cNvSpPr/>
          <p:nvPr/>
        </p:nvSpPr>
        <p:spPr bwMode="auto">
          <a:xfrm>
            <a:off x="5867400" y="3318387"/>
            <a:ext cx="2133600" cy="609600"/>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17" name="Rectangle 16">
            <a:extLst>
              <a:ext uri="{FF2B5EF4-FFF2-40B4-BE49-F238E27FC236}">
                <a16:creationId xmlns:a16="http://schemas.microsoft.com/office/drawing/2014/main" id="{EFA9636E-9005-440D-992E-91B7643CE534}"/>
              </a:ext>
            </a:extLst>
          </p:cNvPr>
          <p:cNvSpPr/>
          <p:nvPr/>
        </p:nvSpPr>
        <p:spPr bwMode="auto">
          <a:xfrm>
            <a:off x="7105316" y="3983293"/>
            <a:ext cx="750581" cy="457200"/>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charset="0"/>
                <a:ea typeface="ＭＳ Ｐゴシック" charset="0"/>
              </a:rPr>
              <a:t>MPM</a:t>
            </a:r>
          </a:p>
        </p:txBody>
      </p:sp>
      <p:cxnSp>
        <p:nvCxnSpPr>
          <p:cNvPr id="19" name="Straight Connector 18">
            <a:extLst>
              <a:ext uri="{FF2B5EF4-FFF2-40B4-BE49-F238E27FC236}">
                <a16:creationId xmlns:a16="http://schemas.microsoft.com/office/drawing/2014/main" id="{1E25AE1D-F959-4847-B2CF-8FC343371680}"/>
              </a:ext>
            </a:extLst>
          </p:cNvPr>
          <p:cNvCxnSpPr>
            <a:cxnSpLocks/>
          </p:cNvCxnSpPr>
          <p:nvPr/>
        </p:nvCxnSpPr>
        <p:spPr bwMode="auto">
          <a:xfrm>
            <a:off x="7467600" y="4419600"/>
            <a:ext cx="0" cy="12192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21" name="Straight Connector 20">
            <a:extLst>
              <a:ext uri="{FF2B5EF4-FFF2-40B4-BE49-F238E27FC236}">
                <a16:creationId xmlns:a16="http://schemas.microsoft.com/office/drawing/2014/main" id="{F835E9A0-A55D-48EB-BC73-EE9F96EEFDD8}"/>
              </a:ext>
            </a:extLst>
          </p:cNvPr>
          <p:cNvCxnSpPr>
            <a:cxnSpLocks/>
          </p:cNvCxnSpPr>
          <p:nvPr/>
        </p:nvCxnSpPr>
        <p:spPr bwMode="auto">
          <a:xfrm flipH="1">
            <a:off x="3591936" y="5638800"/>
            <a:ext cx="3875664"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23" name="Straight Arrow Connector 22">
            <a:extLst>
              <a:ext uri="{FF2B5EF4-FFF2-40B4-BE49-F238E27FC236}">
                <a16:creationId xmlns:a16="http://schemas.microsoft.com/office/drawing/2014/main" id="{DEABFCF2-F3FC-4D42-A305-EE0F77446746}"/>
              </a:ext>
            </a:extLst>
          </p:cNvPr>
          <p:cNvCxnSpPr>
            <a:cxnSpLocks/>
            <a:endCxn id="10" idx="2"/>
          </p:cNvCxnSpPr>
          <p:nvPr/>
        </p:nvCxnSpPr>
        <p:spPr bwMode="auto">
          <a:xfrm flipV="1">
            <a:off x="3581400" y="4440493"/>
            <a:ext cx="0" cy="1198308"/>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
        <p:nvSpPr>
          <p:cNvPr id="24" name="Rectangle 23">
            <a:extLst>
              <a:ext uri="{FF2B5EF4-FFF2-40B4-BE49-F238E27FC236}">
                <a16:creationId xmlns:a16="http://schemas.microsoft.com/office/drawing/2014/main" id="{48E040F3-0129-4AB4-80C1-230AAAE7ADF9}"/>
              </a:ext>
            </a:extLst>
          </p:cNvPr>
          <p:cNvSpPr/>
          <p:nvPr/>
        </p:nvSpPr>
        <p:spPr bwMode="auto">
          <a:xfrm>
            <a:off x="4112328" y="5257800"/>
            <a:ext cx="1602672" cy="304800"/>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charset="0"/>
                <a:ea typeface="ＭＳ Ｐゴシック" charset="0"/>
              </a:rPr>
              <a:t>CoMI</a:t>
            </a:r>
            <a:endParaRPr kumimoji="0" lang="en-US" sz="1400" b="0" i="0" u="none" strike="noStrike" cap="none" normalizeH="0" baseline="0" dirty="0">
              <a:ln>
                <a:noFill/>
              </a:ln>
              <a:solidFill>
                <a:schemeClr val="tx1"/>
              </a:solidFill>
              <a:effectLst/>
              <a:latin typeface="Times New Roman" charset="0"/>
              <a:ea typeface="ＭＳ Ｐゴシック" charset="0"/>
            </a:endParaRPr>
          </a:p>
        </p:txBody>
      </p:sp>
      <p:sp>
        <p:nvSpPr>
          <p:cNvPr id="28" name="Rectangle 27">
            <a:extLst>
              <a:ext uri="{FF2B5EF4-FFF2-40B4-BE49-F238E27FC236}">
                <a16:creationId xmlns:a16="http://schemas.microsoft.com/office/drawing/2014/main" id="{CAA4C59B-1F52-4452-B2EA-B9456F971BEC}"/>
              </a:ext>
            </a:extLst>
          </p:cNvPr>
          <p:cNvSpPr/>
          <p:nvPr/>
        </p:nvSpPr>
        <p:spPr bwMode="auto">
          <a:xfrm>
            <a:off x="4533899" y="5257800"/>
            <a:ext cx="265633" cy="304800"/>
          </a:xfrm>
          <a:prstGeom prst="rect">
            <a:avLst/>
          </a:prstGeom>
          <a:solidFill>
            <a:srgbClr val="FFFF00"/>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U</a:t>
            </a:r>
          </a:p>
        </p:txBody>
      </p:sp>
      <p:cxnSp>
        <p:nvCxnSpPr>
          <p:cNvPr id="30" name="Straight Arrow Connector 29">
            <a:extLst>
              <a:ext uri="{FF2B5EF4-FFF2-40B4-BE49-F238E27FC236}">
                <a16:creationId xmlns:a16="http://schemas.microsoft.com/office/drawing/2014/main" id="{B8EFEA1F-BBD0-4610-A242-776B940F8F38}"/>
              </a:ext>
            </a:extLst>
          </p:cNvPr>
          <p:cNvCxnSpPr>
            <a:cxnSpLocks/>
            <a:endCxn id="28" idx="2"/>
          </p:cNvCxnSpPr>
          <p:nvPr/>
        </p:nvCxnSpPr>
        <p:spPr bwMode="auto">
          <a:xfrm flipH="1" flipV="1">
            <a:off x="4666716" y="5562600"/>
            <a:ext cx="438684" cy="4572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
        <p:nvSpPr>
          <p:cNvPr id="31" name="TextBox 30">
            <a:extLst>
              <a:ext uri="{FF2B5EF4-FFF2-40B4-BE49-F238E27FC236}">
                <a16:creationId xmlns:a16="http://schemas.microsoft.com/office/drawing/2014/main" id="{783D6D0A-3D07-4DE4-937E-09C0ACCBEEB5}"/>
              </a:ext>
            </a:extLst>
          </p:cNvPr>
          <p:cNvSpPr txBox="1"/>
          <p:nvPr/>
        </p:nvSpPr>
        <p:spPr>
          <a:xfrm>
            <a:off x="5101533" y="5982929"/>
            <a:ext cx="2265492" cy="338554"/>
          </a:xfrm>
          <a:prstGeom prst="rect">
            <a:avLst/>
          </a:prstGeom>
          <a:noFill/>
        </p:spPr>
        <p:txBody>
          <a:bodyPr wrap="none" rtlCol="0">
            <a:spAutoFit/>
          </a:bodyPr>
          <a:lstStyle/>
          <a:p>
            <a:r>
              <a:rPr lang="en-US" sz="1600" dirty="0" err="1"/>
              <a:t>EtherType</a:t>
            </a:r>
            <a:r>
              <a:rPr lang="en-US" sz="1600" dirty="0"/>
              <a:t>/Dispatch code</a:t>
            </a:r>
          </a:p>
        </p:txBody>
      </p:sp>
      <p:sp>
        <p:nvSpPr>
          <p:cNvPr id="32" name="Rectangle 31">
            <a:extLst>
              <a:ext uri="{FF2B5EF4-FFF2-40B4-BE49-F238E27FC236}">
                <a16:creationId xmlns:a16="http://schemas.microsoft.com/office/drawing/2014/main" id="{2A0C7BD8-CA07-4E62-9DB3-E5847189B18E}"/>
              </a:ext>
            </a:extLst>
          </p:cNvPr>
          <p:cNvSpPr/>
          <p:nvPr/>
        </p:nvSpPr>
        <p:spPr bwMode="auto">
          <a:xfrm>
            <a:off x="3216644" y="2810797"/>
            <a:ext cx="750581" cy="457200"/>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err="1">
                <a:solidFill>
                  <a:schemeClr val="tx1"/>
                </a:solidFill>
                <a:latin typeface="Times New Roman" charset="0"/>
                <a:ea typeface="ＭＳ Ｐゴシック" charset="0"/>
              </a:rPr>
              <a:t>CoMI</a:t>
            </a: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33" name="Rectangle 32">
            <a:extLst>
              <a:ext uri="{FF2B5EF4-FFF2-40B4-BE49-F238E27FC236}">
                <a16:creationId xmlns:a16="http://schemas.microsoft.com/office/drawing/2014/main" id="{93DA374F-8540-4246-A806-34BC3B18BE7C}"/>
              </a:ext>
            </a:extLst>
          </p:cNvPr>
          <p:cNvSpPr/>
          <p:nvPr/>
        </p:nvSpPr>
        <p:spPr bwMode="auto">
          <a:xfrm>
            <a:off x="3216644" y="2362200"/>
            <a:ext cx="750581" cy="457200"/>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solidFill>
                  <a:schemeClr val="tx1"/>
                </a:solidFill>
                <a:latin typeface="Times New Roman" charset="0"/>
                <a:ea typeface="ＭＳ Ｐゴシック" charset="0"/>
              </a:rPr>
              <a:t>APP</a:t>
            </a: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cxnSp>
        <p:nvCxnSpPr>
          <p:cNvPr id="35" name="Straight Arrow Connector 34">
            <a:extLst>
              <a:ext uri="{FF2B5EF4-FFF2-40B4-BE49-F238E27FC236}">
                <a16:creationId xmlns:a16="http://schemas.microsoft.com/office/drawing/2014/main" id="{B7C39478-7BD6-45C6-B3F3-A1CB954EC663}"/>
              </a:ext>
            </a:extLst>
          </p:cNvPr>
          <p:cNvCxnSpPr>
            <a:stCxn id="10" idx="0"/>
            <a:endCxn id="32" idx="2"/>
          </p:cNvCxnSpPr>
          <p:nvPr/>
        </p:nvCxnSpPr>
        <p:spPr bwMode="auto">
          <a:xfrm flipV="1">
            <a:off x="3591935" y="3267997"/>
            <a:ext cx="0" cy="71529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
        <p:nvSpPr>
          <p:cNvPr id="38" name="Arrow: Left 37">
            <a:extLst>
              <a:ext uri="{FF2B5EF4-FFF2-40B4-BE49-F238E27FC236}">
                <a16:creationId xmlns:a16="http://schemas.microsoft.com/office/drawing/2014/main" id="{68FF5A99-4915-40FD-A69D-2FC2F9442D0A}"/>
              </a:ext>
            </a:extLst>
          </p:cNvPr>
          <p:cNvSpPr/>
          <p:nvPr/>
        </p:nvSpPr>
        <p:spPr bwMode="auto">
          <a:xfrm>
            <a:off x="3805175" y="5334000"/>
            <a:ext cx="233425" cy="152400"/>
          </a:xfrm>
          <a:prstGeom prst="leftArrow">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cxnSp>
        <p:nvCxnSpPr>
          <p:cNvPr id="41" name="Connector: Elbow 40">
            <a:extLst>
              <a:ext uri="{FF2B5EF4-FFF2-40B4-BE49-F238E27FC236}">
                <a16:creationId xmlns:a16="http://schemas.microsoft.com/office/drawing/2014/main" id="{79F04C34-47B5-48F4-999D-DD11F2A76943}"/>
              </a:ext>
            </a:extLst>
          </p:cNvPr>
          <p:cNvCxnSpPr>
            <a:stCxn id="10" idx="1"/>
            <a:endCxn id="39" idx="2"/>
          </p:cNvCxnSpPr>
          <p:nvPr/>
        </p:nvCxnSpPr>
        <p:spPr bwMode="auto">
          <a:xfrm rot="10800000">
            <a:off x="2624302" y="3868995"/>
            <a:ext cx="592342" cy="342899"/>
          </a:xfrm>
          <a:prstGeom prst="bentConnector2">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42" name="Straight Arrow Connector 41">
            <a:extLst>
              <a:ext uri="{FF2B5EF4-FFF2-40B4-BE49-F238E27FC236}">
                <a16:creationId xmlns:a16="http://schemas.microsoft.com/office/drawing/2014/main" id="{195B07B9-1F7E-4CFF-B68B-338682D0093C}"/>
              </a:ext>
            </a:extLst>
          </p:cNvPr>
          <p:cNvCxnSpPr>
            <a:cxnSpLocks/>
          </p:cNvCxnSpPr>
          <p:nvPr/>
        </p:nvCxnSpPr>
        <p:spPr bwMode="auto">
          <a:xfrm>
            <a:off x="2514600" y="3810000"/>
            <a:ext cx="0" cy="1828800"/>
          </a:xfrm>
          <a:prstGeom prst="straightConnector1">
            <a:avLst/>
          </a:prstGeom>
          <a:ln>
            <a:headEnd type="none" w="med" len="med"/>
            <a:tailEnd type="none" w="med" len="me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1">
            <a:schemeClr val="dk1"/>
          </a:lnRef>
          <a:fillRef idx="0">
            <a:schemeClr val="dk1"/>
          </a:fillRef>
          <a:effectRef idx="0">
            <a:schemeClr val="dk1"/>
          </a:effectRef>
          <a:fontRef idx="minor">
            <a:schemeClr val="tx1"/>
          </a:fontRef>
        </p:style>
      </p:cxnSp>
      <p:sp>
        <p:nvSpPr>
          <p:cNvPr id="39" name="Rectangle 38">
            <a:extLst>
              <a:ext uri="{FF2B5EF4-FFF2-40B4-BE49-F238E27FC236}">
                <a16:creationId xmlns:a16="http://schemas.microsoft.com/office/drawing/2014/main" id="{3527FB4F-F038-425C-AC20-35122A225B13}"/>
              </a:ext>
            </a:extLst>
          </p:cNvPr>
          <p:cNvSpPr/>
          <p:nvPr/>
        </p:nvSpPr>
        <p:spPr bwMode="auto">
          <a:xfrm>
            <a:off x="2249011" y="3411794"/>
            <a:ext cx="750581" cy="457200"/>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solidFill>
                  <a:schemeClr val="tx1"/>
                </a:solidFill>
                <a:latin typeface="Times New Roman" charset="0"/>
                <a:ea typeface="ＭＳ Ｐゴシック" charset="0"/>
              </a:rPr>
              <a:t>I</a:t>
            </a:r>
            <a:r>
              <a:rPr kumimoji="0" lang="en-US" sz="1600" b="0" i="0" u="none" strike="noStrike" cap="none" normalizeH="0" baseline="0" dirty="0">
                <a:ln>
                  <a:noFill/>
                </a:ln>
                <a:solidFill>
                  <a:schemeClr val="tx1"/>
                </a:solidFill>
                <a:effectLst/>
                <a:latin typeface="Times New Roman" charset="0"/>
                <a:ea typeface="ＭＳ Ｐゴシック" charset="0"/>
              </a:rPr>
              <a:t>Pv6</a:t>
            </a:r>
          </a:p>
        </p:txBody>
      </p:sp>
      <p:cxnSp>
        <p:nvCxnSpPr>
          <p:cNvPr id="45" name="Straight Arrow Connector 44">
            <a:extLst>
              <a:ext uri="{FF2B5EF4-FFF2-40B4-BE49-F238E27FC236}">
                <a16:creationId xmlns:a16="http://schemas.microsoft.com/office/drawing/2014/main" id="{E7299578-5C40-494D-95A1-C6B9F077914C}"/>
              </a:ext>
            </a:extLst>
          </p:cNvPr>
          <p:cNvCxnSpPr>
            <a:cxnSpLocks/>
          </p:cNvCxnSpPr>
          <p:nvPr/>
        </p:nvCxnSpPr>
        <p:spPr bwMode="auto">
          <a:xfrm flipH="1" flipV="1">
            <a:off x="759528" y="5638799"/>
            <a:ext cx="1755072" cy="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
        <p:nvSpPr>
          <p:cNvPr id="47" name="Rectangle 46">
            <a:extLst>
              <a:ext uri="{FF2B5EF4-FFF2-40B4-BE49-F238E27FC236}">
                <a16:creationId xmlns:a16="http://schemas.microsoft.com/office/drawing/2014/main" id="{19AEC574-0144-4688-A22B-916B8D2B64EE}"/>
              </a:ext>
            </a:extLst>
          </p:cNvPr>
          <p:cNvSpPr/>
          <p:nvPr/>
        </p:nvSpPr>
        <p:spPr bwMode="auto">
          <a:xfrm>
            <a:off x="7102096" y="2813870"/>
            <a:ext cx="731008" cy="384687"/>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err="1">
                <a:solidFill>
                  <a:schemeClr val="tx1"/>
                </a:solidFill>
                <a:latin typeface="Times New Roman" charset="0"/>
                <a:ea typeface="ＭＳ Ｐゴシック" charset="0"/>
              </a:rPr>
              <a:t>CoMI</a:t>
            </a: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48" name="Rectangle 47">
            <a:extLst>
              <a:ext uri="{FF2B5EF4-FFF2-40B4-BE49-F238E27FC236}">
                <a16:creationId xmlns:a16="http://schemas.microsoft.com/office/drawing/2014/main" id="{D625C371-1A75-4EE7-AFE9-56CEF06F136A}"/>
              </a:ext>
            </a:extLst>
          </p:cNvPr>
          <p:cNvSpPr/>
          <p:nvPr/>
        </p:nvSpPr>
        <p:spPr bwMode="auto">
          <a:xfrm>
            <a:off x="7102096" y="2365273"/>
            <a:ext cx="731008" cy="384687"/>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solidFill>
                  <a:schemeClr val="tx1"/>
                </a:solidFill>
                <a:latin typeface="Times New Roman" charset="0"/>
                <a:ea typeface="ＭＳ Ｐゴシック" charset="0"/>
              </a:rPr>
              <a:t>APP</a:t>
            </a: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cxnSp>
        <p:nvCxnSpPr>
          <p:cNvPr id="49" name="Straight Arrow Connector 48">
            <a:extLst>
              <a:ext uri="{FF2B5EF4-FFF2-40B4-BE49-F238E27FC236}">
                <a16:creationId xmlns:a16="http://schemas.microsoft.com/office/drawing/2014/main" id="{06708D99-49ED-46FC-AB2B-03F12EBD4A2C}"/>
              </a:ext>
            </a:extLst>
          </p:cNvPr>
          <p:cNvCxnSpPr>
            <a:endCxn id="47" idx="2"/>
          </p:cNvCxnSpPr>
          <p:nvPr/>
        </p:nvCxnSpPr>
        <p:spPr bwMode="auto">
          <a:xfrm flipH="1" flipV="1">
            <a:off x="7467600" y="3198557"/>
            <a:ext cx="0" cy="787809"/>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
        <p:nvSpPr>
          <p:cNvPr id="50" name="TextBox 49">
            <a:extLst>
              <a:ext uri="{FF2B5EF4-FFF2-40B4-BE49-F238E27FC236}">
                <a16:creationId xmlns:a16="http://schemas.microsoft.com/office/drawing/2014/main" id="{CF05649A-8B71-4CBF-8A9E-D55C6AC267E5}"/>
              </a:ext>
            </a:extLst>
          </p:cNvPr>
          <p:cNvSpPr txBox="1"/>
          <p:nvPr/>
        </p:nvSpPr>
        <p:spPr>
          <a:xfrm>
            <a:off x="3717185" y="3533001"/>
            <a:ext cx="1082348" cy="338554"/>
          </a:xfrm>
          <a:prstGeom prst="rect">
            <a:avLst/>
          </a:prstGeom>
          <a:noFill/>
        </p:spPr>
        <p:txBody>
          <a:bodyPr wrap="none" rtlCol="0">
            <a:spAutoFit/>
          </a:bodyPr>
          <a:lstStyle/>
          <a:p>
            <a:r>
              <a:rPr lang="en-US" sz="1600" dirty="0"/>
              <a:t>For myself</a:t>
            </a:r>
          </a:p>
        </p:txBody>
      </p:sp>
      <p:sp>
        <p:nvSpPr>
          <p:cNvPr id="51" name="TextBox 50">
            <a:extLst>
              <a:ext uri="{FF2B5EF4-FFF2-40B4-BE49-F238E27FC236}">
                <a16:creationId xmlns:a16="http://schemas.microsoft.com/office/drawing/2014/main" id="{41C4E5D2-29C2-46DB-9A55-31565C8C617C}"/>
              </a:ext>
            </a:extLst>
          </p:cNvPr>
          <p:cNvSpPr txBox="1"/>
          <p:nvPr/>
        </p:nvSpPr>
        <p:spPr>
          <a:xfrm>
            <a:off x="874205" y="5260639"/>
            <a:ext cx="1588897" cy="338554"/>
          </a:xfrm>
          <a:prstGeom prst="rect">
            <a:avLst/>
          </a:prstGeom>
          <a:noFill/>
        </p:spPr>
        <p:txBody>
          <a:bodyPr wrap="none" rtlCol="0">
            <a:spAutoFit/>
          </a:bodyPr>
          <a:lstStyle/>
          <a:p>
            <a:r>
              <a:rPr lang="en-US" sz="1600" dirty="0"/>
              <a:t>For another node</a:t>
            </a:r>
          </a:p>
        </p:txBody>
      </p:sp>
      <p:sp>
        <p:nvSpPr>
          <p:cNvPr id="52" name="TextBox 51">
            <a:extLst>
              <a:ext uri="{FF2B5EF4-FFF2-40B4-BE49-F238E27FC236}">
                <a16:creationId xmlns:a16="http://schemas.microsoft.com/office/drawing/2014/main" id="{8080133E-5E77-4C05-9599-20CF49E26EA3}"/>
              </a:ext>
            </a:extLst>
          </p:cNvPr>
          <p:cNvSpPr txBox="1"/>
          <p:nvPr/>
        </p:nvSpPr>
        <p:spPr>
          <a:xfrm>
            <a:off x="5181600" y="1828800"/>
            <a:ext cx="3760645" cy="369332"/>
          </a:xfrm>
          <a:prstGeom prst="rect">
            <a:avLst/>
          </a:prstGeom>
          <a:noFill/>
        </p:spPr>
        <p:txBody>
          <a:bodyPr wrap="none" rtlCol="0">
            <a:spAutoFit/>
          </a:bodyPr>
          <a:lstStyle/>
          <a:p>
            <a:r>
              <a:rPr lang="en-US" sz="1800" dirty="0"/>
              <a:t>Central server (e.g., PAN Coordinator)</a:t>
            </a:r>
          </a:p>
        </p:txBody>
      </p:sp>
      <p:sp>
        <p:nvSpPr>
          <p:cNvPr id="53" name="TextBox 52">
            <a:extLst>
              <a:ext uri="{FF2B5EF4-FFF2-40B4-BE49-F238E27FC236}">
                <a16:creationId xmlns:a16="http://schemas.microsoft.com/office/drawing/2014/main" id="{01763F57-DCD4-4922-BB2E-24A1F88000BC}"/>
              </a:ext>
            </a:extLst>
          </p:cNvPr>
          <p:cNvSpPr txBox="1"/>
          <p:nvPr/>
        </p:nvSpPr>
        <p:spPr>
          <a:xfrm>
            <a:off x="4025504" y="2502932"/>
            <a:ext cx="1677688" cy="830997"/>
          </a:xfrm>
          <a:prstGeom prst="rect">
            <a:avLst/>
          </a:prstGeom>
          <a:noFill/>
        </p:spPr>
        <p:txBody>
          <a:bodyPr wrap="square" rtlCol="0">
            <a:spAutoFit/>
          </a:bodyPr>
          <a:lstStyle/>
          <a:p>
            <a:r>
              <a:rPr lang="en-US" sz="1600" dirty="0"/>
              <a:t>Mapping between </a:t>
            </a:r>
            <a:r>
              <a:rPr lang="en-US" sz="1600" dirty="0" err="1"/>
              <a:t>CoMI</a:t>
            </a:r>
            <a:r>
              <a:rPr lang="en-US" sz="1600" dirty="0"/>
              <a:t> process and dispatch code</a:t>
            </a:r>
          </a:p>
        </p:txBody>
      </p:sp>
      <p:sp>
        <p:nvSpPr>
          <p:cNvPr id="40" name="TextBox 39">
            <a:extLst>
              <a:ext uri="{FF2B5EF4-FFF2-40B4-BE49-F238E27FC236}">
                <a16:creationId xmlns:a16="http://schemas.microsoft.com/office/drawing/2014/main" id="{4BC5D59D-3A9A-49AA-BDFF-3BC3343E2388}"/>
              </a:ext>
            </a:extLst>
          </p:cNvPr>
          <p:cNvSpPr txBox="1"/>
          <p:nvPr/>
        </p:nvSpPr>
        <p:spPr>
          <a:xfrm>
            <a:off x="2286000" y="1849072"/>
            <a:ext cx="1217000" cy="369332"/>
          </a:xfrm>
          <a:prstGeom prst="rect">
            <a:avLst/>
          </a:prstGeom>
          <a:noFill/>
        </p:spPr>
        <p:txBody>
          <a:bodyPr wrap="none" rtlCol="0">
            <a:spAutoFit/>
          </a:bodyPr>
          <a:lstStyle/>
          <a:p>
            <a:r>
              <a:rPr lang="en-US" sz="1800" dirty="0"/>
              <a:t>End device</a:t>
            </a:r>
          </a:p>
        </p:txBody>
      </p:sp>
      <p:cxnSp>
        <p:nvCxnSpPr>
          <p:cNvPr id="18" name="Straight Arrow Connector 17">
            <a:extLst>
              <a:ext uri="{FF2B5EF4-FFF2-40B4-BE49-F238E27FC236}">
                <a16:creationId xmlns:a16="http://schemas.microsoft.com/office/drawing/2014/main" id="{37242367-0186-4E65-8D98-8CF9C2F4F7F5}"/>
              </a:ext>
            </a:extLst>
          </p:cNvPr>
          <p:cNvCxnSpPr/>
          <p:nvPr/>
        </p:nvCxnSpPr>
        <p:spPr bwMode="auto">
          <a:xfrm>
            <a:off x="4038600" y="2362200"/>
            <a:ext cx="2971800" cy="0"/>
          </a:xfrm>
          <a:prstGeom prst="straightConnector1">
            <a:avLst/>
          </a:prstGeom>
          <a:ln>
            <a:headEnd type="triangle"/>
            <a:tailEnd type="triangle"/>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20" name="TextBox 19">
            <a:extLst>
              <a:ext uri="{FF2B5EF4-FFF2-40B4-BE49-F238E27FC236}">
                <a16:creationId xmlns:a16="http://schemas.microsoft.com/office/drawing/2014/main" id="{086C8467-0021-4805-9072-5505BB765366}"/>
              </a:ext>
            </a:extLst>
          </p:cNvPr>
          <p:cNvSpPr txBox="1"/>
          <p:nvPr/>
        </p:nvSpPr>
        <p:spPr>
          <a:xfrm>
            <a:off x="5197068" y="2187175"/>
            <a:ext cx="675185" cy="338554"/>
          </a:xfrm>
          <a:prstGeom prst="rect">
            <a:avLst/>
          </a:prstGeom>
          <a:solidFill>
            <a:schemeClr val="bg1"/>
          </a:solidFill>
        </p:spPr>
        <p:txBody>
          <a:bodyPr wrap="none" rtlCol="0">
            <a:spAutoFit/>
          </a:bodyPr>
          <a:lstStyle/>
          <a:p>
            <a:r>
              <a:rPr lang="en-US" sz="1600" dirty="0" err="1"/>
              <a:t>CoMI</a:t>
            </a:r>
            <a:endParaRPr lang="en-US" sz="1600" dirty="0"/>
          </a:p>
        </p:txBody>
      </p:sp>
      <p:cxnSp>
        <p:nvCxnSpPr>
          <p:cNvPr id="43" name="Straight Arrow Connector 42">
            <a:extLst>
              <a:ext uri="{FF2B5EF4-FFF2-40B4-BE49-F238E27FC236}">
                <a16:creationId xmlns:a16="http://schemas.microsoft.com/office/drawing/2014/main" id="{C31141D5-BC33-4ECE-93E5-8825B39F2E44}"/>
              </a:ext>
            </a:extLst>
          </p:cNvPr>
          <p:cNvCxnSpPr>
            <a:cxnSpLocks/>
          </p:cNvCxnSpPr>
          <p:nvPr/>
        </p:nvCxnSpPr>
        <p:spPr bwMode="auto">
          <a:xfrm>
            <a:off x="3352800" y="2857499"/>
            <a:ext cx="0" cy="1125794"/>
          </a:xfrm>
          <a:prstGeom prst="straightConnector1">
            <a:avLst/>
          </a:prstGeom>
          <a:ln>
            <a:headEnd type="triangle"/>
            <a:tailEnd type="triangle"/>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sp>
        <p:nvSpPr>
          <p:cNvPr id="27" name="TextBox 26">
            <a:extLst>
              <a:ext uri="{FF2B5EF4-FFF2-40B4-BE49-F238E27FC236}">
                <a16:creationId xmlns:a16="http://schemas.microsoft.com/office/drawing/2014/main" id="{70D8BF1F-6162-4BE2-965E-EA3018CFA794}"/>
              </a:ext>
            </a:extLst>
          </p:cNvPr>
          <p:cNvSpPr txBox="1"/>
          <p:nvPr/>
        </p:nvSpPr>
        <p:spPr>
          <a:xfrm>
            <a:off x="1593155" y="2672306"/>
            <a:ext cx="1468672" cy="338554"/>
          </a:xfrm>
          <a:prstGeom prst="rect">
            <a:avLst/>
          </a:prstGeom>
          <a:noFill/>
        </p:spPr>
        <p:txBody>
          <a:bodyPr wrap="none" rtlCol="0">
            <a:spAutoFit/>
          </a:bodyPr>
          <a:lstStyle/>
          <a:p>
            <a:r>
              <a:rPr lang="en-US" sz="1600" dirty="0"/>
              <a:t>ULM operation</a:t>
            </a:r>
          </a:p>
        </p:txBody>
      </p:sp>
      <p:cxnSp>
        <p:nvCxnSpPr>
          <p:cNvPr id="34" name="Straight Arrow Connector 33">
            <a:extLst>
              <a:ext uri="{FF2B5EF4-FFF2-40B4-BE49-F238E27FC236}">
                <a16:creationId xmlns:a16="http://schemas.microsoft.com/office/drawing/2014/main" id="{4F6D2962-B0F5-460B-B4A7-F75279C60724}"/>
              </a:ext>
            </a:extLst>
          </p:cNvPr>
          <p:cNvCxnSpPr>
            <a:cxnSpLocks/>
          </p:cNvCxnSpPr>
          <p:nvPr/>
        </p:nvCxnSpPr>
        <p:spPr bwMode="auto">
          <a:xfrm>
            <a:off x="2810452" y="3033859"/>
            <a:ext cx="515033" cy="54754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767826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Rectangle 81">
            <a:extLst>
              <a:ext uri="{FF2B5EF4-FFF2-40B4-BE49-F238E27FC236}">
                <a16:creationId xmlns:a16="http://schemas.microsoft.com/office/drawing/2014/main" id="{246D0D4D-F8DF-4114-9F6B-96F4E99AD6C0}"/>
              </a:ext>
            </a:extLst>
          </p:cNvPr>
          <p:cNvSpPr/>
          <p:nvPr/>
        </p:nvSpPr>
        <p:spPr bwMode="auto">
          <a:xfrm>
            <a:off x="1117277" y="2703210"/>
            <a:ext cx="1424742" cy="1761317"/>
          </a:xfrm>
          <a:prstGeom prst="rect">
            <a:avLst/>
          </a:prstGeom>
          <a:pattFill prst="ltDnDiag">
            <a:fgClr>
              <a:schemeClr val="tx2">
                <a:lumMod val="20000"/>
                <a:lumOff val="80000"/>
              </a:schemeClr>
            </a:fgClr>
            <a:bgClr>
              <a:schemeClr val="bg1"/>
            </a:bgClr>
          </a:patt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46" name="Rectangle 45">
            <a:extLst>
              <a:ext uri="{FF2B5EF4-FFF2-40B4-BE49-F238E27FC236}">
                <a16:creationId xmlns:a16="http://schemas.microsoft.com/office/drawing/2014/main" id="{FB58C8F5-EDEB-4AEF-AC64-E539C017BB79}"/>
              </a:ext>
            </a:extLst>
          </p:cNvPr>
          <p:cNvSpPr/>
          <p:nvPr/>
        </p:nvSpPr>
        <p:spPr bwMode="auto">
          <a:xfrm>
            <a:off x="2994953" y="3850093"/>
            <a:ext cx="4207034" cy="617415"/>
          </a:xfrm>
          <a:prstGeom prst="rect">
            <a:avLst/>
          </a:prstGeom>
          <a:noFill/>
          <a:ln>
            <a:prstDash val="solid"/>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charset="0"/>
                <a:ea typeface="ＭＳ Ｐゴシック" charset="0"/>
              </a:rPr>
              <a:t>MMI</a:t>
            </a:r>
          </a:p>
        </p:txBody>
      </p:sp>
      <p:sp>
        <p:nvSpPr>
          <p:cNvPr id="10" name="Rectangle 9">
            <a:extLst>
              <a:ext uri="{FF2B5EF4-FFF2-40B4-BE49-F238E27FC236}">
                <a16:creationId xmlns:a16="http://schemas.microsoft.com/office/drawing/2014/main" id="{EBF243CF-7593-4C36-9CFA-F3F1C9DBE080}"/>
              </a:ext>
            </a:extLst>
          </p:cNvPr>
          <p:cNvSpPr/>
          <p:nvPr/>
        </p:nvSpPr>
        <p:spPr bwMode="auto">
          <a:xfrm>
            <a:off x="2994953" y="2698637"/>
            <a:ext cx="4207034" cy="624681"/>
          </a:xfrm>
          <a:prstGeom prst="rect">
            <a:avLst/>
          </a:prstGeom>
          <a:noFill/>
          <a:ln>
            <a:prstDash val="solid"/>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charset="0"/>
                <a:ea typeface="ＭＳ Ｐゴシック" charset="0"/>
              </a:rPr>
              <a:t>PDE</a:t>
            </a:r>
          </a:p>
        </p:txBody>
      </p:sp>
      <p:sp>
        <p:nvSpPr>
          <p:cNvPr id="2" name="Title 1">
            <a:extLst>
              <a:ext uri="{FF2B5EF4-FFF2-40B4-BE49-F238E27FC236}">
                <a16:creationId xmlns:a16="http://schemas.microsoft.com/office/drawing/2014/main" id="{A25A68CC-47C5-4ED0-9351-D34E6B6D920D}"/>
              </a:ext>
            </a:extLst>
          </p:cNvPr>
          <p:cNvSpPr>
            <a:spLocks noGrp="1"/>
          </p:cNvSpPr>
          <p:nvPr>
            <p:ph type="title"/>
          </p:nvPr>
        </p:nvSpPr>
        <p:spPr>
          <a:xfrm>
            <a:off x="685800" y="609600"/>
            <a:ext cx="7772400" cy="1066800"/>
          </a:xfrm>
        </p:spPr>
        <p:txBody>
          <a:bodyPr/>
          <a:lstStyle/>
          <a:p>
            <a:r>
              <a:rPr lang="en-US" dirty="0"/>
              <a:t>Support of non-ULI frame</a:t>
            </a:r>
          </a:p>
        </p:txBody>
      </p:sp>
      <p:sp>
        <p:nvSpPr>
          <p:cNvPr id="3" name="Date Placeholder 2">
            <a:extLst>
              <a:ext uri="{FF2B5EF4-FFF2-40B4-BE49-F238E27FC236}">
                <a16:creationId xmlns:a16="http://schemas.microsoft.com/office/drawing/2014/main" id="{48F42FC7-0AC6-44CE-94B9-535C3F0ABF6E}"/>
              </a:ext>
            </a:extLst>
          </p:cNvPr>
          <p:cNvSpPr>
            <a:spLocks noGrp="1"/>
          </p:cNvSpPr>
          <p:nvPr>
            <p:ph type="dt" sz="half" idx="10"/>
          </p:nvPr>
        </p:nvSpPr>
        <p:spPr/>
        <p:txBody>
          <a:bodyPr/>
          <a:lstStyle/>
          <a:p>
            <a:r>
              <a:rPr lang="en-US"/>
              <a:t>&lt;September 2017&gt;</a:t>
            </a:r>
            <a:endParaRPr lang="en-US" dirty="0"/>
          </a:p>
        </p:txBody>
      </p:sp>
      <p:sp>
        <p:nvSpPr>
          <p:cNvPr id="4" name="Footer Placeholder 3">
            <a:extLst>
              <a:ext uri="{FF2B5EF4-FFF2-40B4-BE49-F238E27FC236}">
                <a16:creationId xmlns:a16="http://schemas.microsoft.com/office/drawing/2014/main" id="{B4CA5D3A-BC10-40F5-9846-F7E20A16AC29}"/>
              </a:ext>
            </a:extLst>
          </p:cNvPr>
          <p:cNvSpPr>
            <a:spLocks noGrp="1"/>
          </p:cNvSpPr>
          <p:nvPr>
            <p:ph type="ftr" sz="quarter" idx="11"/>
          </p:nvPr>
        </p:nvSpPr>
        <p:spPr/>
        <p:txBody>
          <a:bodyPr/>
          <a:lstStyle/>
          <a:p>
            <a:r>
              <a:rPr lang="en-US"/>
              <a:t>Hidetoshi Yokota, Ruben Salazar, Randy Turner (Landis+Gyr)</a:t>
            </a:r>
          </a:p>
        </p:txBody>
      </p:sp>
      <p:sp>
        <p:nvSpPr>
          <p:cNvPr id="5" name="Slide Number Placeholder 4">
            <a:extLst>
              <a:ext uri="{FF2B5EF4-FFF2-40B4-BE49-F238E27FC236}">
                <a16:creationId xmlns:a16="http://schemas.microsoft.com/office/drawing/2014/main" id="{5701EDB0-0C2A-4D5E-830E-F9A9FAFC0371}"/>
              </a:ext>
            </a:extLst>
          </p:cNvPr>
          <p:cNvSpPr>
            <a:spLocks noGrp="1"/>
          </p:cNvSpPr>
          <p:nvPr>
            <p:ph type="sldNum" sz="quarter" idx="12"/>
          </p:nvPr>
        </p:nvSpPr>
        <p:spPr/>
        <p:txBody>
          <a:bodyPr/>
          <a:lstStyle/>
          <a:p>
            <a:r>
              <a:rPr lang="en-US"/>
              <a:t>Slide </a:t>
            </a:r>
            <a:fld id="{8761FD8D-6E16-6948-8228-37F606CBBE8D}" type="slidenum">
              <a:rPr lang="en-US" smtClean="0"/>
              <a:pPr/>
              <a:t>7</a:t>
            </a:fld>
            <a:endParaRPr lang="en-US"/>
          </a:p>
        </p:txBody>
      </p:sp>
      <p:sp>
        <p:nvSpPr>
          <p:cNvPr id="6" name="Rectangle 5">
            <a:extLst>
              <a:ext uri="{FF2B5EF4-FFF2-40B4-BE49-F238E27FC236}">
                <a16:creationId xmlns:a16="http://schemas.microsoft.com/office/drawing/2014/main" id="{90A1208F-CB44-40EF-A042-5128DCCC1FDE}"/>
              </a:ext>
            </a:extLst>
          </p:cNvPr>
          <p:cNvSpPr/>
          <p:nvPr/>
        </p:nvSpPr>
        <p:spPr bwMode="auto">
          <a:xfrm>
            <a:off x="1115096" y="4467508"/>
            <a:ext cx="6086892" cy="457200"/>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8" name="Rectangle 7">
            <a:extLst>
              <a:ext uri="{FF2B5EF4-FFF2-40B4-BE49-F238E27FC236}">
                <a16:creationId xmlns:a16="http://schemas.microsoft.com/office/drawing/2014/main" id="{3CFAC7FA-883F-43C7-A7EA-B75228A93B3F}"/>
              </a:ext>
            </a:extLst>
          </p:cNvPr>
          <p:cNvSpPr/>
          <p:nvPr/>
        </p:nvSpPr>
        <p:spPr bwMode="auto">
          <a:xfrm>
            <a:off x="1115096" y="4923913"/>
            <a:ext cx="6086892" cy="465771"/>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12" name="Rectangle 11">
            <a:extLst>
              <a:ext uri="{FF2B5EF4-FFF2-40B4-BE49-F238E27FC236}">
                <a16:creationId xmlns:a16="http://schemas.microsoft.com/office/drawing/2014/main" id="{000DDA73-6210-4AE4-8045-C2585F64720D}"/>
              </a:ext>
            </a:extLst>
          </p:cNvPr>
          <p:cNvSpPr/>
          <p:nvPr/>
        </p:nvSpPr>
        <p:spPr bwMode="auto">
          <a:xfrm>
            <a:off x="2534974" y="2698637"/>
            <a:ext cx="457200" cy="1756354"/>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ULI</a:t>
            </a:r>
          </a:p>
        </p:txBody>
      </p:sp>
      <p:sp>
        <p:nvSpPr>
          <p:cNvPr id="13" name="Rectangle 12">
            <a:extLst>
              <a:ext uri="{FF2B5EF4-FFF2-40B4-BE49-F238E27FC236}">
                <a16:creationId xmlns:a16="http://schemas.microsoft.com/office/drawing/2014/main" id="{6620387A-BF65-4E14-B79B-4944D9668D3A}"/>
              </a:ext>
            </a:extLst>
          </p:cNvPr>
          <p:cNvSpPr/>
          <p:nvPr/>
        </p:nvSpPr>
        <p:spPr bwMode="auto">
          <a:xfrm>
            <a:off x="658231" y="4464527"/>
            <a:ext cx="457200" cy="926123"/>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PHY/</a:t>
            </a:r>
            <a:r>
              <a:rPr lang="en-US" dirty="0">
                <a:solidFill>
                  <a:schemeClr val="tx1"/>
                </a:solidFill>
                <a:latin typeface="Times New Roman" charset="0"/>
                <a:ea typeface="ＭＳ Ｐゴシック" charset="0"/>
              </a:rPr>
              <a:t>MAC</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14" name="Rectangle 13">
            <a:extLst>
              <a:ext uri="{FF2B5EF4-FFF2-40B4-BE49-F238E27FC236}">
                <a16:creationId xmlns:a16="http://schemas.microsoft.com/office/drawing/2014/main" id="{0EDCAF1F-8E65-4C33-AEC5-79ADDF14294C}"/>
              </a:ext>
            </a:extLst>
          </p:cNvPr>
          <p:cNvSpPr/>
          <p:nvPr/>
        </p:nvSpPr>
        <p:spPr bwMode="auto">
          <a:xfrm>
            <a:off x="5562599" y="5531531"/>
            <a:ext cx="574431" cy="304800"/>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MHR</a:t>
            </a:r>
          </a:p>
        </p:txBody>
      </p:sp>
      <p:sp>
        <p:nvSpPr>
          <p:cNvPr id="15" name="Rectangle 14">
            <a:extLst>
              <a:ext uri="{FF2B5EF4-FFF2-40B4-BE49-F238E27FC236}">
                <a16:creationId xmlns:a16="http://schemas.microsoft.com/office/drawing/2014/main" id="{D30A600E-A54D-420F-912D-AD3DB065DE91}"/>
              </a:ext>
            </a:extLst>
          </p:cNvPr>
          <p:cNvSpPr/>
          <p:nvPr/>
        </p:nvSpPr>
        <p:spPr bwMode="auto">
          <a:xfrm>
            <a:off x="6137030" y="5532325"/>
            <a:ext cx="762001" cy="304800"/>
          </a:xfrm>
          <a:prstGeom prst="rect">
            <a:avLst/>
          </a:prstGeom>
          <a:solidFill>
            <a:schemeClr val="accent2">
              <a:lumMod val="20000"/>
              <a:lumOff val="8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ULI </a:t>
            </a:r>
            <a:r>
              <a:rPr lang="en-US" dirty="0" err="1">
                <a:solidFill>
                  <a:schemeClr val="tx1"/>
                </a:solidFill>
                <a:latin typeface="Times New Roman" charset="0"/>
                <a:ea typeface="ＭＳ Ｐゴシック" charset="0"/>
              </a:rPr>
              <a:t>Hdr</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16" name="Rectangle 15">
            <a:extLst>
              <a:ext uri="{FF2B5EF4-FFF2-40B4-BE49-F238E27FC236}">
                <a16:creationId xmlns:a16="http://schemas.microsoft.com/office/drawing/2014/main" id="{6A4B085D-3DD4-43AA-A4E0-2852495550B8}"/>
              </a:ext>
            </a:extLst>
          </p:cNvPr>
          <p:cNvSpPr/>
          <p:nvPr/>
        </p:nvSpPr>
        <p:spPr bwMode="auto">
          <a:xfrm>
            <a:off x="6899031" y="5531531"/>
            <a:ext cx="762000" cy="304800"/>
          </a:xfrm>
          <a:prstGeom prst="rect">
            <a:avLst/>
          </a:prstGeom>
          <a:solidFill>
            <a:schemeClr val="accent2">
              <a:lumMod val="20000"/>
              <a:lumOff val="8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err="1">
                <a:ln>
                  <a:noFill/>
                </a:ln>
                <a:solidFill>
                  <a:schemeClr val="tx1"/>
                </a:solidFill>
                <a:effectLst/>
                <a:latin typeface="Times New Roman" charset="0"/>
                <a:ea typeface="ＭＳ Ｐゴシック" charset="0"/>
              </a:rPr>
              <a:t>Etype</a:t>
            </a:r>
            <a:r>
              <a:rPr kumimoji="0" lang="en-US" sz="1200" b="0" i="0" u="none" strike="noStrike" cap="none" normalizeH="0" baseline="0" dirty="0">
                <a:ln>
                  <a:noFill/>
                </a:ln>
                <a:solidFill>
                  <a:schemeClr val="tx1"/>
                </a:solidFill>
                <a:effectLst/>
                <a:latin typeface="Times New Roman" charset="0"/>
                <a:ea typeface="ＭＳ Ｐゴシック" charset="0"/>
              </a:rPr>
              <a:t>=PT</a:t>
            </a:r>
          </a:p>
        </p:txBody>
      </p:sp>
      <p:sp>
        <p:nvSpPr>
          <p:cNvPr id="17" name="Rectangle 16">
            <a:extLst>
              <a:ext uri="{FF2B5EF4-FFF2-40B4-BE49-F238E27FC236}">
                <a16:creationId xmlns:a16="http://schemas.microsoft.com/office/drawing/2014/main" id="{E8F2C600-452C-443B-A84C-D0F15D398534}"/>
              </a:ext>
            </a:extLst>
          </p:cNvPr>
          <p:cNvSpPr/>
          <p:nvPr/>
        </p:nvSpPr>
        <p:spPr bwMode="auto">
          <a:xfrm>
            <a:off x="7661031" y="5531531"/>
            <a:ext cx="1178169" cy="304800"/>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Payload</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23" name="Rectangle 22">
            <a:extLst>
              <a:ext uri="{FF2B5EF4-FFF2-40B4-BE49-F238E27FC236}">
                <a16:creationId xmlns:a16="http://schemas.microsoft.com/office/drawing/2014/main" id="{91BEFC87-E172-463C-92D2-751447917835}"/>
              </a:ext>
            </a:extLst>
          </p:cNvPr>
          <p:cNvSpPr/>
          <p:nvPr/>
        </p:nvSpPr>
        <p:spPr bwMode="auto">
          <a:xfrm>
            <a:off x="5204753" y="3324112"/>
            <a:ext cx="762794" cy="533400"/>
          </a:xfrm>
          <a:prstGeom prst="rect">
            <a:avLst/>
          </a:prstGeom>
          <a:solidFill>
            <a:schemeClr val="bg1">
              <a:lumMod val="95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MGMT</a:t>
            </a:r>
          </a:p>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Protocol</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grpSp>
        <p:nvGrpSpPr>
          <p:cNvPr id="33" name="Group 32">
            <a:extLst>
              <a:ext uri="{FF2B5EF4-FFF2-40B4-BE49-F238E27FC236}">
                <a16:creationId xmlns:a16="http://schemas.microsoft.com/office/drawing/2014/main" id="{0106B422-F647-45FF-9CA9-1F6AFE73974E}"/>
              </a:ext>
            </a:extLst>
          </p:cNvPr>
          <p:cNvGrpSpPr/>
          <p:nvPr/>
        </p:nvGrpSpPr>
        <p:grpSpPr>
          <a:xfrm>
            <a:off x="6073433" y="3571269"/>
            <a:ext cx="274320" cy="45720"/>
            <a:chOff x="6934200" y="3423536"/>
            <a:chExt cx="274320" cy="45720"/>
          </a:xfrm>
        </p:grpSpPr>
        <p:sp>
          <p:nvSpPr>
            <p:cNvPr id="28" name="Oval 27">
              <a:extLst>
                <a:ext uri="{FF2B5EF4-FFF2-40B4-BE49-F238E27FC236}">
                  <a16:creationId xmlns:a16="http://schemas.microsoft.com/office/drawing/2014/main" id="{44492ABE-968F-40B5-8DAF-9BD3B8FA0900}"/>
                </a:ext>
              </a:extLst>
            </p:cNvPr>
            <p:cNvSpPr/>
            <p:nvPr/>
          </p:nvSpPr>
          <p:spPr bwMode="auto">
            <a:xfrm>
              <a:off x="6934200" y="3423536"/>
              <a:ext cx="45720" cy="45720"/>
            </a:xfrm>
            <a:prstGeom prst="ellipse">
              <a:avLst/>
            </a:prstGeom>
            <a:solidFill>
              <a:schemeClr val="tx1"/>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29" name="Oval 28">
              <a:extLst>
                <a:ext uri="{FF2B5EF4-FFF2-40B4-BE49-F238E27FC236}">
                  <a16:creationId xmlns:a16="http://schemas.microsoft.com/office/drawing/2014/main" id="{55A7B0C8-B89A-4376-823B-F70EE4D601FB}"/>
                </a:ext>
              </a:extLst>
            </p:cNvPr>
            <p:cNvSpPr/>
            <p:nvPr/>
          </p:nvSpPr>
          <p:spPr bwMode="auto">
            <a:xfrm>
              <a:off x="7048500" y="3423536"/>
              <a:ext cx="45720" cy="45720"/>
            </a:xfrm>
            <a:prstGeom prst="ellipse">
              <a:avLst/>
            </a:prstGeom>
            <a:solidFill>
              <a:schemeClr val="tx1"/>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30" name="Oval 29">
              <a:extLst>
                <a:ext uri="{FF2B5EF4-FFF2-40B4-BE49-F238E27FC236}">
                  <a16:creationId xmlns:a16="http://schemas.microsoft.com/office/drawing/2014/main" id="{1ED87F67-11BE-4EF3-BB23-E646826B8D78}"/>
                </a:ext>
              </a:extLst>
            </p:cNvPr>
            <p:cNvSpPr/>
            <p:nvPr/>
          </p:nvSpPr>
          <p:spPr bwMode="auto">
            <a:xfrm>
              <a:off x="7162800" y="3423536"/>
              <a:ext cx="45720" cy="45720"/>
            </a:xfrm>
            <a:prstGeom prst="ellipse">
              <a:avLst/>
            </a:prstGeom>
            <a:solidFill>
              <a:schemeClr val="tx1"/>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grpSp>
      <p:sp>
        <p:nvSpPr>
          <p:cNvPr id="34" name="Rectangle 33">
            <a:extLst>
              <a:ext uri="{FF2B5EF4-FFF2-40B4-BE49-F238E27FC236}">
                <a16:creationId xmlns:a16="http://schemas.microsoft.com/office/drawing/2014/main" id="{E129CD13-F215-4763-BA71-BD5955DA35B5}"/>
              </a:ext>
            </a:extLst>
          </p:cNvPr>
          <p:cNvSpPr/>
          <p:nvPr/>
        </p:nvSpPr>
        <p:spPr bwMode="auto">
          <a:xfrm>
            <a:off x="2993365" y="3324112"/>
            <a:ext cx="762794" cy="533400"/>
          </a:xfrm>
          <a:prstGeom prst="rect">
            <a:avLst/>
          </a:prstGeom>
          <a:solidFill>
            <a:schemeClr val="bg1">
              <a:lumMod val="95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KMP</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35" name="Rectangle 34">
            <a:extLst>
              <a:ext uri="{FF2B5EF4-FFF2-40B4-BE49-F238E27FC236}">
                <a16:creationId xmlns:a16="http://schemas.microsoft.com/office/drawing/2014/main" id="{1037DD51-F3B5-41DB-BF2A-39E2F40C7379}"/>
              </a:ext>
            </a:extLst>
          </p:cNvPr>
          <p:cNvSpPr/>
          <p:nvPr/>
        </p:nvSpPr>
        <p:spPr bwMode="auto">
          <a:xfrm>
            <a:off x="4441959" y="3324112"/>
            <a:ext cx="762794" cy="533400"/>
          </a:xfrm>
          <a:prstGeom prst="rect">
            <a:avLst/>
          </a:prstGeom>
          <a:solidFill>
            <a:schemeClr val="bg1">
              <a:lumMod val="95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Pass Thru</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36" name="Rectangle 35">
            <a:extLst>
              <a:ext uri="{FF2B5EF4-FFF2-40B4-BE49-F238E27FC236}">
                <a16:creationId xmlns:a16="http://schemas.microsoft.com/office/drawing/2014/main" id="{017BC3E6-E6F3-478F-81FB-90C25D09EBAB}"/>
              </a:ext>
            </a:extLst>
          </p:cNvPr>
          <p:cNvSpPr/>
          <p:nvPr/>
        </p:nvSpPr>
        <p:spPr bwMode="auto">
          <a:xfrm>
            <a:off x="6439987" y="3324508"/>
            <a:ext cx="762794" cy="533400"/>
          </a:xfrm>
          <a:prstGeom prst="rect">
            <a:avLst/>
          </a:prstGeom>
          <a:solidFill>
            <a:schemeClr val="bg1">
              <a:lumMod val="95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err="1">
                <a:solidFill>
                  <a:schemeClr val="tx1"/>
                </a:solidFill>
                <a:latin typeface="Times New Roman" charset="0"/>
                <a:ea typeface="ＭＳ Ｐゴシック" charset="0"/>
              </a:rPr>
              <a:t>Rsvd</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grpSp>
        <p:nvGrpSpPr>
          <p:cNvPr id="37" name="Group 36">
            <a:extLst>
              <a:ext uri="{FF2B5EF4-FFF2-40B4-BE49-F238E27FC236}">
                <a16:creationId xmlns:a16="http://schemas.microsoft.com/office/drawing/2014/main" id="{EEB5985D-C602-4DA1-B37F-079313E3E1FC}"/>
              </a:ext>
            </a:extLst>
          </p:cNvPr>
          <p:cNvGrpSpPr/>
          <p:nvPr/>
        </p:nvGrpSpPr>
        <p:grpSpPr>
          <a:xfrm>
            <a:off x="3833153" y="3565995"/>
            <a:ext cx="502920" cy="45720"/>
            <a:chOff x="6934200" y="3423536"/>
            <a:chExt cx="502920" cy="45720"/>
          </a:xfrm>
        </p:grpSpPr>
        <p:sp>
          <p:nvSpPr>
            <p:cNvPr id="38" name="Oval 37">
              <a:extLst>
                <a:ext uri="{FF2B5EF4-FFF2-40B4-BE49-F238E27FC236}">
                  <a16:creationId xmlns:a16="http://schemas.microsoft.com/office/drawing/2014/main" id="{1241FC94-3006-463F-9C95-8D205784CA75}"/>
                </a:ext>
              </a:extLst>
            </p:cNvPr>
            <p:cNvSpPr/>
            <p:nvPr/>
          </p:nvSpPr>
          <p:spPr bwMode="auto">
            <a:xfrm>
              <a:off x="6934200" y="3423536"/>
              <a:ext cx="45720" cy="45720"/>
            </a:xfrm>
            <a:prstGeom prst="ellipse">
              <a:avLst/>
            </a:prstGeom>
            <a:solidFill>
              <a:schemeClr val="tx1"/>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39" name="Oval 38">
              <a:extLst>
                <a:ext uri="{FF2B5EF4-FFF2-40B4-BE49-F238E27FC236}">
                  <a16:creationId xmlns:a16="http://schemas.microsoft.com/office/drawing/2014/main" id="{00216BA6-D1E6-484E-8E56-27C951CA54D8}"/>
                </a:ext>
              </a:extLst>
            </p:cNvPr>
            <p:cNvSpPr/>
            <p:nvPr/>
          </p:nvSpPr>
          <p:spPr bwMode="auto">
            <a:xfrm>
              <a:off x="7048500" y="3423536"/>
              <a:ext cx="45720" cy="45720"/>
            </a:xfrm>
            <a:prstGeom prst="ellipse">
              <a:avLst/>
            </a:prstGeom>
            <a:solidFill>
              <a:schemeClr val="tx1"/>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40" name="Oval 39">
              <a:extLst>
                <a:ext uri="{FF2B5EF4-FFF2-40B4-BE49-F238E27FC236}">
                  <a16:creationId xmlns:a16="http://schemas.microsoft.com/office/drawing/2014/main" id="{D0B5B87C-C6BE-4171-95E0-194D1B1BD9DC}"/>
                </a:ext>
              </a:extLst>
            </p:cNvPr>
            <p:cNvSpPr/>
            <p:nvPr/>
          </p:nvSpPr>
          <p:spPr bwMode="auto">
            <a:xfrm>
              <a:off x="7162800" y="3423536"/>
              <a:ext cx="45720" cy="45720"/>
            </a:xfrm>
            <a:prstGeom prst="ellipse">
              <a:avLst/>
            </a:prstGeom>
            <a:solidFill>
              <a:schemeClr val="tx1"/>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41" name="Oval 40">
              <a:extLst>
                <a:ext uri="{FF2B5EF4-FFF2-40B4-BE49-F238E27FC236}">
                  <a16:creationId xmlns:a16="http://schemas.microsoft.com/office/drawing/2014/main" id="{43E8250C-28E8-4DA5-9CB3-25E69F6B7283}"/>
                </a:ext>
              </a:extLst>
            </p:cNvPr>
            <p:cNvSpPr/>
            <p:nvPr/>
          </p:nvSpPr>
          <p:spPr bwMode="auto">
            <a:xfrm>
              <a:off x="7277100" y="3423536"/>
              <a:ext cx="45720" cy="45720"/>
            </a:xfrm>
            <a:prstGeom prst="ellipse">
              <a:avLst/>
            </a:prstGeom>
            <a:solidFill>
              <a:schemeClr val="tx1"/>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42" name="Oval 41">
              <a:extLst>
                <a:ext uri="{FF2B5EF4-FFF2-40B4-BE49-F238E27FC236}">
                  <a16:creationId xmlns:a16="http://schemas.microsoft.com/office/drawing/2014/main" id="{CC4163C8-4589-4C15-A98A-5F0C605B8928}"/>
                </a:ext>
              </a:extLst>
            </p:cNvPr>
            <p:cNvSpPr/>
            <p:nvPr/>
          </p:nvSpPr>
          <p:spPr bwMode="auto">
            <a:xfrm>
              <a:off x="7391400" y="3423536"/>
              <a:ext cx="45720" cy="45720"/>
            </a:xfrm>
            <a:prstGeom prst="ellipse">
              <a:avLst/>
            </a:prstGeom>
            <a:solidFill>
              <a:schemeClr val="tx1"/>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grpSp>
      <p:sp>
        <p:nvSpPr>
          <p:cNvPr id="47" name="Flowchart: Terminator 46">
            <a:extLst>
              <a:ext uri="{FF2B5EF4-FFF2-40B4-BE49-F238E27FC236}">
                <a16:creationId xmlns:a16="http://schemas.microsoft.com/office/drawing/2014/main" id="{D6BAB104-1EDB-4E32-A4BF-CC7008D9C947}"/>
              </a:ext>
            </a:extLst>
          </p:cNvPr>
          <p:cNvSpPr/>
          <p:nvPr/>
        </p:nvSpPr>
        <p:spPr bwMode="auto">
          <a:xfrm>
            <a:off x="5296987" y="3768796"/>
            <a:ext cx="572256" cy="201928"/>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MPM-SAP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48" name="Flowchart: Terminator 47">
            <a:extLst>
              <a:ext uri="{FF2B5EF4-FFF2-40B4-BE49-F238E27FC236}">
                <a16:creationId xmlns:a16="http://schemas.microsoft.com/office/drawing/2014/main" id="{02359C3F-D3B1-4E66-A20C-9740CD3F03B5}"/>
              </a:ext>
            </a:extLst>
          </p:cNvPr>
          <p:cNvSpPr/>
          <p:nvPr/>
        </p:nvSpPr>
        <p:spPr bwMode="auto">
          <a:xfrm>
            <a:off x="5301220" y="3183023"/>
            <a:ext cx="572256" cy="201928"/>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MPH-SAP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49" name="Flowchart: Terminator 48">
            <a:extLst>
              <a:ext uri="{FF2B5EF4-FFF2-40B4-BE49-F238E27FC236}">
                <a16:creationId xmlns:a16="http://schemas.microsoft.com/office/drawing/2014/main" id="{21F8DCBC-2953-491E-AAF3-DFBFA8ECF09B}"/>
              </a:ext>
            </a:extLst>
          </p:cNvPr>
          <p:cNvSpPr/>
          <p:nvPr/>
        </p:nvSpPr>
        <p:spPr bwMode="auto">
          <a:xfrm>
            <a:off x="4534987" y="3768795"/>
            <a:ext cx="572256" cy="185239"/>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PTM-SAP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50" name="Flowchart: Terminator 49">
            <a:extLst>
              <a:ext uri="{FF2B5EF4-FFF2-40B4-BE49-F238E27FC236}">
                <a16:creationId xmlns:a16="http://schemas.microsoft.com/office/drawing/2014/main" id="{E87C2D85-14E2-4D90-90B8-CEF2648B1E29}"/>
              </a:ext>
            </a:extLst>
          </p:cNvPr>
          <p:cNvSpPr/>
          <p:nvPr/>
        </p:nvSpPr>
        <p:spPr bwMode="auto">
          <a:xfrm>
            <a:off x="4539220" y="3189601"/>
            <a:ext cx="572256" cy="19535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PTH-SAP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51" name="Rectangle 50">
            <a:extLst>
              <a:ext uri="{FF2B5EF4-FFF2-40B4-BE49-F238E27FC236}">
                <a16:creationId xmlns:a16="http://schemas.microsoft.com/office/drawing/2014/main" id="{325FACEF-BF01-40D3-BF87-FC5B5E7AACD8}"/>
              </a:ext>
            </a:extLst>
          </p:cNvPr>
          <p:cNvSpPr/>
          <p:nvPr/>
        </p:nvSpPr>
        <p:spPr bwMode="auto">
          <a:xfrm>
            <a:off x="5000510" y="6016025"/>
            <a:ext cx="574431" cy="308575"/>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MHR</a:t>
            </a:r>
          </a:p>
        </p:txBody>
      </p:sp>
      <p:sp>
        <p:nvSpPr>
          <p:cNvPr id="54" name="Rectangle 53">
            <a:extLst>
              <a:ext uri="{FF2B5EF4-FFF2-40B4-BE49-F238E27FC236}">
                <a16:creationId xmlns:a16="http://schemas.microsoft.com/office/drawing/2014/main" id="{CADF6CEC-D32C-401D-9D8C-B18FCC04E792}"/>
              </a:ext>
            </a:extLst>
          </p:cNvPr>
          <p:cNvSpPr/>
          <p:nvPr/>
        </p:nvSpPr>
        <p:spPr bwMode="auto">
          <a:xfrm>
            <a:off x="5574941" y="6016025"/>
            <a:ext cx="1178169" cy="304800"/>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Payload</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69" name="TextBox 68">
            <a:extLst>
              <a:ext uri="{FF2B5EF4-FFF2-40B4-BE49-F238E27FC236}">
                <a16:creationId xmlns:a16="http://schemas.microsoft.com/office/drawing/2014/main" id="{D78676AC-DB43-42D7-84CA-0BAF36C6DBC7}"/>
              </a:ext>
            </a:extLst>
          </p:cNvPr>
          <p:cNvSpPr txBox="1"/>
          <p:nvPr/>
        </p:nvSpPr>
        <p:spPr>
          <a:xfrm>
            <a:off x="6857738" y="6043826"/>
            <a:ext cx="1143262" cy="276999"/>
          </a:xfrm>
          <a:prstGeom prst="rect">
            <a:avLst/>
          </a:prstGeom>
          <a:noFill/>
        </p:spPr>
        <p:txBody>
          <a:bodyPr wrap="none" rtlCol="0">
            <a:spAutoFit/>
          </a:bodyPr>
          <a:lstStyle/>
          <a:p>
            <a:r>
              <a:rPr lang="en-US" dirty="0"/>
              <a:t>Non ULI frame</a:t>
            </a:r>
          </a:p>
        </p:txBody>
      </p:sp>
      <p:sp>
        <p:nvSpPr>
          <p:cNvPr id="70" name="TextBox 69">
            <a:extLst>
              <a:ext uri="{FF2B5EF4-FFF2-40B4-BE49-F238E27FC236}">
                <a16:creationId xmlns:a16="http://schemas.microsoft.com/office/drawing/2014/main" id="{A645BCD3-BDA8-44D7-BC3A-69DFD34472EC}"/>
              </a:ext>
            </a:extLst>
          </p:cNvPr>
          <p:cNvSpPr txBox="1"/>
          <p:nvPr/>
        </p:nvSpPr>
        <p:spPr>
          <a:xfrm>
            <a:off x="7488659" y="5257800"/>
            <a:ext cx="840295" cy="276999"/>
          </a:xfrm>
          <a:prstGeom prst="rect">
            <a:avLst/>
          </a:prstGeom>
          <a:noFill/>
        </p:spPr>
        <p:txBody>
          <a:bodyPr wrap="none" rtlCol="0">
            <a:spAutoFit/>
          </a:bodyPr>
          <a:lstStyle/>
          <a:p>
            <a:r>
              <a:rPr lang="en-US" dirty="0"/>
              <a:t>ULI frame</a:t>
            </a:r>
          </a:p>
        </p:txBody>
      </p:sp>
      <p:sp>
        <p:nvSpPr>
          <p:cNvPr id="71" name="Rectangle 70">
            <a:extLst>
              <a:ext uri="{FF2B5EF4-FFF2-40B4-BE49-F238E27FC236}">
                <a16:creationId xmlns:a16="http://schemas.microsoft.com/office/drawing/2014/main" id="{0CF8486D-9E49-4AF1-A59A-F7A7B31CF644}"/>
              </a:ext>
            </a:extLst>
          </p:cNvPr>
          <p:cNvSpPr/>
          <p:nvPr/>
        </p:nvSpPr>
        <p:spPr bwMode="auto">
          <a:xfrm>
            <a:off x="1581528" y="2250544"/>
            <a:ext cx="2996994" cy="448693"/>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solidFill>
                  <a:schemeClr val="tx1"/>
                </a:solidFill>
                <a:latin typeface="Times New Roman" charset="0"/>
                <a:ea typeface="ＭＳ Ｐゴシック" charset="0"/>
              </a:rPr>
              <a:t>IPv6 (example)</a:t>
            </a: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72" name="Flowchart: Terminator 71">
            <a:extLst>
              <a:ext uri="{FF2B5EF4-FFF2-40B4-BE49-F238E27FC236}">
                <a16:creationId xmlns:a16="http://schemas.microsoft.com/office/drawing/2014/main" id="{D71EF4C3-9F70-479F-A96A-44F9D275329D}"/>
              </a:ext>
            </a:extLst>
          </p:cNvPr>
          <p:cNvSpPr/>
          <p:nvPr/>
        </p:nvSpPr>
        <p:spPr bwMode="auto">
          <a:xfrm>
            <a:off x="3657599" y="2583637"/>
            <a:ext cx="822960" cy="19535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ULM-IPv6-SAP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73" name="Rectangle 72">
            <a:extLst>
              <a:ext uri="{FF2B5EF4-FFF2-40B4-BE49-F238E27FC236}">
                <a16:creationId xmlns:a16="http://schemas.microsoft.com/office/drawing/2014/main" id="{DE5B8512-BC87-4BF6-BA38-B0173C908FBA}"/>
              </a:ext>
            </a:extLst>
          </p:cNvPr>
          <p:cNvSpPr/>
          <p:nvPr/>
        </p:nvSpPr>
        <p:spPr bwMode="auto">
          <a:xfrm>
            <a:off x="5958839" y="1717754"/>
            <a:ext cx="1584960" cy="373698"/>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err="1">
                <a:solidFill>
                  <a:schemeClr val="tx1"/>
                </a:solidFill>
                <a:latin typeface="Times New Roman" charset="0"/>
                <a:ea typeface="ＭＳ Ｐゴシック" charset="0"/>
              </a:rPr>
              <a:t>CoMI</a:t>
            </a:r>
            <a:r>
              <a:rPr lang="en-US" sz="1800" dirty="0">
                <a:solidFill>
                  <a:schemeClr val="tx1"/>
                </a:solidFill>
                <a:latin typeface="Times New Roman" charset="0"/>
                <a:ea typeface="ＭＳ Ｐゴシック" charset="0"/>
              </a:rPr>
              <a:t> APP</a:t>
            </a: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74" name="Flowchart: Terminator 73">
            <a:extLst>
              <a:ext uri="{FF2B5EF4-FFF2-40B4-BE49-F238E27FC236}">
                <a16:creationId xmlns:a16="http://schemas.microsoft.com/office/drawing/2014/main" id="{5EC72757-3804-415E-9378-DB7F6F49D9C7}"/>
              </a:ext>
            </a:extLst>
          </p:cNvPr>
          <p:cNvSpPr/>
          <p:nvPr/>
        </p:nvSpPr>
        <p:spPr bwMode="auto">
          <a:xfrm>
            <a:off x="6479675" y="2577059"/>
            <a:ext cx="572256" cy="19535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ULM-SAP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cxnSp>
        <p:nvCxnSpPr>
          <p:cNvPr id="79" name="Connector: Elbow 78">
            <a:extLst>
              <a:ext uri="{FF2B5EF4-FFF2-40B4-BE49-F238E27FC236}">
                <a16:creationId xmlns:a16="http://schemas.microsoft.com/office/drawing/2014/main" id="{0A7CFD37-831F-4F2A-82FD-4D8AEB9EEC55}"/>
              </a:ext>
            </a:extLst>
          </p:cNvPr>
          <p:cNvCxnSpPr>
            <a:stCxn id="48" idx="0"/>
            <a:endCxn id="74" idx="2"/>
          </p:cNvCxnSpPr>
          <p:nvPr/>
        </p:nvCxnSpPr>
        <p:spPr bwMode="auto">
          <a:xfrm rot="5400000" flipH="1" flipV="1">
            <a:off x="5971268" y="2388489"/>
            <a:ext cx="410614" cy="1178455"/>
          </a:xfrm>
          <a:prstGeom prst="bentConnector3">
            <a:avLst/>
          </a:prstGeom>
          <a:solidFill>
            <a:schemeClr val="accent1"/>
          </a:solidFill>
          <a:ln w="38100" cap="flat" cmpd="sng" algn="ctr">
            <a:solidFill>
              <a:schemeClr val="accent6"/>
            </a:solidFill>
            <a:prstDash val="solid"/>
            <a:round/>
            <a:headEnd type="triangle" w="med" len="med"/>
            <a:tailEnd type="triangl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83" name="Connector: Elbow 82">
            <a:extLst>
              <a:ext uri="{FF2B5EF4-FFF2-40B4-BE49-F238E27FC236}">
                <a16:creationId xmlns:a16="http://schemas.microsoft.com/office/drawing/2014/main" id="{F20FE828-8B76-4368-BBAF-537D961FDE07}"/>
              </a:ext>
            </a:extLst>
          </p:cNvPr>
          <p:cNvCxnSpPr>
            <a:stCxn id="50" idx="0"/>
            <a:endCxn id="72" idx="2"/>
          </p:cNvCxnSpPr>
          <p:nvPr/>
        </p:nvCxnSpPr>
        <p:spPr bwMode="auto">
          <a:xfrm rot="16200000" flipV="1">
            <a:off x="4241907" y="2606159"/>
            <a:ext cx="410614" cy="756269"/>
          </a:xfrm>
          <a:prstGeom prst="bentConnector3">
            <a:avLst/>
          </a:prstGeom>
          <a:ln>
            <a:headEnd type="none" w="sm" len="sm"/>
            <a:tailEnd type="triangle"/>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cxnSp>
        <p:nvCxnSpPr>
          <p:cNvPr id="87" name="Straight Arrow Connector 86">
            <a:extLst>
              <a:ext uri="{FF2B5EF4-FFF2-40B4-BE49-F238E27FC236}">
                <a16:creationId xmlns:a16="http://schemas.microsoft.com/office/drawing/2014/main" id="{10EF5B25-D2B4-4F14-986D-D916D63B40B9}"/>
              </a:ext>
            </a:extLst>
          </p:cNvPr>
          <p:cNvCxnSpPr>
            <a:stCxn id="74" idx="0"/>
          </p:cNvCxnSpPr>
          <p:nvPr/>
        </p:nvCxnSpPr>
        <p:spPr bwMode="auto">
          <a:xfrm flipV="1">
            <a:off x="6765803" y="2091452"/>
            <a:ext cx="0" cy="485607"/>
          </a:xfrm>
          <a:prstGeom prst="straightConnector1">
            <a:avLst/>
          </a:prstGeom>
          <a:solidFill>
            <a:schemeClr val="accent1"/>
          </a:solidFill>
          <a:ln w="38100" cap="flat" cmpd="sng" algn="ctr">
            <a:solidFill>
              <a:schemeClr val="accent6"/>
            </a:solidFill>
            <a:prstDash val="solid"/>
            <a:round/>
            <a:headEnd type="triangle" w="med" len="med"/>
            <a:tailEnd type="triangl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
        <p:nvSpPr>
          <p:cNvPr id="60" name="Rectangle 59">
            <a:extLst>
              <a:ext uri="{FF2B5EF4-FFF2-40B4-BE49-F238E27FC236}">
                <a16:creationId xmlns:a16="http://schemas.microsoft.com/office/drawing/2014/main" id="{071DBF69-170B-4783-A773-B1F2950A054D}"/>
              </a:ext>
            </a:extLst>
          </p:cNvPr>
          <p:cNvSpPr/>
          <p:nvPr/>
        </p:nvSpPr>
        <p:spPr bwMode="auto">
          <a:xfrm>
            <a:off x="657895" y="2250544"/>
            <a:ext cx="457200" cy="447768"/>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Net</a:t>
            </a:r>
            <a:br>
              <a:rPr kumimoji="0" lang="en-US" sz="1200" b="0" i="0" u="none" strike="noStrike" cap="none" normalizeH="0" baseline="0" dirty="0">
                <a:ln>
                  <a:noFill/>
                </a:ln>
                <a:solidFill>
                  <a:schemeClr val="tx1"/>
                </a:solidFill>
                <a:effectLst/>
                <a:latin typeface="Times New Roman" charset="0"/>
                <a:ea typeface="ＭＳ Ｐゴシック" charset="0"/>
              </a:rPr>
            </a:br>
            <a:r>
              <a:rPr kumimoji="0" lang="en-US" sz="1200" b="0" i="0" u="none" strike="noStrike" cap="none" normalizeH="0" baseline="0" dirty="0">
                <a:ln>
                  <a:noFill/>
                </a:ln>
                <a:solidFill>
                  <a:schemeClr val="tx1"/>
                </a:solidFill>
                <a:effectLst/>
                <a:latin typeface="Times New Roman" charset="0"/>
                <a:ea typeface="ＭＳ Ｐゴシック" charset="0"/>
              </a:rPr>
              <a:t>work</a:t>
            </a:r>
          </a:p>
        </p:txBody>
      </p:sp>
      <p:sp>
        <p:nvSpPr>
          <p:cNvPr id="78" name="Flowchart: Terminator 77">
            <a:extLst>
              <a:ext uri="{FF2B5EF4-FFF2-40B4-BE49-F238E27FC236}">
                <a16:creationId xmlns:a16="http://schemas.microsoft.com/office/drawing/2014/main" id="{CA13D027-308B-4BC1-A5A2-E0E8642B180A}"/>
              </a:ext>
            </a:extLst>
          </p:cNvPr>
          <p:cNvSpPr/>
          <p:nvPr/>
        </p:nvSpPr>
        <p:spPr bwMode="auto">
          <a:xfrm>
            <a:off x="1789944" y="2596996"/>
            <a:ext cx="572256" cy="19535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IPv6-SAP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84" name="Rectangle 83">
            <a:extLst>
              <a:ext uri="{FF2B5EF4-FFF2-40B4-BE49-F238E27FC236}">
                <a16:creationId xmlns:a16="http://schemas.microsoft.com/office/drawing/2014/main" id="{3BBEBF8B-4708-49CB-9587-4D8F0A1094A8}"/>
              </a:ext>
            </a:extLst>
          </p:cNvPr>
          <p:cNvSpPr/>
          <p:nvPr/>
        </p:nvSpPr>
        <p:spPr bwMode="auto">
          <a:xfrm>
            <a:off x="656805" y="2701924"/>
            <a:ext cx="457200" cy="1756354"/>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Non-ULI (conventional)</a:t>
            </a:r>
          </a:p>
        </p:txBody>
      </p:sp>
      <p:sp>
        <p:nvSpPr>
          <p:cNvPr id="11" name="TextBox 10">
            <a:extLst>
              <a:ext uri="{FF2B5EF4-FFF2-40B4-BE49-F238E27FC236}">
                <a16:creationId xmlns:a16="http://schemas.microsoft.com/office/drawing/2014/main" id="{129F6D80-4CE9-44E7-83AD-42F360568DE9}"/>
              </a:ext>
            </a:extLst>
          </p:cNvPr>
          <p:cNvSpPr txBox="1"/>
          <p:nvPr/>
        </p:nvSpPr>
        <p:spPr>
          <a:xfrm>
            <a:off x="3663453" y="5480485"/>
            <a:ext cx="1047082" cy="338554"/>
          </a:xfrm>
          <a:prstGeom prst="rect">
            <a:avLst/>
          </a:prstGeom>
          <a:noFill/>
        </p:spPr>
        <p:txBody>
          <a:bodyPr wrap="none" rtlCol="0">
            <a:spAutoFit/>
          </a:bodyPr>
          <a:lstStyle/>
          <a:p>
            <a:r>
              <a:rPr lang="en-US" sz="1600" dirty="0"/>
              <a:t>Option (1)</a:t>
            </a:r>
          </a:p>
        </p:txBody>
      </p:sp>
      <p:sp>
        <p:nvSpPr>
          <p:cNvPr id="58" name="TextBox 57">
            <a:extLst>
              <a:ext uri="{FF2B5EF4-FFF2-40B4-BE49-F238E27FC236}">
                <a16:creationId xmlns:a16="http://schemas.microsoft.com/office/drawing/2014/main" id="{EA50322B-458B-4F11-A43C-1C7673BD4B97}"/>
              </a:ext>
            </a:extLst>
          </p:cNvPr>
          <p:cNvSpPr txBox="1"/>
          <p:nvPr/>
        </p:nvSpPr>
        <p:spPr>
          <a:xfrm>
            <a:off x="3774033" y="5841325"/>
            <a:ext cx="1047082" cy="338554"/>
          </a:xfrm>
          <a:prstGeom prst="rect">
            <a:avLst/>
          </a:prstGeom>
          <a:noFill/>
        </p:spPr>
        <p:txBody>
          <a:bodyPr wrap="none" rtlCol="0">
            <a:spAutoFit/>
          </a:bodyPr>
          <a:lstStyle/>
          <a:p>
            <a:r>
              <a:rPr lang="en-US" sz="1600" dirty="0"/>
              <a:t>Option (2)</a:t>
            </a:r>
          </a:p>
        </p:txBody>
      </p:sp>
      <p:cxnSp>
        <p:nvCxnSpPr>
          <p:cNvPr id="19" name="Straight Arrow Connector 18">
            <a:extLst>
              <a:ext uri="{FF2B5EF4-FFF2-40B4-BE49-F238E27FC236}">
                <a16:creationId xmlns:a16="http://schemas.microsoft.com/office/drawing/2014/main" id="{FFBCFB9E-9587-4553-A8DC-409112BF83A5}"/>
              </a:ext>
            </a:extLst>
          </p:cNvPr>
          <p:cNvCxnSpPr>
            <a:cxnSpLocks/>
          </p:cNvCxnSpPr>
          <p:nvPr/>
        </p:nvCxnSpPr>
        <p:spPr bwMode="auto">
          <a:xfrm flipH="1" flipV="1">
            <a:off x="3787928" y="4779330"/>
            <a:ext cx="319545" cy="832368"/>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62" name="Straight Arrow Connector 61">
            <a:extLst>
              <a:ext uri="{FF2B5EF4-FFF2-40B4-BE49-F238E27FC236}">
                <a16:creationId xmlns:a16="http://schemas.microsoft.com/office/drawing/2014/main" id="{4E6A7292-74CE-4FC4-9B7E-24B1EEE8F23C}"/>
              </a:ext>
            </a:extLst>
          </p:cNvPr>
          <p:cNvCxnSpPr>
            <a:cxnSpLocks/>
          </p:cNvCxnSpPr>
          <p:nvPr/>
        </p:nvCxnSpPr>
        <p:spPr bwMode="auto">
          <a:xfrm flipV="1">
            <a:off x="4628328" y="5292669"/>
            <a:ext cx="805027" cy="582804"/>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
        <p:nvSpPr>
          <p:cNvPr id="65" name="Rectangle 64">
            <a:extLst>
              <a:ext uri="{FF2B5EF4-FFF2-40B4-BE49-F238E27FC236}">
                <a16:creationId xmlns:a16="http://schemas.microsoft.com/office/drawing/2014/main" id="{D1C0A06B-0097-4F9A-934A-5394AEFE2464}"/>
              </a:ext>
            </a:extLst>
          </p:cNvPr>
          <p:cNvSpPr/>
          <p:nvPr/>
        </p:nvSpPr>
        <p:spPr bwMode="auto">
          <a:xfrm>
            <a:off x="2076072" y="1694564"/>
            <a:ext cx="1974922" cy="373698"/>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solidFill>
                  <a:schemeClr val="tx1"/>
                </a:solidFill>
                <a:latin typeface="Times New Roman" charset="0"/>
                <a:ea typeface="ＭＳ Ｐゴシック" charset="0"/>
              </a:rPr>
              <a:t>Conventional APP</a:t>
            </a: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cxnSp>
        <p:nvCxnSpPr>
          <p:cNvPr id="22" name="Connector: Elbow 21">
            <a:extLst>
              <a:ext uri="{FF2B5EF4-FFF2-40B4-BE49-F238E27FC236}">
                <a16:creationId xmlns:a16="http://schemas.microsoft.com/office/drawing/2014/main" id="{B86CE57C-30B0-4E2A-9F47-3F00270D93E6}"/>
              </a:ext>
            </a:extLst>
          </p:cNvPr>
          <p:cNvCxnSpPr>
            <a:cxnSpLocks/>
            <a:stCxn id="72" idx="0"/>
          </p:cNvCxnSpPr>
          <p:nvPr/>
        </p:nvCxnSpPr>
        <p:spPr bwMode="auto">
          <a:xfrm rot="16200000" flipV="1">
            <a:off x="3617804" y="2132361"/>
            <a:ext cx="515374" cy="387177"/>
          </a:xfrm>
          <a:prstGeom prst="bentConnector3">
            <a:avLst>
              <a:gd name="adj1" fmla="val 50000"/>
            </a:avLst>
          </a:prstGeom>
          <a:ln>
            <a:headEnd type="none" w="sm" len="sm"/>
            <a:tailEnd type="triangle"/>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cxnSp>
        <p:nvCxnSpPr>
          <p:cNvPr id="76" name="Connector: Elbow 75">
            <a:extLst>
              <a:ext uri="{FF2B5EF4-FFF2-40B4-BE49-F238E27FC236}">
                <a16:creationId xmlns:a16="http://schemas.microsoft.com/office/drawing/2014/main" id="{06571D44-BDDC-4E25-A394-DF268219377E}"/>
              </a:ext>
            </a:extLst>
          </p:cNvPr>
          <p:cNvCxnSpPr>
            <a:cxnSpLocks/>
            <a:stCxn id="78" idx="0"/>
          </p:cNvCxnSpPr>
          <p:nvPr/>
        </p:nvCxnSpPr>
        <p:spPr bwMode="auto">
          <a:xfrm rot="5400000" flipH="1" flipV="1">
            <a:off x="2013688" y="2139252"/>
            <a:ext cx="520128" cy="395361"/>
          </a:xfrm>
          <a:prstGeom prst="bentConnector3">
            <a:avLst>
              <a:gd name="adj1" fmla="val 50000"/>
            </a:avLst>
          </a:prstGeom>
          <a:ln>
            <a:solidFill>
              <a:schemeClr val="bg1">
                <a:lumMod val="65000"/>
              </a:schemeClr>
            </a:solidFill>
            <a:headEnd type="none" w="sm" len="sm"/>
            <a:tailEnd type="triangle"/>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cxnSp>
        <p:nvCxnSpPr>
          <p:cNvPr id="77" name="Straight Arrow Connector 76">
            <a:extLst>
              <a:ext uri="{FF2B5EF4-FFF2-40B4-BE49-F238E27FC236}">
                <a16:creationId xmlns:a16="http://schemas.microsoft.com/office/drawing/2014/main" id="{9B8B5233-3D33-475F-AF1A-C14ED2A72D04}"/>
              </a:ext>
            </a:extLst>
          </p:cNvPr>
          <p:cNvCxnSpPr>
            <a:cxnSpLocks/>
          </p:cNvCxnSpPr>
          <p:nvPr/>
        </p:nvCxnSpPr>
        <p:spPr bwMode="auto">
          <a:xfrm>
            <a:off x="2992174" y="2068262"/>
            <a:ext cx="0" cy="182880"/>
          </a:xfrm>
          <a:prstGeom prst="straightConnector1">
            <a:avLst/>
          </a:prstGeom>
          <a:ln>
            <a:solidFill>
              <a:schemeClr val="tx1"/>
            </a:solidFill>
            <a:headEnd type="none" w="sm" len="sm"/>
            <a:tailEnd type="triangle"/>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sp>
        <p:nvSpPr>
          <p:cNvPr id="53" name="TextBox 52">
            <a:extLst>
              <a:ext uri="{FF2B5EF4-FFF2-40B4-BE49-F238E27FC236}">
                <a16:creationId xmlns:a16="http://schemas.microsoft.com/office/drawing/2014/main" id="{E6C9F3B7-8FE0-47F0-AB12-CD803FECE3B1}"/>
              </a:ext>
            </a:extLst>
          </p:cNvPr>
          <p:cNvSpPr txBox="1"/>
          <p:nvPr/>
        </p:nvSpPr>
        <p:spPr>
          <a:xfrm>
            <a:off x="2819400" y="2179524"/>
            <a:ext cx="300082" cy="277485"/>
          </a:xfrm>
          <a:prstGeom prst="rect">
            <a:avLst/>
          </a:prstGeom>
          <a:noFill/>
        </p:spPr>
        <p:txBody>
          <a:bodyPr wrap="none" rtlCol="0">
            <a:spAutoFit/>
          </a:bodyPr>
          <a:lstStyle/>
          <a:p>
            <a:r>
              <a:rPr lang="en-US" sz="1800" b="1" dirty="0">
                <a:solidFill>
                  <a:srgbClr val="FF0000"/>
                </a:solidFill>
              </a:rPr>
              <a:t>?</a:t>
            </a:r>
          </a:p>
        </p:txBody>
      </p:sp>
      <p:sp>
        <p:nvSpPr>
          <p:cNvPr id="85" name="Flowchart: Terminator 84">
            <a:extLst>
              <a:ext uri="{FF2B5EF4-FFF2-40B4-BE49-F238E27FC236}">
                <a16:creationId xmlns:a16="http://schemas.microsoft.com/office/drawing/2014/main" id="{E6E48A21-AFDB-434C-8E8C-6C2B75720752}"/>
              </a:ext>
            </a:extLst>
          </p:cNvPr>
          <p:cNvSpPr/>
          <p:nvPr/>
        </p:nvSpPr>
        <p:spPr bwMode="auto">
          <a:xfrm>
            <a:off x="5257799" y="4315108"/>
            <a:ext cx="1293812" cy="30480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algn="ctr"/>
            <a:r>
              <a:rPr lang="en-US" sz="1400" dirty="0">
                <a:solidFill>
                  <a:schemeClr val="tx1"/>
                </a:solidFill>
                <a:latin typeface="Times New Roman" charset="0"/>
                <a:ea typeface="ＭＳ Ｐゴシック" charset="0"/>
              </a:rPr>
              <a:t>MLME-SAP</a:t>
            </a:r>
            <a:endParaRPr kumimoji="0" lang="en-US" sz="1400" b="0" i="0" u="none" strike="noStrike" cap="none" normalizeH="0" baseline="0" dirty="0">
              <a:ln>
                <a:noFill/>
              </a:ln>
              <a:solidFill>
                <a:schemeClr val="tx1"/>
              </a:solidFill>
              <a:effectLst/>
              <a:latin typeface="Times New Roman" charset="0"/>
              <a:ea typeface="ＭＳ Ｐゴシック" charset="0"/>
            </a:endParaRPr>
          </a:p>
        </p:txBody>
      </p:sp>
      <p:sp>
        <p:nvSpPr>
          <p:cNvPr id="86" name="Flowchart: Terminator 85">
            <a:extLst>
              <a:ext uri="{FF2B5EF4-FFF2-40B4-BE49-F238E27FC236}">
                <a16:creationId xmlns:a16="http://schemas.microsoft.com/office/drawing/2014/main" id="{A800B9E2-4F3C-40A7-9BE6-797A66F8C302}"/>
              </a:ext>
            </a:extLst>
          </p:cNvPr>
          <p:cNvSpPr/>
          <p:nvPr/>
        </p:nvSpPr>
        <p:spPr bwMode="auto">
          <a:xfrm>
            <a:off x="3659188" y="4314711"/>
            <a:ext cx="1293812" cy="30480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algn="ctr"/>
            <a:r>
              <a:rPr lang="en-US" sz="1400" dirty="0">
                <a:solidFill>
                  <a:schemeClr val="tx1"/>
                </a:solidFill>
                <a:latin typeface="Times New Roman" charset="0"/>
                <a:ea typeface="ＭＳ Ｐゴシック" charset="0"/>
              </a:rPr>
              <a:t>MCPS-SAP</a:t>
            </a:r>
            <a:endParaRPr kumimoji="0" lang="en-US" sz="1400" b="0" i="0" u="none" strike="noStrike" cap="none" normalizeH="0" baseline="0" dirty="0">
              <a:ln>
                <a:noFill/>
              </a:ln>
              <a:solidFill>
                <a:schemeClr val="tx1"/>
              </a:solidFill>
              <a:effectLst/>
              <a:latin typeface="Times New Roman" charset="0"/>
              <a:ea typeface="ＭＳ Ｐゴシック" charset="0"/>
            </a:endParaRPr>
          </a:p>
        </p:txBody>
      </p:sp>
      <p:sp>
        <p:nvSpPr>
          <p:cNvPr id="88" name="Flowchart: Terminator 87">
            <a:extLst>
              <a:ext uri="{FF2B5EF4-FFF2-40B4-BE49-F238E27FC236}">
                <a16:creationId xmlns:a16="http://schemas.microsoft.com/office/drawing/2014/main" id="{7A677A2B-31FC-44C1-AAFB-527E2925891F}"/>
              </a:ext>
            </a:extLst>
          </p:cNvPr>
          <p:cNvSpPr/>
          <p:nvPr/>
        </p:nvSpPr>
        <p:spPr bwMode="auto">
          <a:xfrm>
            <a:off x="1219199" y="4291521"/>
            <a:ext cx="594690" cy="30480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a:solidFill>
                  <a:schemeClr val="tx1"/>
                </a:solidFill>
                <a:latin typeface="Times New Roman" charset="0"/>
                <a:ea typeface="ＭＳ Ｐゴシック" charset="0"/>
              </a:rPr>
              <a:t>MCPS</a:t>
            </a:r>
          </a:p>
          <a:p>
            <a:pPr algn="ctr"/>
            <a:r>
              <a:rPr lang="en-US" sz="1100" dirty="0">
                <a:solidFill>
                  <a:schemeClr val="tx1"/>
                </a:solidFill>
                <a:latin typeface="Times New Roman" charset="0"/>
                <a:ea typeface="ＭＳ Ｐゴシック" charset="0"/>
              </a:rPr>
              <a:t>-SAP</a:t>
            </a:r>
          </a:p>
        </p:txBody>
      </p:sp>
      <p:sp>
        <p:nvSpPr>
          <p:cNvPr id="89" name="Flowchart: Terminator 88">
            <a:extLst>
              <a:ext uri="{FF2B5EF4-FFF2-40B4-BE49-F238E27FC236}">
                <a16:creationId xmlns:a16="http://schemas.microsoft.com/office/drawing/2014/main" id="{4536F413-77E7-4FE6-8AE6-1843B1474C2E}"/>
              </a:ext>
            </a:extLst>
          </p:cNvPr>
          <p:cNvSpPr/>
          <p:nvPr/>
        </p:nvSpPr>
        <p:spPr bwMode="auto">
          <a:xfrm>
            <a:off x="1846443" y="4288153"/>
            <a:ext cx="594690" cy="30480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a:solidFill>
                  <a:schemeClr val="tx1"/>
                </a:solidFill>
                <a:latin typeface="Times New Roman" charset="0"/>
                <a:ea typeface="ＭＳ Ｐゴシック" charset="0"/>
              </a:rPr>
              <a:t>MLME</a:t>
            </a:r>
          </a:p>
          <a:p>
            <a:pPr algn="ctr"/>
            <a:r>
              <a:rPr lang="en-US" sz="1100" dirty="0">
                <a:solidFill>
                  <a:schemeClr val="tx1"/>
                </a:solidFill>
                <a:latin typeface="Times New Roman" charset="0"/>
                <a:ea typeface="ＭＳ Ｐゴシック" charset="0"/>
              </a:rPr>
              <a:t>-SAP</a:t>
            </a:r>
          </a:p>
        </p:txBody>
      </p:sp>
      <p:cxnSp>
        <p:nvCxnSpPr>
          <p:cNvPr id="56" name="Connector: Elbow 55">
            <a:extLst>
              <a:ext uri="{FF2B5EF4-FFF2-40B4-BE49-F238E27FC236}">
                <a16:creationId xmlns:a16="http://schemas.microsoft.com/office/drawing/2014/main" id="{9C7C9C58-445C-4BF4-BCDB-CAFF1A99E571}"/>
              </a:ext>
            </a:extLst>
          </p:cNvPr>
          <p:cNvCxnSpPr>
            <a:cxnSpLocks/>
            <a:stCxn id="14" idx="0"/>
            <a:endCxn id="49" idx="2"/>
          </p:cNvCxnSpPr>
          <p:nvPr/>
        </p:nvCxnSpPr>
        <p:spPr bwMode="auto">
          <a:xfrm rot="16200000" flipV="1">
            <a:off x="4546717" y="4228433"/>
            <a:ext cx="1577497" cy="1028700"/>
          </a:xfrm>
          <a:prstGeom prst="bentConnector3">
            <a:avLst>
              <a:gd name="adj1" fmla="val 55609"/>
            </a:avLst>
          </a:prstGeom>
          <a:ln>
            <a:headEnd type="none" w="sm" len="sm"/>
            <a:tailEnd type="triangle"/>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cxnSp>
        <p:nvCxnSpPr>
          <p:cNvPr id="63" name="Connector: Elbow 62">
            <a:extLst>
              <a:ext uri="{FF2B5EF4-FFF2-40B4-BE49-F238E27FC236}">
                <a16:creationId xmlns:a16="http://schemas.microsoft.com/office/drawing/2014/main" id="{1F390672-89EB-4739-8FD3-3F131AA2948D}"/>
              </a:ext>
            </a:extLst>
          </p:cNvPr>
          <p:cNvCxnSpPr>
            <a:cxnSpLocks/>
          </p:cNvCxnSpPr>
          <p:nvPr/>
        </p:nvCxnSpPr>
        <p:spPr bwMode="auto">
          <a:xfrm rot="16200000" flipV="1">
            <a:off x="4127007" y="4686128"/>
            <a:ext cx="1396514" cy="1263279"/>
          </a:xfrm>
          <a:prstGeom prst="bentConnector3">
            <a:avLst>
              <a:gd name="adj1" fmla="val 92243"/>
            </a:avLst>
          </a:prstGeom>
          <a:ln>
            <a:solidFill>
              <a:schemeClr val="bg1">
                <a:lumMod val="65000"/>
              </a:schemeClr>
            </a:solidFill>
            <a:prstDash val="dash"/>
            <a:headEnd type="none" w="sm" len="sm"/>
            <a:tailEnd type="triangle"/>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cxnSp>
        <p:nvCxnSpPr>
          <p:cNvPr id="61" name="Connector: Elbow 60">
            <a:extLst>
              <a:ext uri="{FF2B5EF4-FFF2-40B4-BE49-F238E27FC236}">
                <a16:creationId xmlns:a16="http://schemas.microsoft.com/office/drawing/2014/main" id="{BD9C2798-C90A-4E2F-8D62-26BE7D21DF1C}"/>
              </a:ext>
            </a:extLst>
          </p:cNvPr>
          <p:cNvCxnSpPr>
            <a:cxnSpLocks/>
            <a:stCxn id="51" idx="0"/>
            <a:endCxn id="88" idx="2"/>
          </p:cNvCxnSpPr>
          <p:nvPr/>
        </p:nvCxnSpPr>
        <p:spPr bwMode="auto">
          <a:xfrm rot="16200000" flipV="1">
            <a:off x="2692283" y="3420582"/>
            <a:ext cx="1419704" cy="3771182"/>
          </a:xfrm>
          <a:prstGeom prst="bentConnector3">
            <a:avLst>
              <a:gd name="adj1" fmla="val 86359"/>
            </a:avLst>
          </a:prstGeom>
          <a:ln>
            <a:solidFill>
              <a:schemeClr val="bg1">
                <a:lumMod val="65000"/>
              </a:schemeClr>
            </a:solidFill>
            <a:headEnd type="none" w="sm" len="sm"/>
            <a:tailEnd type="triangle"/>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sp>
        <p:nvSpPr>
          <p:cNvPr id="55" name="TextBox 54">
            <a:extLst>
              <a:ext uri="{FF2B5EF4-FFF2-40B4-BE49-F238E27FC236}">
                <a16:creationId xmlns:a16="http://schemas.microsoft.com/office/drawing/2014/main" id="{B6368633-ABC2-4E91-B96F-9957EDE3140A}"/>
              </a:ext>
            </a:extLst>
          </p:cNvPr>
          <p:cNvSpPr txBox="1"/>
          <p:nvPr/>
        </p:nvSpPr>
        <p:spPr>
          <a:xfrm>
            <a:off x="387460" y="1412768"/>
            <a:ext cx="3135795" cy="338554"/>
          </a:xfrm>
          <a:prstGeom prst="rect">
            <a:avLst/>
          </a:prstGeom>
          <a:noFill/>
        </p:spPr>
        <p:txBody>
          <a:bodyPr wrap="none" rtlCol="0">
            <a:spAutoFit/>
          </a:bodyPr>
          <a:lstStyle/>
          <a:p>
            <a:r>
              <a:rPr lang="en-US" sz="1600" dirty="0">
                <a:solidFill>
                  <a:srgbClr val="FF0000"/>
                </a:solidFill>
              </a:rPr>
              <a:t>Downlink path becomes ambiguous</a:t>
            </a:r>
          </a:p>
        </p:txBody>
      </p:sp>
      <p:cxnSp>
        <p:nvCxnSpPr>
          <p:cNvPr id="68" name="Connector: Elbow 67">
            <a:extLst>
              <a:ext uri="{FF2B5EF4-FFF2-40B4-BE49-F238E27FC236}">
                <a16:creationId xmlns:a16="http://schemas.microsoft.com/office/drawing/2014/main" id="{9DB78DC9-AE79-4FE2-AE54-B7769E72BA12}"/>
              </a:ext>
            </a:extLst>
          </p:cNvPr>
          <p:cNvCxnSpPr>
            <a:cxnSpLocks/>
            <a:endCxn id="78" idx="2"/>
          </p:cNvCxnSpPr>
          <p:nvPr/>
        </p:nvCxnSpPr>
        <p:spPr bwMode="auto">
          <a:xfrm rot="5400000" flipH="1" flipV="1">
            <a:off x="1048404" y="3260485"/>
            <a:ext cx="1495807" cy="559530"/>
          </a:xfrm>
          <a:prstGeom prst="bentConnector3">
            <a:avLst>
              <a:gd name="adj1" fmla="val 50000"/>
            </a:avLst>
          </a:prstGeom>
          <a:ln>
            <a:solidFill>
              <a:schemeClr val="bg1">
                <a:lumMod val="65000"/>
              </a:schemeClr>
            </a:solidFill>
            <a:headEnd type="none" w="sm" len="sm"/>
            <a:tailEnd type="triangle"/>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cxnSp>
        <p:nvCxnSpPr>
          <p:cNvPr id="75" name="Connector: Elbow 74">
            <a:extLst>
              <a:ext uri="{FF2B5EF4-FFF2-40B4-BE49-F238E27FC236}">
                <a16:creationId xmlns:a16="http://schemas.microsoft.com/office/drawing/2014/main" id="{2144B368-2805-4CB2-8A9B-38D7D01BB56A}"/>
              </a:ext>
            </a:extLst>
          </p:cNvPr>
          <p:cNvCxnSpPr>
            <a:cxnSpLocks/>
          </p:cNvCxnSpPr>
          <p:nvPr/>
        </p:nvCxnSpPr>
        <p:spPr bwMode="auto">
          <a:xfrm rot="5400000" flipH="1" flipV="1">
            <a:off x="4268172" y="3876863"/>
            <a:ext cx="360677" cy="515021"/>
          </a:xfrm>
          <a:prstGeom prst="bentConnector3">
            <a:avLst>
              <a:gd name="adj1" fmla="val 50001"/>
            </a:avLst>
          </a:prstGeom>
          <a:ln>
            <a:solidFill>
              <a:schemeClr val="bg1">
                <a:lumMod val="65000"/>
              </a:schemeClr>
            </a:solidFill>
            <a:prstDash val="dash"/>
            <a:headEnd type="none" w="sm" len="sm"/>
            <a:tailEnd type="triangle"/>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cxnSp>
        <p:nvCxnSpPr>
          <p:cNvPr id="91" name="Connector: Elbow 90">
            <a:extLst>
              <a:ext uri="{FF2B5EF4-FFF2-40B4-BE49-F238E27FC236}">
                <a16:creationId xmlns:a16="http://schemas.microsoft.com/office/drawing/2014/main" id="{468C0B05-DC14-4B66-A716-C03CB9325D2A}"/>
              </a:ext>
            </a:extLst>
          </p:cNvPr>
          <p:cNvCxnSpPr>
            <a:cxnSpLocks/>
            <a:stCxn id="85" idx="0"/>
            <a:endCxn id="47" idx="2"/>
          </p:cNvCxnSpPr>
          <p:nvPr/>
        </p:nvCxnSpPr>
        <p:spPr bwMode="auto">
          <a:xfrm rot="16200000" flipV="1">
            <a:off x="5571718" y="3982121"/>
            <a:ext cx="344384" cy="321590"/>
          </a:xfrm>
          <a:prstGeom prst="bentConnector3">
            <a:avLst>
              <a:gd name="adj1" fmla="val 50000"/>
            </a:avLst>
          </a:prstGeom>
          <a:solidFill>
            <a:schemeClr val="accent1"/>
          </a:solidFill>
          <a:ln w="38100" cap="flat" cmpd="sng" algn="ctr">
            <a:solidFill>
              <a:schemeClr val="accent6"/>
            </a:solidFill>
            <a:prstDash val="solid"/>
            <a:round/>
            <a:headEnd type="triangle" w="med" len="med"/>
            <a:tailEnd type="triangl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92" name="Connector: Elbow 91">
            <a:extLst>
              <a:ext uri="{FF2B5EF4-FFF2-40B4-BE49-F238E27FC236}">
                <a16:creationId xmlns:a16="http://schemas.microsoft.com/office/drawing/2014/main" id="{21E3A947-1745-4D4D-BE9A-210D39F56F3C}"/>
              </a:ext>
            </a:extLst>
          </p:cNvPr>
          <p:cNvCxnSpPr>
            <a:cxnSpLocks/>
          </p:cNvCxnSpPr>
          <p:nvPr/>
        </p:nvCxnSpPr>
        <p:spPr bwMode="auto">
          <a:xfrm rot="16200000" flipV="1">
            <a:off x="4140958" y="2606159"/>
            <a:ext cx="410614" cy="756269"/>
          </a:xfrm>
          <a:prstGeom prst="bentConnector3">
            <a:avLst>
              <a:gd name="adj1" fmla="val 28449"/>
            </a:avLst>
          </a:prstGeom>
          <a:ln>
            <a:solidFill>
              <a:schemeClr val="bg1">
                <a:lumMod val="65000"/>
              </a:schemeClr>
            </a:solidFill>
            <a:prstDash val="dash"/>
            <a:headEnd type="none" w="sm" len="sm"/>
            <a:tailEnd type="triangle"/>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cxnSp>
        <p:nvCxnSpPr>
          <p:cNvPr id="97" name="Connector: Elbow 96">
            <a:extLst>
              <a:ext uri="{FF2B5EF4-FFF2-40B4-BE49-F238E27FC236}">
                <a16:creationId xmlns:a16="http://schemas.microsoft.com/office/drawing/2014/main" id="{7BED6860-7DC9-48A3-AADD-CB12FF8A6A4A}"/>
              </a:ext>
            </a:extLst>
          </p:cNvPr>
          <p:cNvCxnSpPr>
            <a:cxnSpLocks/>
          </p:cNvCxnSpPr>
          <p:nvPr/>
        </p:nvCxnSpPr>
        <p:spPr bwMode="auto">
          <a:xfrm rot="16200000" flipV="1">
            <a:off x="3524318" y="2081224"/>
            <a:ext cx="461905" cy="414258"/>
          </a:xfrm>
          <a:prstGeom prst="bentConnector3">
            <a:avLst>
              <a:gd name="adj1" fmla="val 37228"/>
            </a:avLst>
          </a:prstGeom>
          <a:ln>
            <a:solidFill>
              <a:schemeClr val="bg1">
                <a:lumMod val="65000"/>
              </a:schemeClr>
            </a:solidFill>
            <a:prstDash val="dash"/>
            <a:headEnd type="none" w="sm" len="sm"/>
            <a:tailEnd type="triangle"/>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2207047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Rectangle 81">
            <a:extLst>
              <a:ext uri="{FF2B5EF4-FFF2-40B4-BE49-F238E27FC236}">
                <a16:creationId xmlns:a16="http://schemas.microsoft.com/office/drawing/2014/main" id="{246D0D4D-F8DF-4114-9F6B-96F4E99AD6C0}"/>
              </a:ext>
            </a:extLst>
          </p:cNvPr>
          <p:cNvSpPr/>
          <p:nvPr/>
        </p:nvSpPr>
        <p:spPr bwMode="auto">
          <a:xfrm>
            <a:off x="1117277" y="2703210"/>
            <a:ext cx="1424742" cy="1761317"/>
          </a:xfrm>
          <a:prstGeom prst="rect">
            <a:avLst/>
          </a:prstGeom>
          <a:pattFill prst="ltDnDiag">
            <a:fgClr>
              <a:schemeClr val="tx2">
                <a:lumMod val="20000"/>
                <a:lumOff val="80000"/>
              </a:schemeClr>
            </a:fgClr>
            <a:bgClr>
              <a:schemeClr val="bg1"/>
            </a:bgClr>
          </a:patt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46" name="Rectangle 45">
            <a:extLst>
              <a:ext uri="{FF2B5EF4-FFF2-40B4-BE49-F238E27FC236}">
                <a16:creationId xmlns:a16="http://schemas.microsoft.com/office/drawing/2014/main" id="{FB58C8F5-EDEB-4AEF-AC64-E539C017BB79}"/>
              </a:ext>
            </a:extLst>
          </p:cNvPr>
          <p:cNvSpPr/>
          <p:nvPr/>
        </p:nvSpPr>
        <p:spPr bwMode="auto">
          <a:xfrm>
            <a:off x="2994953" y="3850093"/>
            <a:ext cx="4207034" cy="617415"/>
          </a:xfrm>
          <a:prstGeom prst="rect">
            <a:avLst/>
          </a:prstGeom>
          <a:noFill/>
          <a:ln>
            <a:prstDash val="solid"/>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charset="0"/>
                <a:ea typeface="ＭＳ Ｐゴシック" charset="0"/>
              </a:rPr>
              <a:t>MMI</a:t>
            </a:r>
          </a:p>
        </p:txBody>
      </p:sp>
      <p:sp>
        <p:nvSpPr>
          <p:cNvPr id="10" name="Rectangle 9">
            <a:extLst>
              <a:ext uri="{FF2B5EF4-FFF2-40B4-BE49-F238E27FC236}">
                <a16:creationId xmlns:a16="http://schemas.microsoft.com/office/drawing/2014/main" id="{EBF243CF-7593-4C36-9CFA-F3F1C9DBE080}"/>
              </a:ext>
            </a:extLst>
          </p:cNvPr>
          <p:cNvSpPr/>
          <p:nvPr/>
        </p:nvSpPr>
        <p:spPr bwMode="auto">
          <a:xfrm>
            <a:off x="2994953" y="2698637"/>
            <a:ext cx="4207034" cy="624681"/>
          </a:xfrm>
          <a:prstGeom prst="rect">
            <a:avLst/>
          </a:prstGeom>
          <a:noFill/>
          <a:ln>
            <a:prstDash val="solid"/>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charset="0"/>
                <a:ea typeface="ＭＳ Ｐゴシック" charset="0"/>
              </a:rPr>
              <a:t>PDE</a:t>
            </a:r>
          </a:p>
        </p:txBody>
      </p:sp>
      <p:sp>
        <p:nvSpPr>
          <p:cNvPr id="2" name="Title 1">
            <a:extLst>
              <a:ext uri="{FF2B5EF4-FFF2-40B4-BE49-F238E27FC236}">
                <a16:creationId xmlns:a16="http://schemas.microsoft.com/office/drawing/2014/main" id="{A25A68CC-47C5-4ED0-9351-D34E6B6D920D}"/>
              </a:ext>
            </a:extLst>
          </p:cNvPr>
          <p:cNvSpPr>
            <a:spLocks noGrp="1"/>
          </p:cNvSpPr>
          <p:nvPr>
            <p:ph type="title"/>
          </p:nvPr>
        </p:nvSpPr>
        <p:spPr/>
        <p:txBody>
          <a:bodyPr/>
          <a:lstStyle/>
          <a:p>
            <a:r>
              <a:rPr lang="en-US" dirty="0"/>
              <a:t>Support of non-ULI frame (proposal A)</a:t>
            </a:r>
          </a:p>
        </p:txBody>
      </p:sp>
      <p:sp>
        <p:nvSpPr>
          <p:cNvPr id="3" name="Date Placeholder 2">
            <a:extLst>
              <a:ext uri="{FF2B5EF4-FFF2-40B4-BE49-F238E27FC236}">
                <a16:creationId xmlns:a16="http://schemas.microsoft.com/office/drawing/2014/main" id="{48F42FC7-0AC6-44CE-94B9-535C3F0ABF6E}"/>
              </a:ext>
            </a:extLst>
          </p:cNvPr>
          <p:cNvSpPr>
            <a:spLocks noGrp="1"/>
          </p:cNvSpPr>
          <p:nvPr>
            <p:ph type="dt" sz="half" idx="10"/>
          </p:nvPr>
        </p:nvSpPr>
        <p:spPr/>
        <p:txBody>
          <a:bodyPr/>
          <a:lstStyle/>
          <a:p>
            <a:r>
              <a:rPr lang="en-US"/>
              <a:t>&lt;September 2017&gt;</a:t>
            </a:r>
            <a:endParaRPr lang="en-US" dirty="0"/>
          </a:p>
        </p:txBody>
      </p:sp>
      <p:sp>
        <p:nvSpPr>
          <p:cNvPr id="4" name="Footer Placeholder 3">
            <a:extLst>
              <a:ext uri="{FF2B5EF4-FFF2-40B4-BE49-F238E27FC236}">
                <a16:creationId xmlns:a16="http://schemas.microsoft.com/office/drawing/2014/main" id="{B4CA5D3A-BC10-40F5-9846-F7E20A16AC29}"/>
              </a:ext>
            </a:extLst>
          </p:cNvPr>
          <p:cNvSpPr>
            <a:spLocks noGrp="1"/>
          </p:cNvSpPr>
          <p:nvPr>
            <p:ph type="ftr" sz="quarter" idx="11"/>
          </p:nvPr>
        </p:nvSpPr>
        <p:spPr/>
        <p:txBody>
          <a:bodyPr/>
          <a:lstStyle/>
          <a:p>
            <a:r>
              <a:rPr lang="en-US"/>
              <a:t>Hidetoshi Yokota, Ruben Salazar, Randy Turner (Landis+Gyr)</a:t>
            </a:r>
          </a:p>
        </p:txBody>
      </p:sp>
      <p:sp>
        <p:nvSpPr>
          <p:cNvPr id="5" name="Slide Number Placeholder 4">
            <a:extLst>
              <a:ext uri="{FF2B5EF4-FFF2-40B4-BE49-F238E27FC236}">
                <a16:creationId xmlns:a16="http://schemas.microsoft.com/office/drawing/2014/main" id="{5701EDB0-0C2A-4D5E-830E-F9A9FAFC0371}"/>
              </a:ext>
            </a:extLst>
          </p:cNvPr>
          <p:cNvSpPr>
            <a:spLocks noGrp="1"/>
          </p:cNvSpPr>
          <p:nvPr>
            <p:ph type="sldNum" sz="quarter" idx="12"/>
          </p:nvPr>
        </p:nvSpPr>
        <p:spPr/>
        <p:txBody>
          <a:bodyPr/>
          <a:lstStyle/>
          <a:p>
            <a:r>
              <a:rPr lang="en-US"/>
              <a:t>Slide </a:t>
            </a:r>
            <a:fld id="{8761FD8D-6E16-6948-8228-37F606CBBE8D}" type="slidenum">
              <a:rPr lang="en-US" smtClean="0"/>
              <a:pPr/>
              <a:t>8</a:t>
            </a:fld>
            <a:endParaRPr lang="en-US"/>
          </a:p>
        </p:txBody>
      </p:sp>
      <p:sp>
        <p:nvSpPr>
          <p:cNvPr id="6" name="Rectangle 5">
            <a:extLst>
              <a:ext uri="{FF2B5EF4-FFF2-40B4-BE49-F238E27FC236}">
                <a16:creationId xmlns:a16="http://schemas.microsoft.com/office/drawing/2014/main" id="{90A1208F-CB44-40EF-A042-5128DCCC1FDE}"/>
              </a:ext>
            </a:extLst>
          </p:cNvPr>
          <p:cNvSpPr/>
          <p:nvPr/>
        </p:nvSpPr>
        <p:spPr bwMode="auto">
          <a:xfrm>
            <a:off x="1115096" y="4467508"/>
            <a:ext cx="6086892" cy="578240"/>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7" name="Flowchart: Terminator 6">
            <a:extLst>
              <a:ext uri="{FF2B5EF4-FFF2-40B4-BE49-F238E27FC236}">
                <a16:creationId xmlns:a16="http://schemas.microsoft.com/office/drawing/2014/main" id="{E2C24B35-CAEA-493B-8FFE-5CF1372B2F88}"/>
              </a:ext>
            </a:extLst>
          </p:cNvPr>
          <p:cNvSpPr/>
          <p:nvPr/>
        </p:nvSpPr>
        <p:spPr bwMode="auto">
          <a:xfrm>
            <a:off x="5181600" y="4315108"/>
            <a:ext cx="1293812" cy="30480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algn="ctr"/>
            <a:r>
              <a:rPr lang="en-US" sz="1400" dirty="0">
                <a:solidFill>
                  <a:schemeClr val="tx1"/>
                </a:solidFill>
                <a:latin typeface="Times New Roman" charset="0"/>
                <a:ea typeface="ＭＳ Ｐゴシック" charset="0"/>
              </a:rPr>
              <a:t>MLME-SAP</a:t>
            </a:r>
            <a:endParaRPr kumimoji="0" lang="en-US" sz="1400" b="0" i="0" u="none" strike="noStrike" cap="none" normalizeH="0" baseline="0" dirty="0">
              <a:ln>
                <a:noFill/>
              </a:ln>
              <a:solidFill>
                <a:schemeClr val="tx1"/>
              </a:solidFill>
              <a:effectLst/>
              <a:latin typeface="Times New Roman" charset="0"/>
              <a:ea typeface="ＭＳ Ｐゴシック" charset="0"/>
            </a:endParaRPr>
          </a:p>
        </p:txBody>
      </p:sp>
      <p:sp>
        <p:nvSpPr>
          <p:cNvPr id="8" name="Rectangle 7">
            <a:extLst>
              <a:ext uri="{FF2B5EF4-FFF2-40B4-BE49-F238E27FC236}">
                <a16:creationId xmlns:a16="http://schemas.microsoft.com/office/drawing/2014/main" id="{3CFAC7FA-883F-43C7-A7EA-B75228A93B3F}"/>
              </a:ext>
            </a:extLst>
          </p:cNvPr>
          <p:cNvSpPr/>
          <p:nvPr/>
        </p:nvSpPr>
        <p:spPr bwMode="auto">
          <a:xfrm>
            <a:off x="1115096" y="5045351"/>
            <a:ext cx="6086892" cy="344333"/>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9" name="Flowchart: Terminator 8">
            <a:extLst>
              <a:ext uri="{FF2B5EF4-FFF2-40B4-BE49-F238E27FC236}">
                <a16:creationId xmlns:a16="http://schemas.microsoft.com/office/drawing/2014/main" id="{969C5DD9-60B9-4ADB-88AD-1703B6E87A11}"/>
              </a:ext>
            </a:extLst>
          </p:cNvPr>
          <p:cNvSpPr/>
          <p:nvPr/>
        </p:nvSpPr>
        <p:spPr bwMode="auto">
          <a:xfrm>
            <a:off x="3377541" y="4314711"/>
            <a:ext cx="1293812" cy="30480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algn="ctr"/>
            <a:r>
              <a:rPr lang="en-US" sz="1400" dirty="0">
                <a:solidFill>
                  <a:schemeClr val="tx1"/>
                </a:solidFill>
                <a:latin typeface="Times New Roman" charset="0"/>
                <a:ea typeface="ＭＳ Ｐゴシック" charset="0"/>
              </a:rPr>
              <a:t>MCPS-SAP</a:t>
            </a:r>
            <a:endParaRPr kumimoji="0" lang="en-US" sz="1400" b="0" i="0" u="none" strike="noStrike" cap="none" normalizeH="0" baseline="0" dirty="0">
              <a:ln>
                <a:noFill/>
              </a:ln>
              <a:solidFill>
                <a:schemeClr val="tx1"/>
              </a:solidFill>
              <a:effectLst/>
              <a:latin typeface="Times New Roman" charset="0"/>
              <a:ea typeface="ＭＳ Ｐゴシック" charset="0"/>
            </a:endParaRPr>
          </a:p>
        </p:txBody>
      </p:sp>
      <p:sp>
        <p:nvSpPr>
          <p:cNvPr id="12" name="Rectangle 11">
            <a:extLst>
              <a:ext uri="{FF2B5EF4-FFF2-40B4-BE49-F238E27FC236}">
                <a16:creationId xmlns:a16="http://schemas.microsoft.com/office/drawing/2014/main" id="{000DDA73-6210-4AE4-8045-C2585F64720D}"/>
              </a:ext>
            </a:extLst>
          </p:cNvPr>
          <p:cNvSpPr/>
          <p:nvPr/>
        </p:nvSpPr>
        <p:spPr bwMode="auto">
          <a:xfrm>
            <a:off x="2534974" y="2698637"/>
            <a:ext cx="457200" cy="1756354"/>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ULI</a:t>
            </a:r>
          </a:p>
        </p:txBody>
      </p:sp>
      <p:sp>
        <p:nvSpPr>
          <p:cNvPr id="13" name="Rectangle 12">
            <a:extLst>
              <a:ext uri="{FF2B5EF4-FFF2-40B4-BE49-F238E27FC236}">
                <a16:creationId xmlns:a16="http://schemas.microsoft.com/office/drawing/2014/main" id="{6620387A-BF65-4E14-B79B-4944D9668D3A}"/>
              </a:ext>
            </a:extLst>
          </p:cNvPr>
          <p:cNvSpPr/>
          <p:nvPr/>
        </p:nvSpPr>
        <p:spPr bwMode="auto">
          <a:xfrm>
            <a:off x="658231" y="4464527"/>
            <a:ext cx="457200" cy="926123"/>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PHY/</a:t>
            </a:r>
            <a:r>
              <a:rPr lang="en-US" dirty="0">
                <a:solidFill>
                  <a:schemeClr val="tx1"/>
                </a:solidFill>
                <a:latin typeface="Times New Roman" charset="0"/>
                <a:ea typeface="ＭＳ Ｐゴシック" charset="0"/>
              </a:rPr>
              <a:t>MAC</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14" name="Rectangle 13">
            <a:extLst>
              <a:ext uri="{FF2B5EF4-FFF2-40B4-BE49-F238E27FC236}">
                <a16:creationId xmlns:a16="http://schemas.microsoft.com/office/drawing/2014/main" id="{0EDCAF1F-8E65-4C33-AEC5-79ADDF14294C}"/>
              </a:ext>
            </a:extLst>
          </p:cNvPr>
          <p:cNvSpPr/>
          <p:nvPr/>
        </p:nvSpPr>
        <p:spPr bwMode="auto">
          <a:xfrm>
            <a:off x="4067289" y="5531531"/>
            <a:ext cx="574431" cy="304800"/>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MHR</a:t>
            </a:r>
          </a:p>
        </p:txBody>
      </p:sp>
      <p:sp>
        <p:nvSpPr>
          <p:cNvPr id="15" name="Rectangle 14">
            <a:extLst>
              <a:ext uri="{FF2B5EF4-FFF2-40B4-BE49-F238E27FC236}">
                <a16:creationId xmlns:a16="http://schemas.microsoft.com/office/drawing/2014/main" id="{D30A600E-A54D-420F-912D-AD3DB065DE91}"/>
              </a:ext>
            </a:extLst>
          </p:cNvPr>
          <p:cNvSpPr/>
          <p:nvPr/>
        </p:nvSpPr>
        <p:spPr bwMode="auto">
          <a:xfrm>
            <a:off x="4641720" y="5532325"/>
            <a:ext cx="762001" cy="304800"/>
          </a:xfrm>
          <a:prstGeom prst="rect">
            <a:avLst/>
          </a:prstGeom>
          <a:solidFill>
            <a:schemeClr val="accent2">
              <a:lumMod val="20000"/>
              <a:lumOff val="8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ULI </a:t>
            </a:r>
            <a:r>
              <a:rPr lang="en-US" dirty="0" err="1">
                <a:solidFill>
                  <a:schemeClr val="tx1"/>
                </a:solidFill>
                <a:latin typeface="Times New Roman" charset="0"/>
                <a:ea typeface="ＭＳ Ｐゴシック" charset="0"/>
              </a:rPr>
              <a:t>Hdr</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16" name="Rectangle 15">
            <a:extLst>
              <a:ext uri="{FF2B5EF4-FFF2-40B4-BE49-F238E27FC236}">
                <a16:creationId xmlns:a16="http://schemas.microsoft.com/office/drawing/2014/main" id="{6A4B085D-3DD4-43AA-A4E0-2852495550B8}"/>
              </a:ext>
            </a:extLst>
          </p:cNvPr>
          <p:cNvSpPr/>
          <p:nvPr/>
        </p:nvSpPr>
        <p:spPr bwMode="auto">
          <a:xfrm>
            <a:off x="5403721" y="5531531"/>
            <a:ext cx="762000" cy="304800"/>
          </a:xfrm>
          <a:prstGeom prst="rect">
            <a:avLst/>
          </a:prstGeom>
          <a:solidFill>
            <a:schemeClr val="accent2">
              <a:lumMod val="20000"/>
              <a:lumOff val="8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err="1">
                <a:ln>
                  <a:noFill/>
                </a:ln>
                <a:solidFill>
                  <a:schemeClr val="tx1"/>
                </a:solidFill>
                <a:effectLst/>
                <a:latin typeface="Times New Roman" charset="0"/>
                <a:ea typeface="ＭＳ Ｐゴシック" charset="0"/>
              </a:rPr>
              <a:t>Etype</a:t>
            </a:r>
            <a:r>
              <a:rPr kumimoji="0" lang="en-US" sz="1200" b="0" i="0" u="none" strike="noStrike" cap="none" normalizeH="0" baseline="0" dirty="0">
                <a:ln>
                  <a:noFill/>
                </a:ln>
                <a:solidFill>
                  <a:schemeClr val="tx1"/>
                </a:solidFill>
                <a:effectLst/>
                <a:latin typeface="Times New Roman" charset="0"/>
                <a:ea typeface="ＭＳ Ｐゴシック" charset="0"/>
              </a:rPr>
              <a:t>=PT</a:t>
            </a:r>
          </a:p>
        </p:txBody>
      </p:sp>
      <p:sp>
        <p:nvSpPr>
          <p:cNvPr id="17" name="Rectangle 16">
            <a:extLst>
              <a:ext uri="{FF2B5EF4-FFF2-40B4-BE49-F238E27FC236}">
                <a16:creationId xmlns:a16="http://schemas.microsoft.com/office/drawing/2014/main" id="{E8F2C600-452C-443B-A84C-D0F15D398534}"/>
              </a:ext>
            </a:extLst>
          </p:cNvPr>
          <p:cNvSpPr/>
          <p:nvPr/>
        </p:nvSpPr>
        <p:spPr bwMode="auto">
          <a:xfrm>
            <a:off x="6165721" y="5531531"/>
            <a:ext cx="1178169" cy="304800"/>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Payload</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23" name="Rectangle 22">
            <a:extLst>
              <a:ext uri="{FF2B5EF4-FFF2-40B4-BE49-F238E27FC236}">
                <a16:creationId xmlns:a16="http://schemas.microsoft.com/office/drawing/2014/main" id="{91BEFC87-E172-463C-92D2-751447917835}"/>
              </a:ext>
            </a:extLst>
          </p:cNvPr>
          <p:cNvSpPr/>
          <p:nvPr/>
        </p:nvSpPr>
        <p:spPr bwMode="auto">
          <a:xfrm>
            <a:off x="5204753" y="3324112"/>
            <a:ext cx="762794" cy="533400"/>
          </a:xfrm>
          <a:prstGeom prst="rect">
            <a:avLst/>
          </a:prstGeom>
          <a:solidFill>
            <a:schemeClr val="bg1">
              <a:lumMod val="95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MGMT</a:t>
            </a:r>
          </a:p>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Protocol</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grpSp>
        <p:nvGrpSpPr>
          <p:cNvPr id="33" name="Group 32">
            <a:extLst>
              <a:ext uri="{FF2B5EF4-FFF2-40B4-BE49-F238E27FC236}">
                <a16:creationId xmlns:a16="http://schemas.microsoft.com/office/drawing/2014/main" id="{0106B422-F647-45FF-9CA9-1F6AFE73974E}"/>
              </a:ext>
            </a:extLst>
          </p:cNvPr>
          <p:cNvGrpSpPr/>
          <p:nvPr/>
        </p:nvGrpSpPr>
        <p:grpSpPr>
          <a:xfrm>
            <a:off x="6073433" y="3571269"/>
            <a:ext cx="274320" cy="45720"/>
            <a:chOff x="6934200" y="3423536"/>
            <a:chExt cx="274320" cy="45720"/>
          </a:xfrm>
        </p:grpSpPr>
        <p:sp>
          <p:nvSpPr>
            <p:cNvPr id="28" name="Oval 27">
              <a:extLst>
                <a:ext uri="{FF2B5EF4-FFF2-40B4-BE49-F238E27FC236}">
                  <a16:creationId xmlns:a16="http://schemas.microsoft.com/office/drawing/2014/main" id="{44492ABE-968F-40B5-8DAF-9BD3B8FA0900}"/>
                </a:ext>
              </a:extLst>
            </p:cNvPr>
            <p:cNvSpPr/>
            <p:nvPr/>
          </p:nvSpPr>
          <p:spPr bwMode="auto">
            <a:xfrm>
              <a:off x="6934200" y="3423536"/>
              <a:ext cx="45720" cy="45720"/>
            </a:xfrm>
            <a:prstGeom prst="ellipse">
              <a:avLst/>
            </a:prstGeom>
            <a:solidFill>
              <a:schemeClr val="tx1"/>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29" name="Oval 28">
              <a:extLst>
                <a:ext uri="{FF2B5EF4-FFF2-40B4-BE49-F238E27FC236}">
                  <a16:creationId xmlns:a16="http://schemas.microsoft.com/office/drawing/2014/main" id="{55A7B0C8-B89A-4376-823B-F70EE4D601FB}"/>
                </a:ext>
              </a:extLst>
            </p:cNvPr>
            <p:cNvSpPr/>
            <p:nvPr/>
          </p:nvSpPr>
          <p:spPr bwMode="auto">
            <a:xfrm>
              <a:off x="7048500" y="3423536"/>
              <a:ext cx="45720" cy="45720"/>
            </a:xfrm>
            <a:prstGeom prst="ellipse">
              <a:avLst/>
            </a:prstGeom>
            <a:solidFill>
              <a:schemeClr val="tx1"/>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30" name="Oval 29">
              <a:extLst>
                <a:ext uri="{FF2B5EF4-FFF2-40B4-BE49-F238E27FC236}">
                  <a16:creationId xmlns:a16="http://schemas.microsoft.com/office/drawing/2014/main" id="{1ED87F67-11BE-4EF3-BB23-E646826B8D78}"/>
                </a:ext>
              </a:extLst>
            </p:cNvPr>
            <p:cNvSpPr/>
            <p:nvPr/>
          </p:nvSpPr>
          <p:spPr bwMode="auto">
            <a:xfrm>
              <a:off x="7162800" y="3423536"/>
              <a:ext cx="45720" cy="45720"/>
            </a:xfrm>
            <a:prstGeom prst="ellipse">
              <a:avLst/>
            </a:prstGeom>
            <a:solidFill>
              <a:schemeClr val="tx1"/>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grpSp>
      <p:sp>
        <p:nvSpPr>
          <p:cNvPr id="34" name="Rectangle 33">
            <a:extLst>
              <a:ext uri="{FF2B5EF4-FFF2-40B4-BE49-F238E27FC236}">
                <a16:creationId xmlns:a16="http://schemas.microsoft.com/office/drawing/2014/main" id="{E129CD13-F215-4763-BA71-BD5955DA35B5}"/>
              </a:ext>
            </a:extLst>
          </p:cNvPr>
          <p:cNvSpPr/>
          <p:nvPr/>
        </p:nvSpPr>
        <p:spPr bwMode="auto">
          <a:xfrm>
            <a:off x="2993365" y="3324112"/>
            <a:ext cx="762794" cy="533400"/>
          </a:xfrm>
          <a:prstGeom prst="rect">
            <a:avLst/>
          </a:prstGeom>
          <a:solidFill>
            <a:schemeClr val="bg1">
              <a:lumMod val="95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KMP</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35" name="Rectangle 34">
            <a:extLst>
              <a:ext uri="{FF2B5EF4-FFF2-40B4-BE49-F238E27FC236}">
                <a16:creationId xmlns:a16="http://schemas.microsoft.com/office/drawing/2014/main" id="{1037DD51-F3B5-41DB-BF2A-39E2F40C7379}"/>
              </a:ext>
            </a:extLst>
          </p:cNvPr>
          <p:cNvSpPr/>
          <p:nvPr/>
        </p:nvSpPr>
        <p:spPr bwMode="auto">
          <a:xfrm>
            <a:off x="4441959" y="3324112"/>
            <a:ext cx="762794" cy="533400"/>
          </a:xfrm>
          <a:prstGeom prst="rect">
            <a:avLst/>
          </a:prstGeom>
          <a:solidFill>
            <a:schemeClr val="bg1">
              <a:lumMod val="95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Pass Thru</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36" name="Rectangle 35">
            <a:extLst>
              <a:ext uri="{FF2B5EF4-FFF2-40B4-BE49-F238E27FC236}">
                <a16:creationId xmlns:a16="http://schemas.microsoft.com/office/drawing/2014/main" id="{017BC3E6-E6F3-478F-81FB-90C25D09EBAB}"/>
              </a:ext>
            </a:extLst>
          </p:cNvPr>
          <p:cNvSpPr/>
          <p:nvPr/>
        </p:nvSpPr>
        <p:spPr bwMode="auto">
          <a:xfrm>
            <a:off x="6439987" y="3324508"/>
            <a:ext cx="762794" cy="533400"/>
          </a:xfrm>
          <a:prstGeom prst="rect">
            <a:avLst/>
          </a:prstGeom>
          <a:solidFill>
            <a:schemeClr val="bg1">
              <a:lumMod val="95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err="1">
                <a:solidFill>
                  <a:schemeClr val="tx1"/>
                </a:solidFill>
                <a:latin typeface="Times New Roman" charset="0"/>
                <a:ea typeface="ＭＳ Ｐゴシック" charset="0"/>
              </a:rPr>
              <a:t>Rsvd</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grpSp>
        <p:nvGrpSpPr>
          <p:cNvPr id="37" name="Group 36">
            <a:extLst>
              <a:ext uri="{FF2B5EF4-FFF2-40B4-BE49-F238E27FC236}">
                <a16:creationId xmlns:a16="http://schemas.microsoft.com/office/drawing/2014/main" id="{EEB5985D-C602-4DA1-B37F-079313E3E1FC}"/>
              </a:ext>
            </a:extLst>
          </p:cNvPr>
          <p:cNvGrpSpPr/>
          <p:nvPr/>
        </p:nvGrpSpPr>
        <p:grpSpPr>
          <a:xfrm>
            <a:off x="3833153" y="3565995"/>
            <a:ext cx="502920" cy="45720"/>
            <a:chOff x="6934200" y="3423536"/>
            <a:chExt cx="502920" cy="45720"/>
          </a:xfrm>
        </p:grpSpPr>
        <p:sp>
          <p:nvSpPr>
            <p:cNvPr id="38" name="Oval 37">
              <a:extLst>
                <a:ext uri="{FF2B5EF4-FFF2-40B4-BE49-F238E27FC236}">
                  <a16:creationId xmlns:a16="http://schemas.microsoft.com/office/drawing/2014/main" id="{1241FC94-3006-463F-9C95-8D205784CA75}"/>
                </a:ext>
              </a:extLst>
            </p:cNvPr>
            <p:cNvSpPr/>
            <p:nvPr/>
          </p:nvSpPr>
          <p:spPr bwMode="auto">
            <a:xfrm>
              <a:off x="6934200" y="3423536"/>
              <a:ext cx="45720" cy="45720"/>
            </a:xfrm>
            <a:prstGeom prst="ellipse">
              <a:avLst/>
            </a:prstGeom>
            <a:solidFill>
              <a:schemeClr val="tx1"/>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39" name="Oval 38">
              <a:extLst>
                <a:ext uri="{FF2B5EF4-FFF2-40B4-BE49-F238E27FC236}">
                  <a16:creationId xmlns:a16="http://schemas.microsoft.com/office/drawing/2014/main" id="{00216BA6-D1E6-484E-8E56-27C951CA54D8}"/>
                </a:ext>
              </a:extLst>
            </p:cNvPr>
            <p:cNvSpPr/>
            <p:nvPr/>
          </p:nvSpPr>
          <p:spPr bwMode="auto">
            <a:xfrm>
              <a:off x="7048500" y="3423536"/>
              <a:ext cx="45720" cy="45720"/>
            </a:xfrm>
            <a:prstGeom prst="ellipse">
              <a:avLst/>
            </a:prstGeom>
            <a:solidFill>
              <a:schemeClr val="tx1"/>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40" name="Oval 39">
              <a:extLst>
                <a:ext uri="{FF2B5EF4-FFF2-40B4-BE49-F238E27FC236}">
                  <a16:creationId xmlns:a16="http://schemas.microsoft.com/office/drawing/2014/main" id="{D0B5B87C-C6BE-4171-95E0-194D1B1BD9DC}"/>
                </a:ext>
              </a:extLst>
            </p:cNvPr>
            <p:cNvSpPr/>
            <p:nvPr/>
          </p:nvSpPr>
          <p:spPr bwMode="auto">
            <a:xfrm>
              <a:off x="7162800" y="3423536"/>
              <a:ext cx="45720" cy="45720"/>
            </a:xfrm>
            <a:prstGeom prst="ellipse">
              <a:avLst/>
            </a:prstGeom>
            <a:solidFill>
              <a:schemeClr val="tx1"/>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41" name="Oval 40">
              <a:extLst>
                <a:ext uri="{FF2B5EF4-FFF2-40B4-BE49-F238E27FC236}">
                  <a16:creationId xmlns:a16="http://schemas.microsoft.com/office/drawing/2014/main" id="{43E8250C-28E8-4DA5-9CB3-25E69F6B7283}"/>
                </a:ext>
              </a:extLst>
            </p:cNvPr>
            <p:cNvSpPr/>
            <p:nvPr/>
          </p:nvSpPr>
          <p:spPr bwMode="auto">
            <a:xfrm>
              <a:off x="7277100" y="3423536"/>
              <a:ext cx="45720" cy="45720"/>
            </a:xfrm>
            <a:prstGeom prst="ellipse">
              <a:avLst/>
            </a:prstGeom>
            <a:solidFill>
              <a:schemeClr val="tx1"/>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42" name="Oval 41">
              <a:extLst>
                <a:ext uri="{FF2B5EF4-FFF2-40B4-BE49-F238E27FC236}">
                  <a16:creationId xmlns:a16="http://schemas.microsoft.com/office/drawing/2014/main" id="{CC4163C8-4589-4C15-A98A-5F0C605B8928}"/>
                </a:ext>
              </a:extLst>
            </p:cNvPr>
            <p:cNvSpPr/>
            <p:nvPr/>
          </p:nvSpPr>
          <p:spPr bwMode="auto">
            <a:xfrm>
              <a:off x="7391400" y="3423536"/>
              <a:ext cx="45720" cy="45720"/>
            </a:xfrm>
            <a:prstGeom prst="ellipse">
              <a:avLst/>
            </a:prstGeom>
            <a:solidFill>
              <a:schemeClr val="tx1"/>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grpSp>
      <p:sp>
        <p:nvSpPr>
          <p:cNvPr id="47" name="Flowchart: Terminator 46">
            <a:extLst>
              <a:ext uri="{FF2B5EF4-FFF2-40B4-BE49-F238E27FC236}">
                <a16:creationId xmlns:a16="http://schemas.microsoft.com/office/drawing/2014/main" id="{D6BAB104-1EDB-4E32-A4BF-CC7008D9C947}"/>
              </a:ext>
            </a:extLst>
          </p:cNvPr>
          <p:cNvSpPr/>
          <p:nvPr/>
        </p:nvSpPr>
        <p:spPr bwMode="auto">
          <a:xfrm>
            <a:off x="5296987" y="3768796"/>
            <a:ext cx="572256" cy="201928"/>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MPM-SAP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48" name="Flowchart: Terminator 47">
            <a:extLst>
              <a:ext uri="{FF2B5EF4-FFF2-40B4-BE49-F238E27FC236}">
                <a16:creationId xmlns:a16="http://schemas.microsoft.com/office/drawing/2014/main" id="{02359C3F-D3B1-4E66-A20C-9740CD3F03B5}"/>
              </a:ext>
            </a:extLst>
          </p:cNvPr>
          <p:cNvSpPr/>
          <p:nvPr/>
        </p:nvSpPr>
        <p:spPr bwMode="auto">
          <a:xfrm>
            <a:off x="5301220" y="3183023"/>
            <a:ext cx="572256" cy="201928"/>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MPH-SAP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49" name="Flowchart: Terminator 48">
            <a:extLst>
              <a:ext uri="{FF2B5EF4-FFF2-40B4-BE49-F238E27FC236}">
                <a16:creationId xmlns:a16="http://schemas.microsoft.com/office/drawing/2014/main" id="{21F8DCBC-2953-491E-AAF3-DFBFA8ECF09B}"/>
              </a:ext>
            </a:extLst>
          </p:cNvPr>
          <p:cNvSpPr/>
          <p:nvPr/>
        </p:nvSpPr>
        <p:spPr bwMode="auto">
          <a:xfrm>
            <a:off x="4534987" y="3768795"/>
            <a:ext cx="572256" cy="185239"/>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PTM-SAP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50" name="Flowchart: Terminator 49">
            <a:extLst>
              <a:ext uri="{FF2B5EF4-FFF2-40B4-BE49-F238E27FC236}">
                <a16:creationId xmlns:a16="http://schemas.microsoft.com/office/drawing/2014/main" id="{E87C2D85-14E2-4D90-90B8-CEF2648B1E29}"/>
              </a:ext>
            </a:extLst>
          </p:cNvPr>
          <p:cNvSpPr/>
          <p:nvPr/>
        </p:nvSpPr>
        <p:spPr bwMode="auto">
          <a:xfrm>
            <a:off x="4539220" y="3189601"/>
            <a:ext cx="572256" cy="19535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PTH-SAP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51" name="Rectangle 50">
            <a:extLst>
              <a:ext uri="{FF2B5EF4-FFF2-40B4-BE49-F238E27FC236}">
                <a16:creationId xmlns:a16="http://schemas.microsoft.com/office/drawing/2014/main" id="{325FACEF-BF01-40D3-BF87-FC5B5E7AACD8}"/>
              </a:ext>
            </a:extLst>
          </p:cNvPr>
          <p:cNvSpPr/>
          <p:nvPr/>
        </p:nvSpPr>
        <p:spPr bwMode="auto">
          <a:xfrm>
            <a:off x="3505200" y="6016025"/>
            <a:ext cx="574431" cy="308575"/>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MHR</a:t>
            </a:r>
          </a:p>
        </p:txBody>
      </p:sp>
      <p:sp>
        <p:nvSpPr>
          <p:cNvPr id="54" name="Rectangle 53">
            <a:extLst>
              <a:ext uri="{FF2B5EF4-FFF2-40B4-BE49-F238E27FC236}">
                <a16:creationId xmlns:a16="http://schemas.microsoft.com/office/drawing/2014/main" id="{CADF6CEC-D32C-401D-9D8C-B18FCC04E792}"/>
              </a:ext>
            </a:extLst>
          </p:cNvPr>
          <p:cNvSpPr/>
          <p:nvPr/>
        </p:nvSpPr>
        <p:spPr bwMode="auto">
          <a:xfrm>
            <a:off x="4079631" y="6016025"/>
            <a:ext cx="1178169" cy="304800"/>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Payload</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69" name="TextBox 68">
            <a:extLst>
              <a:ext uri="{FF2B5EF4-FFF2-40B4-BE49-F238E27FC236}">
                <a16:creationId xmlns:a16="http://schemas.microsoft.com/office/drawing/2014/main" id="{D78676AC-DB43-42D7-84CA-0BAF36C6DBC7}"/>
              </a:ext>
            </a:extLst>
          </p:cNvPr>
          <p:cNvSpPr txBox="1"/>
          <p:nvPr/>
        </p:nvSpPr>
        <p:spPr>
          <a:xfrm>
            <a:off x="5362428" y="6043826"/>
            <a:ext cx="1143262" cy="276999"/>
          </a:xfrm>
          <a:prstGeom prst="rect">
            <a:avLst/>
          </a:prstGeom>
          <a:noFill/>
        </p:spPr>
        <p:txBody>
          <a:bodyPr wrap="none" rtlCol="0">
            <a:spAutoFit/>
          </a:bodyPr>
          <a:lstStyle/>
          <a:p>
            <a:r>
              <a:rPr lang="en-US" dirty="0"/>
              <a:t>Non ULI frame</a:t>
            </a:r>
          </a:p>
        </p:txBody>
      </p:sp>
      <p:sp>
        <p:nvSpPr>
          <p:cNvPr id="70" name="TextBox 69">
            <a:extLst>
              <a:ext uri="{FF2B5EF4-FFF2-40B4-BE49-F238E27FC236}">
                <a16:creationId xmlns:a16="http://schemas.microsoft.com/office/drawing/2014/main" id="{A645BCD3-BDA8-44D7-BC3A-69DFD34472EC}"/>
              </a:ext>
            </a:extLst>
          </p:cNvPr>
          <p:cNvSpPr txBox="1"/>
          <p:nvPr/>
        </p:nvSpPr>
        <p:spPr>
          <a:xfrm>
            <a:off x="7488248" y="5588921"/>
            <a:ext cx="840295" cy="276999"/>
          </a:xfrm>
          <a:prstGeom prst="rect">
            <a:avLst/>
          </a:prstGeom>
          <a:noFill/>
        </p:spPr>
        <p:txBody>
          <a:bodyPr wrap="none" rtlCol="0">
            <a:spAutoFit/>
          </a:bodyPr>
          <a:lstStyle/>
          <a:p>
            <a:r>
              <a:rPr lang="en-US" dirty="0"/>
              <a:t>ULI frame</a:t>
            </a:r>
          </a:p>
        </p:txBody>
      </p:sp>
      <p:sp>
        <p:nvSpPr>
          <p:cNvPr id="73" name="Rectangle 72">
            <a:extLst>
              <a:ext uri="{FF2B5EF4-FFF2-40B4-BE49-F238E27FC236}">
                <a16:creationId xmlns:a16="http://schemas.microsoft.com/office/drawing/2014/main" id="{DE5B8512-BC87-4BF6-BA38-B0173C908FBA}"/>
              </a:ext>
            </a:extLst>
          </p:cNvPr>
          <p:cNvSpPr/>
          <p:nvPr/>
        </p:nvSpPr>
        <p:spPr bwMode="auto">
          <a:xfrm>
            <a:off x="5960630" y="1703170"/>
            <a:ext cx="1584960" cy="373698"/>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err="1">
                <a:solidFill>
                  <a:schemeClr val="tx1"/>
                </a:solidFill>
                <a:latin typeface="Times New Roman" charset="0"/>
                <a:ea typeface="ＭＳ Ｐゴシック" charset="0"/>
              </a:rPr>
              <a:t>CoMI</a:t>
            </a:r>
            <a:r>
              <a:rPr lang="en-US" sz="1800" dirty="0">
                <a:solidFill>
                  <a:schemeClr val="tx1"/>
                </a:solidFill>
                <a:latin typeface="Times New Roman" charset="0"/>
                <a:ea typeface="ＭＳ Ｐゴシック" charset="0"/>
              </a:rPr>
              <a:t> APP</a:t>
            </a: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74" name="Flowchart: Terminator 73">
            <a:extLst>
              <a:ext uri="{FF2B5EF4-FFF2-40B4-BE49-F238E27FC236}">
                <a16:creationId xmlns:a16="http://schemas.microsoft.com/office/drawing/2014/main" id="{5EC72757-3804-415E-9378-DB7F6F49D9C7}"/>
              </a:ext>
            </a:extLst>
          </p:cNvPr>
          <p:cNvSpPr/>
          <p:nvPr/>
        </p:nvSpPr>
        <p:spPr bwMode="auto">
          <a:xfrm>
            <a:off x="6479675" y="2577059"/>
            <a:ext cx="572256" cy="19535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ULM-SAP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cxnSp>
        <p:nvCxnSpPr>
          <p:cNvPr id="79" name="Connector: Elbow 78">
            <a:extLst>
              <a:ext uri="{FF2B5EF4-FFF2-40B4-BE49-F238E27FC236}">
                <a16:creationId xmlns:a16="http://schemas.microsoft.com/office/drawing/2014/main" id="{0A7CFD37-831F-4F2A-82FD-4D8AEB9EEC55}"/>
              </a:ext>
            </a:extLst>
          </p:cNvPr>
          <p:cNvCxnSpPr>
            <a:stCxn id="48" idx="0"/>
            <a:endCxn id="74" idx="2"/>
          </p:cNvCxnSpPr>
          <p:nvPr/>
        </p:nvCxnSpPr>
        <p:spPr bwMode="auto">
          <a:xfrm rot="5400000" flipH="1" flipV="1">
            <a:off x="5971268" y="2388489"/>
            <a:ext cx="410614" cy="1178455"/>
          </a:xfrm>
          <a:prstGeom prst="bentConnector3">
            <a:avLst/>
          </a:prstGeom>
          <a:solidFill>
            <a:schemeClr val="accent1"/>
          </a:solidFill>
          <a:ln w="38100" cap="flat" cmpd="sng" algn="ctr">
            <a:solidFill>
              <a:schemeClr val="accent6"/>
            </a:solidFill>
            <a:prstDash val="solid"/>
            <a:round/>
            <a:headEnd type="triangle" w="med" len="med"/>
            <a:tailEnd type="triangl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83" name="Connector: Elbow 82">
            <a:extLst>
              <a:ext uri="{FF2B5EF4-FFF2-40B4-BE49-F238E27FC236}">
                <a16:creationId xmlns:a16="http://schemas.microsoft.com/office/drawing/2014/main" id="{F20FE828-8B76-4368-BBAF-537D961FDE07}"/>
              </a:ext>
            </a:extLst>
          </p:cNvPr>
          <p:cNvCxnSpPr>
            <a:cxnSpLocks/>
            <a:stCxn id="50" idx="0"/>
            <a:endCxn id="65" idx="2"/>
          </p:cNvCxnSpPr>
          <p:nvPr/>
        </p:nvCxnSpPr>
        <p:spPr bwMode="auto">
          <a:xfrm rot="16200000" flipV="1">
            <a:off x="4241907" y="2606159"/>
            <a:ext cx="410614" cy="756269"/>
          </a:xfrm>
          <a:prstGeom prst="bentConnector3">
            <a:avLst/>
          </a:prstGeom>
          <a:ln>
            <a:headEnd type="triangle" w="med" len="med"/>
            <a:tailEnd type="triangle" w="med" len="me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cxnSp>
        <p:nvCxnSpPr>
          <p:cNvPr id="87" name="Straight Arrow Connector 86">
            <a:extLst>
              <a:ext uri="{FF2B5EF4-FFF2-40B4-BE49-F238E27FC236}">
                <a16:creationId xmlns:a16="http://schemas.microsoft.com/office/drawing/2014/main" id="{10EF5B25-D2B4-4F14-986D-D916D63B40B9}"/>
              </a:ext>
            </a:extLst>
          </p:cNvPr>
          <p:cNvCxnSpPr>
            <a:stCxn id="74" idx="0"/>
          </p:cNvCxnSpPr>
          <p:nvPr/>
        </p:nvCxnSpPr>
        <p:spPr bwMode="auto">
          <a:xfrm flipV="1">
            <a:off x="6765803" y="2091452"/>
            <a:ext cx="0" cy="485607"/>
          </a:xfrm>
          <a:prstGeom prst="straightConnector1">
            <a:avLst/>
          </a:prstGeom>
          <a:solidFill>
            <a:schemeClr val="accent1"/>
          </a:solidFill>
          <a:ln w="38100" cap="flat" cmpd="sng" algn="ctr">
            <a:solidFill>
              <a:schemeClr val="accent6"/>
            </a:solidFill>
            <a:prstDash val="solid"/>
            <a:round/>
            <a:headEnd type="triangle" w="med" len="med"/>
            <a:tailEnd type="triangl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
        <p:nvSpPr>
          <p:cNvPr id="60" name="Rectangle 59">
            <a:extLst>
              <a:ext uri="{FF2B5EF4-FFF2-40B4-BE49-F238E27FC236}">
                <a16:creationId xmlns:a16="http://schemas.microsoft.com/office/drawing/2014/main" id="{071DBF69-170B-4783-A773-B1F2950A054D}"/>
              </a:ext>
            </a:extLst>
          </p:cNvPr>
          <p:cNvSpPr/>
          <p:nvPr/>
        </p:nvSpPr>
        <p:spPr bwMode="auto">
          <a:xfrm>
            <a:off x="657895" y="2250544"/>
            <a:ext cx="457200" cy="447768"/>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Net</a:t>
            </a:r>
            <a:br>
              <a:rPr kumimoji="0" lang="en-US" sz="1200" b="0" i="0" u="none" strike="noStrike" cap="none" normalizeH="0" baseline="0" dirty="0">
                <a:ln>
                  <a:noFill/>
                </a:ln>
                <a:solidFill>
                  <a:schemeClr val="tx1"/>
                </a:solidFill>
                <a:effectLst/>
                <a:latin typeface="Times New Roman" charset="0"/>
                <a:ea typeface="ＭＳ Ｐゴシック" charset="0"/>
              </a:rPr>
            </a:br>
            <a:r>
              <a:rPr kumimoji="0" lang="en-US" sz="1200" b="0" i="0" u="none" strike="noStrike" cap="none" normalizeH="0" baseline="0" dirty="0">
                <a:ln>
                  <a:noFill/>
                </a:ln>
                <a:solidFill>
                  <a:schemeClr val="tx1"/>
                </a:solidFill>
                <a:effectLst/>
                <a:latin typeface="Times New Roman" charset="0"/>
                <a:ea typeface="ＭＳ Ｐゴシック" charset="0"/>
              </a:rPr>
              <a:t>work</a:t>
            </a:r>
          </a:p>
        </p:txBody>
      </p:sp>
      <p:sp>
        <p:nvSpPr>
          <p:cNvPr id="64" name="Flowchart: Terminator 63">
            <a:extLst>
              <a:ext uri="{FF2B5EF4-FFF2-40B4-BE49-F238E27FC236}">
                <a16:creationId xmlns:a16="http://schemas.microsoft.com/office/drawing/2014/main" id="{7E5E4723-F8F8-4830-8FC7-2131659ABDA0}"/>
              </a:ext>
            </a:extLst>
          </p:cNvPr>
          <p:cNvSpPr/>
          <p:nvPr/>
        </p:nvSpPr>
        <p:spPr bwMode="auto">
          <a:xfrm>
            <a:off x="1219199" y="4291521"/>
            <a:ext cx="594690" cy="30480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a:solidFill>
                  <a:schemeClr val="tx1"/>
                </a:solidFill>
                <a:latin typeface="Times New Roman" charset="0"/>
                <a:ea typeface="ＭＳ Ｐゴシック" charset="0"/>
              </a:rPr>
              <a:t>MCPS</a:t>
            </a:r>
          </a:p>
          <a:p>
            <a:pPr algn="ctr"/>
            <a:r>
              <a:rPr lang="en-US" sz="1100" dirty="0">
                <a:solidFill>
                  <a:schemeClr val="tx1"/>
                </a:solidFill>
                <a:latin typeface="Times New Roman" charset="0"/>
                <a:ea typeface="ＭＳ Ｐゴシック" charset="0"/>
              </a:rPr>
              <a:t>-SAP</a:t>
            </a:r>
          </a:p>
        </p:txBody>
      </p:sp>
      <p:sp>
        <p:nvSpPr>
          <p:cNvPr id="75" name="Flowchart: Terminator 74">
            <a:extLst>
              <a:ext uri="{FF2B5EF4-FFF2-40B4-BE49-F238E27FC236}">
                <a16:creationId xmlns:a16="http://schemas.microsoft.com/office/drawing/2014/main" id="{BA4EAC88-9D08-462C-BDE8-C5AC9D7C6A33}"/>
              </a:ext>
            </a:extLst>
          </p:cNvPr>
          <p:cNvSpPr/>
          <p:nvPr/>
        </p:nvSpPr>
        <p:spPr bwMode="auto">
          <a:xfrm>
            <a:off x="1846443" y="4288153"/>
            <a:ext cx="594690" cy="30480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a:solidFill>
                  <a:schemeClr val="tx1"/>
                </a:solidFill>
                <a:latin typeface="Times New Roman" charset="0"/>
                <a:ea typeface="ＭＳ Ｐゴシック" charset="0"/>
              </a:rPr>
              <a:t>MLME</a:t>
            </a:r>
          </a:p>
          <a:p>
            <a:pPr algn="ctr"/>
            <a:r>
              <a:rPr lang="en-US" sz="1100" dirty="0">
                <a:solidFill>
                  <a:schemeClr val="tx1"/>
                </a:solidFill>
                <a:latin typeface="Times New Roman" charset="0"/>
                <a:ea typeface="ＭＳ Ｐゴシック" charset="0"/>
              </a:rPr>
              <a:t>-SAP</a:t>
            </a:r>
          </a:p>
        </p:txBody>
      </p:sp>
      <p:sp>
        <p:nvSpPr>
          <p:cNvPr id="84" name="Rectangle 83">
            <a:extLst>
              <a:ext uri="{FF2B5EF4-FFF2-40B4-BE49-F238E27FC236}">
                <a16:creationId xmlns:a16="http://schemas.microsoft.com/office/drawing/2014/main" id="{3BBEBF8B-4708-49CB-9587-4D8F0A1094A8}"/>
              </a:ext>
            </a:extLst>
          </p:cNvPr>
          <p:cNvSpPr/>
          <p:nvPr/>
        </p:nvSpPr>
        <p:spPr bwMode="auto">
          <a:xfrm>
            <a:off x="656805" y="2701924"/>
            <a:ext cx="457200" cy="1756354"/>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Non-ULI (conventional)</a:t>
            </a:r>
          </a:p>
        </p:txBody>
      </p:sp>
      <p:cxnSp>
        <p:nvCxnSpPr>
          <p:cNvPr id="77" name="Connector: Elbow 76">
            <a:extLst>
              <a:ext uri="{FF2B5EF4-FFF2-40B4-BE49-F238E27FC236}">
                <a16:creationId xmlns:a16="http://schemas.microsoft.com/office/drawing/2014/main" id="{49799491-5CE1-4693-8942-96D70BFFD229}"/>
              </a:ext>
            </a:extLst>
          </p:cNvPr>
          <p:cNvCxnSpPr>
            <a:cxnSpLocks/>
            <a:stCxn id="64" idx="0"/>
          </p:cNvCxnSpPr>
          <p:nvPr/>
        </p:nvCxnSpPr>
        <p:spPr bwMode="auto">
          <a:xfrm rot="5400000" flipH="1" flipV="1">
            <a:off x="1050544" y="3258347"/>
            <a:ext cx="1499175" cy="567175"/>
          </a:xfrm>
          <a:prstGeom prst="bentConnector3">
            <a:avLst>
              <a:gd name="adj1" fmla="val 50000"/>
            </a:avLst>
          </a:prstGeom>
          <a:ln>
            <a:headEnd type="triangle" w="med" len="med"/>
            <a:tailEnd type="triangle" w="med" len="me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3"/>
          </a:lnRef>
          <a:fillRef idx="0">
            <a:schemeClr val="accent3"/>
          </a:fillRef>
          <a:effectRef idx="1">
            <a:schemeClr val="accent3"/>
          </a:effectRef>
          <a:fontRef idx="minor">
            <a:schemeClr val="tx1"/>
          </a:fontRef>
        </p:style>
      </p:cxnSp>
      <p:cxnSp>
        <p:nvCxnSpPr>
          <p:cNvPr id="85" name="Connector: Elbow 84">
            <a:extLst>
              <a:ext uri="{FF2B5EF4-FFF2-40B4-BE49-F238E27FC236}">
                <a16:creationId xmlns:a16="http://schemas.microsoft.com/office/drawing/2014/main" id="{0F5903EA-A173-4AEC-A735-996F49745D01}"/>
              </a:ext>
            </a:extLst>
          </p:cNvPr>
          <p:cNvCxnSpPr>
            <a:cxnSpLocks/>
            <a:stCxn id="9" idx="0"/>
            <a:endCxn id="49" idx="2"/>
          </p:cNvCxnSpPr>
          <p:nvPr/>
        </p:nvCxnSpPr>
        <p:spPr bwMode="auto">
          <a:xfrm rot="5400000" flipH="1" flipV="1">
            <a:off x="4242443" y="3736039"/>
            <a:ext cx="360677" cy="796668"/>
          </a:xfrm>
          <a:prstGeom prst="bentConnector3">
            <a:avLst>
              <a:gd name="adj1" fmla="val 50000"/>
            </a:avLst>
          </a:prstGeom>
          <a:ln>
            <a:headEnd type="triangle" w="med" len="med"/>
            <a:tailEnd type="triangle" w="med" len="me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cxnSp>
        <p:nvCxnSpPr>
          <p:cNvPr id="86" name="Connector: Elbow 85">
            <a:extLst>
              <a:ext uri="{FF2B5EF4-FFF2-40B4-BE49-F238E27FC236}">
                <a16:creationId xmlns:a16="http://schemas.microsoft.com/office/drawing/2014/main" id="{00C22670-9F7F-4FD1-AC31-6E654CAE37DF}"/>
              </a:ext>
            </a:extLst>
          </p:cNvPr>
          <p:cNvCxnSpPr>
            <a:cxnSpLocks/>
            <a:stCxn id="7" idx="0"/>
            <a:endCxn id="47" idx="2"/>
          </p:cNvCxnSpPr>
          <p:nvPr/>
        </p:nvCxnSpPr>
        <p:spPr bwMode="auto">
          <a:xfrm rot="16200000" flipV="1">
            <a:off x="5533619" y="4020220"/>
            <a:ext cx="344384" cy="245391"/>
          </a:xfrm>
          <a:prstGeom prst="bentConnector3">
            <a:avLst>
              <a:gd name="adj1" fmla="val 50000"/>
            </a:avLst>
          </a:prstGeom>
          <a:solidFill>
            <a:schemeClr val="accent1"/>
          </a:solidFill>
          <a:ln w="38100" cap="flat" cmpd="sng" algn="ctr">
            <a:solidFill>
              <a:schemeClr val="accent6"/>
            </a:solidFill>
            <a:prstDash val="solid"/>
            <a:round/>
            <a:headEnd type="triangle" w="med" len="med"/>
            <a:tailEnd type="triangl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
        <p:nvSpPr>
          <p:cNvPr id="58" name="Rectangle 57">
            <a:extLst>
              <a:ext uri="{FF2B5EF4-FFF2-40B4-BE49-F238E27FC236}">
                <a16:creationId xmlns:a16="http://schemas.microsoft.com/office/drawing/2014/main" id="{936E7E8D-FD47-4EFB-863E-0E4AF1BE6325}"/>
              </a:ext>
            </a:extLst>
          </p:cNvPr>
          <p:cNvSpPr/>
          <p:nvPr/>
        </p:nvSpPr>
        <p:spPr bwMode="auto">
          <a:xfrm>
            <a:off x="3352800" y="4766453"/>
            <a:ext cx="1293812" cy="262747"/>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a:solidFill>
                  <a:schemeClr val="tx1"/>
                </a:solidFill>
                <a:latin typeface="Times New Roman" charset="0"/>
                <a:ea typeface="ＭＳ Ｐゴシック" charset="0"/>
              </a:rPr>
              <a:t>Mux/</a:t>
            </a:r>
            <a:r>
              <a:rPr lang="en-US" sz="1400" dirty="0" err="1">
                <a:solidFill>
                  <a:schemeClr val="tx1"/>
                </a:solidFill>
                <a:latin typeface="Times New Roman" charset="0"/>
                <a:ea typeface="ＭＳ Ｐゴシック" charset="0"/>
              </a:rPr>
              <a:t>Demux</a:t>
            </a:r>
            <a:endParaRPr kumimoji="0" lang="en-US" sz="1400" b="0" i="0" u="none" strike="noStrike" cap="none" normalizeH="0" baseline="0" dirty="0">
              <a:ln>
                <a:noFill/>
              </a:ln>
              <a:solidFill>
                <a:schemeClr val="tx1"/>
              </a:solidFill>
              <a:effectLst/>
              <a:latin typeface="Times New Roman" charset="0"/>
              <a:ea typeface="ＭＳ Ｐゴシック" charset="0"/>
            </a:endParaRPr>
          </a:p>
        </p:txBody>
      </p:sp>
      <p:cxnSp>
        <p:nvCxnSpPr>
          <p:cNvPr id="56" name="Connector: Elbow 55">
            <a:extLst>
              <a:ext uri="{FF2B5EF4-FFF2-40B4-BE49-F238E27FC236}">
                <a16:creationId xmlns:a16="http://schemas.microsoft.com/office/drawing/2014/main" id="{9C7C9C58-445C-4BF4-BCDB-CAFF1A99E571}"/>
              </a:ext>
            </a:extLst>
          </p:cNvPr>
          <p:cNvCxnSpPr>
            <a:cxnSpLocks/>
            <a:stCxn id="14" idx="0"/>
            <a:endCxn id="9" idx="2"/>
          </p:cNvCxnSpPr>
          <p:nvPr/>
        </p:nvCxnSpPr>
        <p:spPr bwMode="auto">
          <a:xfrm rot="16200000" flipV="1">
            <a:off x="3733466" y="4910492"/>
            <a:ext cx="912020" cy="330058"/>
          </a:xfrm>
          <a:prstGeom prst="bentConnector3">
            <a:avLst>
              <a:gd name="adj1" fmla="val 74257"/>
            </a:avLst>
          </a:prstGeom>
          <a:ln>
            <a:headEnd type="triangle" w="med" len="med"/>
            <a:tailEnd type="triangle" w="med" len="me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cxnSp>
        <p:nvCxnSpPr>
          <p:cNvPr id="61" name="Connector: Elbow 60">
            <a:extLst>
              <a:ext uri="{FF2B5EF4-FFF2-40B4-BE49-F238E27FC236}">
                <a16:creationId xmlns:a16="http://schemas.microsoft.com/office/drawing/2014/main" id="{BD9C2798-C90A-4E2F-8D62-26BE7D21DF1C}"/>
              </a:ext>
            </a:extLst>
          </p:cNvPr>
          <p:cNvCxnSpPr>
            <a:cxnSpLocks/>
            <a:stCxn id="51" idx="0"/>
            <a:endCxn id="64" idx="2"/>
          </p:cNvCxnSpPr>
          <p:nvPr/>
        </p:nvCxnSpPr>
        <p:spPr bwMode="auto">
          <a:xfrm rot="16200000" flipV="1">
            <a:off x="1944628" y="4168237"/>
            <a:ext cx="1419704" cy="2275872"/>
          </a:xfrm>
          <a:prstGeom prst="bentConnector3">
            <a:avLst>
              <a:gd name="adj1" fmla="val 83243"/>
            </a:avLst>
          </a:prstGeom>
          <a:ln>
            <a:headEnd type="triangle" w="med" len="med"/>
            <a:tailEnd type="triangle" w="med" len="me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3"/>
          </a:lnRef>
          <a:fillRef idx="0">
            <a:schemeClr val="accent3"/>
          </a:fillRef>
          <a:effectRef idx="1">
            <a:schemeClr val="accent3"/>
          </a:effectRef>
          <a:fontRef idx="minor">
            <a:schemeClr val="tx1"/>
          </a:fontRef>
        </p:style>
      </p:cxnSp>
      <p:sp>
        <p:nvSpPr>
          <p:cNvPr id="63" name="Rectangle 62">
            <a:extLst>
              <a:ext uri="{FF2B5EF4-FFF2-40B4-BE49-F238E27FC236}">
                <a16:creationId xmlns:a16="http://schemas.microsoft.com/office/drawing/2014/main" id="{928C1373-F5E0-4B67-A198-381FDAFBC890}"/>
              </a:ext>
            </a:extLst>
          </p:cNvPr>
          <p:cNvSpPr/>
          <p:nvPr/>
        </p:nvSpPr>
        <p:spPr bwMode="auto">
          <a:xfrm>
            <a:off x="1581528" y="2250544"/>
            <a:ext cx="2996994" cy="448693"/>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solidFill>
                  <a:schemeClr val="tx1"/>
                </a:solidFill>
                <a:latin typeface="Times New Roman" charset="0"/>
                <a:ea typeface="ＭＳ Ｐゴシック" charset="0"/>
              </a:rPr>
              <a:t>IPv6 (example)</a:t>
            </a: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65" name="Flowchart: Terminator 64">
            <a:extLst>
              <a:ext uri="{FF2B5EF4-FFF2-40B4-BE49-F238E27FC236}">
                <a16:creationId xmlns:a16="http://schemas.microsoft.com/office/drawing/2014/main" id="{68D4F032-8966-40B9-82F8-7471D7B3C3E3}"/>
              </a:ext>
            </a:extLst>
          </p:cNvPr>
          <p:cNvSpPr/>
          <p:nvPr/>
        </p:nvSpPr>
        <p:spPr bwMode="auto">
          <a:xfrm>
            <a:off x="3657599" y="2583637"/>
            <a:ext cx="822960" cy="19535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ULM-IPv6-SAP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66" name="Flowchart: Terminator 65">
            <a:extLst>
              <a:ext uri="{FF2B5EF4-FFF2-40B4-BE49-F238E27FC236}">
                <a16:creationId xmlns:a16="http://schemas.microsoft.com/office/drawing/2014/main" id="{8C06F560-79FD-4BC2-A50C-A41A2BCC7E6E}"/>
              </a:ext>
            </a:extLst>
          </p:cNvPr>
          <p:cNvSpPr/>
          <p:nvPr/>
        </p:nvSpPr>
        <p:spPr bwMode="auto">
          <a:xfrm>
            <a:off x="1789944" y="2596996"/>
            <a:ext cx="572256" cy="19535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IPv6-SAP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67" name="Rectangle 66">
            <a:extLst>
              <a:ext uri="{FF2B5EF4-FFF2-40B4-BE49-F238E27FC236}">
                <a16:creationId xmlns:a16="http://schemas.microsoft.com/office/drawing/2014/main" id="{2BD436D0-AC55-431B-A908-22009607B8C7}"/>
              </a:ext>
            </a:extLst>
          </p:cNvPr>
          <p:cNvSpPr/>
          <p:nvPr/>
        </p:nvSpPr>
        <p:spPr bwMode="auto">
          <a:xfrm>
            <a:off x="1219200" y="1694564"/>
            <a:ext cx="1974922" cy="373698"/>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solidFill>
                  <a:schemeClr val="tx1"/>
                </a:solidFill>
                <a:latin typeface="Times New Roman" charset="0"/>
                <a:ea typeface="ＭＳ Ｐゴシック" charset="0"/>
              </a:rPr>
              <a:t>Conventional APP</a:t>
            </a: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cxnSp>
        <p:nvCxnSpPr>
          <p:cNvPr id="80" name="Connector: Elbow 79">
            <a:extLst>
              <a:ext uri="{FF2B5EF4-FFF2-40B4-BE49-F238E27FC236}">
                <a16:creationId xmlns:a16="http://schemas.microsoft.com/office/drawing/2014/main" id="{5B343FE0-700E-4F25-BF35-3925913485F7}"/>
              </a:ext>
            </a:extLst>
          </p:cNvPr>
          <p:cNvCxnSpPr>
            <a:cxnSpLocks/>
            <a:endCxn id="81" idx="2"/>
          </p:cNvCxnSpPr>
          <p:nvPr/>
        </p:nvCxnSpPr>
        <p:spPr bwMode="auto">
          <a:xfrm rot="5400000" flipH="1" flipV="1">
            <a:off x="3932951" y="2210202"/>
            <a:ext cx="509565" cy="237308"/>
          </a:xfrm>
          <a:prstGeom prst="bentConnector3">
            <a:avLst>
              <a:gd name="adj1" fmla="val 50000"/>
            </a:avLst>
          </a:prstGeom>
          <a:ln>
            <a:headEnd type="triangle" w="med" len="med"/>
            <a:tailEnd type="triangle" w="med" len="me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sp>
        <p:nvSpPr>
          <p:cNvPr id="81" name="Rectangle 80">
            <a:extLst>
              <a:ext uri="{FF2B5EF4-FFF2-40B4-BE49-F238E27FC236}">
                <a16:creationId xmlns:a16="http://schemas.microsoft.com/office/drawing/2014/main" id="{250EB475-2772-453F-BDA4-DB2E4A7BCE4E}"/>
              </a:ext>
            </a:extLst>
          </p:cNvPr>
          <p:cNvSpPr/>
          <p:nvPr/>
        </p:nvSpPr>
        <p:spPr bwMode="auto">
          <a:xfrm>
            <a:off x="3318926" y="1700375"/>
            <a:ext cx="1974922" cy="373698"/>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solidFill>
                  <a:schemeClr val="tx1"/>
                </a:solidFill>
                <a:latin typeface="Times New Roman" charset="0"/>
                <a:ea typeface="ＭＳ Ｐゴシック" charset="0"/>
              </a:rPr>
              <a:t>ULI APP</a:t>
            </a: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cxnSp>
        <p:nvCxnSpPr>
          <p:cNvPr id="88" name="Straight Arrow Connector 87">
            <a:extLst>
              <a:ext uri="{FF2B5EF4-FFF2-40B4-BE49-F238E27FC236}">
                <a16:creationId xmlns:a16="http://schemas.microsoft.com/office/drawing/2014/main" id="{02EBDEE9-378B-4EA5-8DA0-91AD3411BCD7}"/>
              </a:ext>
            </a:extLst>
          </p:cNvPr>
          <p:cNvCxnSpPr>
            <a:cxnSpLocks/>
          </p:cNvCxnSpPr>
          <p:nvPr/>
        </p:nvCxnSpPr>
        <p:spPr bwMode="auto">
          <a:xfrm flipV="1">
            <a:off x="2083717" y="2068262"/>
            <a:ext cx="0" cy="508797"/>
          </a:xfrm>
          <a:prstGeom prst="straightConnector1">
            <a:avLst/>
          </a:prstGeom>
          <a:ln>
            <a:headEnd type="triangle" w="med" len="med"/>
            <a:tailEnd type="triangle" w="med" len="me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3694181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Rectangle 57">
            <a:extLst>
              <a:ext uri="{FF2B5EF4-FFF2-40B4-BE49-F238E27FC236}">
                <a16:creationId xmlns:a16="http://schemas.microsoft.com/office/drawing/2014/main" id="{84F15DF0-DFB0-4FAB-8308-F2C81A8067E6}"/>
              </a:ext>
            </a:extLst>
          </p:cNvPr>
          <p:cNvSpPr/>
          <p:nvPr/>
        </p:nvSpPr>
        <p:spPr bwMode="auto">
          <a:xfrm>
            <a:off x="1115096" y="4467508"/>
            <a:ext cx="6086892" cy="578240"/>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64" name="Rectangle 63">
            <a:extLst>
              <a:ext uri="{FF2B5EF4-FFF2-40B4-BE49-F238E27FC236}">
                <a16:creationId xmlns:a16="http://schemas.microsoft.com/office/drawing/2014/main" id="{5117550D-05FF-425F-B2DE-3760609CED83}"/>
              </a:ext>
            </a:extLst>
          </p:cNvPr>
          <p:cNvSpPr/>
          <p:nvPr/>
        </p:nvSpPr>
        <p:spPr bwMode="auto">
          <a:xfrm>
            <a:off x="1115096" y="5045351"/>
            <a:ext cx="6086892" cy="344333"/>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62" name="Rectangle 61">
            <a:extLst>
              <a:ext uri="{FF2B5EF4-FFF2-40B4-BE49-F238E27FC236}">
                <a16:creationId xmlns:a16="http://schemas.microsoft.com/office/drawing/2014/main" id="{A630DADC-B7FC-4B42-87B6-B21A9050191D}"/>
              </a:ext>
            </a:extLst>
          </p:cNvPr>
          <p:cNvSpPr/>
          <p:nvPr/>
        </p:nvSpPr>
        <p:spPr bwMode="auto">
          <a:xfrm>
            <a:off x="1115096" y="5045351"/>
            <a:ext cx="6086892" cy="344333"/>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82" name="Rectangle 81">
            <a:extLst>
              <a:ext uri="{FF2B5EF4-FFF2-40B4-BE49-F238E27FC236}">
                <a16:creationId xmlns:a16="http://schemas.microsoft.com/office/drawing/2014/main" id="{246D0D4D-F8DF-4114-9F6B-96F4E99AD6C0}"/>
              </a:ext>
            </a:extLst>
          </p:cNvPr>
          <p:cNvSpPr/>
          <p:nvPr/>
        </p:nvSpPr>
        <p:spPr bwMode="auto">
          <a:xfrm>
            <a:off x="1117277" y="2703210"/>
            <a:ext cx="1424742" cy="1761317"/>
          </a:xfrm>
          <a:prstGeom prst="rect">
            <a:avLst/>
          </a:prstGeom>
          <a:pattFill prst="ltDnDiag">
            <a:fgClr>
              <a:schemeClr val="tx2">
                <a:lumMod val="20000"/>
                <a:lumOff val="80000"/>
              </a:schemeClr>
            </a:fgClr>
            <a:bgClr>
              <a:schemeClr val="bg1"/>
            </a:bgClr>
          </a:patt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46" name="Rectangle 45">
            <a:extLst>
              <a:ext uri="{FF2B5EF4-FFF2-40B4-BE49-F238E27FC236}">
                <a16:creationId xmlns:a16="http://schemas.microsoft.com/office/drawing/2014/main" id="{FB58C8F5-EDEB-4AEF-AC64-E539C017BB79}"/>
              </a:ext>
            </a:extLst>
          </p:cNvPr>
          <p:cNvSpPr/>
          <p:nvPr/>
        </p:nvSpPr>
        <p:spPr bwMode="auto">
          <a:xfrm>
            <a:off x="2994953" y="3850093"/>
            <a:ext cx="4207034" cy="617415"/>
          </a:xfrm>
          <a:prstGeom prst="rect">
            <a:avLst/>
          </a:prstGeom>
          <a:noFill/>
          <a:ln>
            <a:prstDash val="solid"/>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charset="0"/>
                <a:ea typeface="ＭＳ Ｐゴシック" charset="0"/>
              </a:rPr>
              <a:t>MMI</a:t>
            </a:r>
          </a:p>
        </p:txBody>
      </p:sp>
      <p:sp>
        <p:nvSpPr>
          <p:cNvPr id="10" name="Rectangle 9">
            <a:extLst>
              <a:ext uri="{FF2B5EF4-FFF2-40B4-BE49-F238E27FC236}">
                <a16:creationId xmlns:a16="http://schemas.microsoft.com/office/drawing/2014/main" id="{EBF243CF-7593-4C36-9CFA-F3F1C9DBE080}"/>
              </a:ext>
            </a:extLst>
          </p:cNvPr>
          <p:cNvSpPr/>
          <p:nvPr/>
        </p:nvSpPr>
        <p:spPr bwMode="auto">
          <a:xfrm>
            <a:off x="2994953" y="2698637"/>
            <a:ext cx="4207034" cy="624681"/>
          </a:xfrm>
          <a:prstGeom prst="rect">
            <a:avLst/>
          </a:prstGeom>
          <a:noFill/>
          <a:ln>
            <a:prstDash val="solid"/>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charset="0"/>
                <a:ea typeface="ＭＳ Ｐゴシック" charset="0"/>
              </a:rPr>
              <a:t>PDE</a:t>
            </a:r>
          </a:p>
        </p:txBody>
      </p:sp>
      <p:sp>
        <p:nvSpPr>
          <p:cNvPr id="2" name="Title 1">
            <a:extLst>
              <a:ext uri="{FF2B5EF4-FFF2-40B4-BE49-F238E27FC236}">
                <a16:creationId xmlns:a16="http://schemas.microsoft.com/office/drawing/2014/main" id="{A25A68CC-47C5-4ED0-9351-D34E6B6D920D}"/>
              </a:ext>
            </a:extLst>
          </p:cNvPr>
          <p:cNvSpPr>
            <a:spLocks noGrp="1"/>
          </p:cNvSpPr>
          <p:nvPr>
            <p:ph type="title"/>
          </p:nvPr>
        </p:nvSpPr>
        <p:spPr/>
        <p:txBody>
          <a:bodyPr/>
          <a:lstStyle/>
          <a:p>
            <a:r>
              <a:rPr lang="en-US" dirty="0"/>
              <a:t>Support of non-ULI frame (proposal B)</a:t>
            </a:r>
          </a:p>
        </p:txBody>
      </p:sp>
      <p:sp>
        <p:nvSpPr>
          <p:cNvPr id="3" name="Date Placeholder 2">
            <a:extLst>
              <a:ext uri="{FF2B5EF4-FFF2-40B4-BE49-F238E27FC236}">
                <a16:creationId xmlns:a16="http://schemas.microsoft.com/office/drawing/2014/main" id="{48F42FC7-0AC6-44CE-94B9-535C3F0ABF6E}"/>
              </a:ext>
            </a:extLst>
          </p:cNvPr>
          <p:cNvSpPr>
            <a:spLocks noGrp="1"/>
          </p:cNvSpPr>
          <p:nvPr>
            <p:ph type="dt" sz="half" idx="10"/>
          </p:nvPr>
        </p:nvSpPr>
        <p:spPr/>
        <p:txBody>
          <a:bodyPr/>
          <a:lstStyle/>
          <a:p>
            <a:r>
              <a:rPr lang="en-US"/>
              <a:t>&lt;September 2017&gt;</a:t>
            </a:r>
            <a:endParaRPr lang="en-US" dirty="0"/>
          </a:p>
        </p:txBody>
      </p:sp>
      <p:sp>
        <p:nvSpPr>
          <p:cNvPr id="4" name="Footer Placeholder 3">
            <a:extLst>
              <a:ext uri="{FF2B5EF4-FFF2-40B4-BE49-F238E27FC236}">
                <a16:creationId xmlns:a16="http://schemas.microsoft.com/office/drawing/2014/main" id="{B4CA5D3A-BC10-40F5-9846-F7E20A16AC29}"/>
              </a:ext>
            </a:extLst>
          </p:cNvPr>
          <p:cNvSpPr>
            <a:spLocks noGrp="1"/>
          </p:cNvSpPr>
          <p:nvPr>
            <p:ph type="ftr" sz="quarter" idx="11"/>
          </p:nvPr>
        </p:nvSpPr>
        <p:spPr/>
        <p:txBody>
          <a:bodyPr/>
          <a:lstStyle/>
          <a:p>
            <a:r>
              <a:rPr lang="en-US"/>
              <a:t>Hidetoshi Yokota, Ruben Salazar, Randy Turner (Landis+Gyr)</a:t>
            </a:r>
          </a:p>
        </p:txBody>
      </p:sp>
      <p:sp>
        <p:nvSpPr>
          <p:cNvPr id="5" name="Slide Number Placeholder 4">
            <a:extLst>
              <a:ext uri="{FF2B5EF4-FFF2-40B4-BE49-F238E27FC236}">
                <a16:creationId xmlns:a16="http://schemas.microsoft.com/office/drawing/2014/main" id="{5701EDB0-0C2A-4D5E-830E-F9A9FAFC0371}"/>
              </a:ext>
            </a:extLst>
          </p:cNvPr>
          <p:cNvSpPr>
            <a:spLocks noGrp="1"/>
          </p:cNvSpPr>
          <p:nvPr>
            <p:ph type="sldNum" sz="quarter" idx="12"/>
          </p:nvPr>
        </p:nvSpPr>
        <p:spPr/>
        <p:txBody>
          <a:bodyPr/>
          <a:lstStyle/>
          <a:p>
            <a:r>
              <a:rPr lang="en-US"/>
              <a:t>Slide </a:t>
            </a:r>
            <a:fld id="{8761FD8D-6E16-6948-8228-37F606CBBE8D}" type="slidenum">
              <a:rPr lang="en-US" smtClean="0"/>
              <a:pPr/>
              <a:t>9</a:t>
            </a:fld>
            <a:endParaRPr lang="en-US"/>
          </a:p>
        </p:txBody>
      </p:sp>
      <p:sp>
        <p:nvSpPr>
          <p:cNvPr id="7" name="Flowchart: Terminator 6">
            <a:extLst>
              <a:ext uri="{FF2B5EF4-FFF2-40B4-BE49-F238E27FC236}">
                <a16:creationId xmlns:a16="http://schemas.microsoft.com/office/drawing/2014/main" id="{E2C24B35-CAEA-493B-8FFE-5CF1372B2F88}"/>
              </a:ext>
            </a:extLst>
          </p:cNvPr>
          <p:cNvSpPr/>
          <p:nvPr/>
        </p:nvSpPr>
        <p:spPr bwMode="auto">
          <a:xfrm>
            <a:off x="5181600" y="4315108"/>
            <a:ext cx="1293812" cy="30480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algn="ctr"/>
            <a:r>
              <a:rPr lang="en-US" sz="1400" dirty="0">
                <a:solidFill>
                  <a:schemeClr val="tx1"/>
                </a:solidFill>
                <a:latin typeface="Times New Roman" charset="0"/>
                <a:ea typeface="ＭＳ Ｐゴシック" charset="0"/>
              </a:rPr>
              <a:t>MLME-SAP</a:t>
            </a:r>
            <a:endParaRPr kumimoji="0" lang="en-US" sz="1400" b="0" i="0" u="none" strike="noStrike" cap="none" normalizeH="0" baseline="0" dirty="0">
              <a:ln>
                <a:noFill/>
              </a:ln>
              <a:solidFill>
                <a:schemeClr val="tx1"/>
              </a:solidFill>
              <a:effectLst/>
              <a:latin typeface="Times New Roman" charset="0"/>
              <a:ea typeface="ＭＳ Ｐゴシック" charset="0"/>
            </a:endParaRPr>
          </a:p>
        </p:txBody>
      </p:sp>
      <p:sp>
        <p:nvSpPr>
          <p:cNvPr id="9" name="Flowchart: Terminator 8">
            <a:extLst>
              <a:ext uri="{FF2B5EF4-FFF2-40B4-BE49-F238E27FC236}">
                <a16:creationId xmlns:a16="http://schemas.microsoft.com/office/drawing/2014/main" id="{969C5DD9-60B9-4ADB-88AD-1703B6E87A11}"/>
              </a:ext>
            </a:extLst>
          </p:cNvPr>
          <p:cNvSpPr/>
          <p:nvPr/>
        </p:nvSpPr>
        <p:spPr bwMode="auto">
          <a:xfrm>
            <a:off x="3377541" y="4314711"/>
            <a:ext cx="1293812" cy="30480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algn="ctr"/>
            <a:r>
              <a:rPr lang="en-US" sz="1400" dirty="0">
                <a:solidFill>
                  <a:schemeClr val="tx1"/>
                </a:solidFill>
                <a:latin typeface="Times New Roman" charset="0"/>
                <a:ea typeface="ＭＳ Ｐゴシック" charset="0"/>
              </a:rPr>
              <a:t>MCPS-SAP</a:t>
            </a:r>
            <a:endParaRPr kumimoji="0" lang="en-US" sz="1400" b="0" i="0" u="none" strike="noStrike" cap="none" normalizeH="0" baseline="0" dirty="0">
              <a:ln>
                <a:noFill/>
              </a:ln>
              <a:solidFill>
                <a:schemeClr val="tx1"/>
              </a:solidFill>
              <a:effectLst/>
              <a:latin typeface="Times New Roman" charset="0"/>
              <a:ea typeface="ＭＳ Ｐゴシック" charset="0"/>
            </a:endParaRPr>
          </a:p>
        </p:txBody>
      </p:sp>
      <p:sp>
        <p:nvSpPr>
          <p:cNvPr id="12" name="Rectangle 11">
            <a:extLst>
              <a:ext uri="{FF2B5EF4-FFF2-40B4-BE49-F238E27FC236}">
                <a16:creationId xmlns:a16="http://schemas.microsoft.com/office/drawing/2014/main" id="{000DDA73-6210-4AE4-8045-C2585F64720D}"/>
              </a:ext>
            </a:extLst>
          </p:cNvPr>
          <p:cNvSpPr/>
          <p:nvPr/>
        </p:nvSpPr>
        <p:spPr bwMode="auto">
          <a:xfrm>
            <a:off x="2534974" y="2698637"/>
            <a:ext cx="457200" cy="1756354"/>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ULI</a:t>
            </a:r>
          </a:p>
        </p:txBody>
      </p:sp>
      <p:sp>
        <p:nvSpPr>
          <p:cNvPr id="13" name="Rectangle 12">
            <a:extLst>
              <a:ext uri="{FF2B5EF4-FFF2-40B4-BE49-F238E27FC236}">
                <a16:creationId xmlns:a16="http://schemas.microsoft.com/office/drawing/2014/main" id="{6620387A-BF65-4E14-B79B-4944D9668D3A}"/>
              </a:ext>
            </a:extLst>
          </p:cNvPr>
          <p:cNvSpPr/>
          <p:nvPr/>
        </p:nvSpPr>
        <p:spPr bwMode="auto">
          <a:xfrm>
            <a:off x="658231" y="4464527"/>
            <a:ext cx="457200" cy="926123"/>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PHY/</a:t>
            </a:r>
            <a:r>
              <a:rPr lang="en-US" dirty="0">
                <a:solidFill>
                  <a:schemeClr val="tx1"/>
                </a:solidFill>
                <a:latin typeface="Times New Roman" charset="0"/>
                <a:ea typeface="ＭＳ Ｐゴシック" charset="0"/>
              </a:rPr>
              <a:t>MAC</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23" name="Rectangle 22">
            <a:extLst>
              <a:ext uri="{FF2B5EF4-FFF2-40B4-BE49-F238E27FC236}">
                <a16:creationId xmlns:a16="http://schemas.microsoft.com/office/drawing/2014/main" id="{91BEFC87-E172-463C-92D2-751447917835}"/>
              </a:ext>
            </a:extLst>
          </p:cNvPr>
          <p:cNvSpPr/>
          <p:nvPr/>
        </p:nvSpPr>
        <p:spPr bwMode="auto">
          <a:xfrm>
            <a:off x="5204753" y="3324112"/>
            <a:ext cx="762794" cy="533400"/>
          </a:xfrm>
          <a:prstGeom prst="rect">
            <a:avLst/>
          </a:prstGeom>
          <a:solidFill>
            <a:schemeClr val="bg1">
              <a:lumMod val="95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MGMT</a:t>
            </a:r>
          </a:p>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Protocol</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grpSp>
        <p:nvGrpSpPr>
          <p:cNvPr id="33" name="Group 32">
            <a:extLst>
              <a:ext uri="{FF2B5EF4-FFF2-40B4-BE49-F238E27FC236}">
                <a16:creationId xmlns:a16="http://schemas.microsoft.com/office/drawing/2014/main" id="{0106B422-F647-45FF-9CA9-1F6AFE73974E}"/>
              </a:ext>
            </a:extLst>
          </p:cNvPr>
          <p:cNvGrpSpPr/>
          <p:nvPr/>
        </p:nvGrpSpPr>
        <p:grpSpPr>
          <a:xfrm>
            <a:off x="6073433" y="3571269"/>
            <a:ext cx="274320" cy="45720"/>
            <a:chOff x="6934200" y="3423536"/>
            <a:chExt cx="274320" cy="45720"/>
          </a:xfrm>
        </p:grpSpPr>
        <p:sp>
          <p:nvSpPr>
            <p:cNvPr id="28" name="Oval 27">
              <a:extLst>
                <a:ext uri="{FF2B5EF4-FFF2-40B4-BE49-F238E27FC236}">
                  <a16:creationId xmlns:a16="http://schemas.microsoft.com/office/drawing/2014/main" id="{44492ABE-968F-40B5-8DAF-9BD3B8FA0900}"/>
                </a:ext>
              </a:extLst>
            </p:cNvPr>
            <p:cNvSpPr/>
            <p:nvPr/>
          </p:nvSpPr>
          <p:spPr bwMode="auto">
            <a:xfrm>
              <a:off x="6934200" y="3423536"/>
              <a:ext cx="45720" cy="45720"/>
            </a:xfrm>
            <a:prstGeom prst="ellipse">
              <a:avLst/>
            </a:prstGeom>
            <a:solidFill>
              <a:schemeClr val="tx1"/>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29" name="Oval 28">
              <a:extLst>
                <a:ext uri="{FF2B5EF4-FFF2-40B4-BE49-F238E27FC236}">
                  <a16:creationId xmlns:a16="http://schemas.microsoft.com/office/drawing/2014/main" id="{55A7B0C8-B89A-4376-823B-F70EE4D601FB}"/>
                </a:ext>
              </a:extLst>
            </p:cNvPr>
            <p:cNvSpPr/>
            <p:nvPr/>
          </p:nvSpPr>
          <p:spPr bwMode="auto">
            <a:xfrm>
              <a:off x="7048500" y="3423536"/>
              <a:ext cx="45720" cy="45720"/>
            </a:xfrm>
            <a:prstGeom prst="ellipse">
              <a:avLst/>
            </a:prstGeom>
            <a:solidFill>
              <a:schemeClr val="tx1"/>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30" name="Oval 29">
              <a:extLst>
                <a:ext uri="{FF2B5EF4-FFF2-40B4-BE49-F238E27FC236}">
                  <a16:creationId xmlns:a16="http://schemas.microsoft.com/office/drawing/2014/main" id="{1ED87F67-11BE-4EF3-BB23-E646826B8D78}"/>
                </a:ext>
              </a:extLst>
            </p:cNvPr>
            <p:cNvSpPr/>
            <p:nvPr/>
          </p:nvSpPr>
          <p:spPr bwMode="auto">
            <a:xfrm>
              <a:off x="7162800" y="3423536"/>
              <a:ext cx="45720" cy="45720"/>
            </a:xfrm>
            <a:prstGeom prst="ellipse">
              <a:avLst/>
            </a:prstGeom>
            <a:solidFill>
              <a:schemeClr val="tx1"/>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grpSp>
      <p:sp>
        <p:nvSpPr>
          <p:cNvPr id="34" name="Rectangle 33">
            <a:extLst>
              <a:ext uri="{FF2B5EF4-FFF2-40B4-BE49-F238E27FC236}">
                <a16:creationId xmlns:a16="http://schemas.microsoft.com/office/drawing/2014/main" id="{E129CD13-F215-4763-BA71-BD5955DA35B5}"/>
              </a:ext>
            </a:extLst>
          </p:cNvPr>
          <p:cNvSpPr/>
          <p:nvPr/>
        </p:nvSpPr>
        <p:spPr bwMode="auto">
          <a:xfrm>
            <a:off x="2993365" y="3324112"/>
            <a:ext cx="762794" cy="533400"/>
          </a:xfrm>
          <a:prstGeom prst="rect">
            <a:avLst/>
          </a:prstGeom>
          <a:solidFill>
            <a:schemeClr val="bg1">
              <a:lumMod val="95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KMP</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35" name="Rectangle 34">
            <a:extLst>
              <a:ext uri="{FF2B5EF4-FFF2-40B4-BE49-F238E27FC236}">
                <a16:creationId xmlns:a16="http://schemas.microsoft.com/office/drawing/2014/main" id="{1037DD51-F3B5-41DB-BF2A-39E2F40C7379}"/>
              </a:ext>
            </a:extLst>
          </p:cNvPr>
          <p:cNvSpPr/>
          <p:nvPr/>
        </p:nvSpPr>
        <p:spPr bwMode="auto">
          <a:xfrm>
            <a:off x="4441959" y="3324112"/>
            <a:ext cx="762794" cy="533400"/>
          </a:xfrm>
          <a:prstGeom prst="rect">
            <a:avLst/>
          </a:prstGeom>
          <a:solidFill>
            <a:schemeClr val="bg1">
              <a:lumMod val="95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Pass Thru</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36" name="Rectangle 35">
            <a:extLst>
              <a:ext uri="{FF2B5EF4-FFF2-40B4-BE49-F238E27FC236}">
                <a16:creationId xmlns:a16="http://schemas.microsoft.com/office/drawing/2014/main" id="{017BC3E6-E6F3-478F-81FB-90C25D09EBAB}"/>
              </a:ext>
            </a:extLst>
          </p:cNvPr>
          <p:cNvSpPr/>
          <p:nvPr/>
        </p:nvSpPr>
        <p:spPr bwMode="auto">
          <a:xfrm>
            <a:off x="6439987" y="3324508"/>
            <a:ext cx="762794" cy="533400"/>
          </a:xfrm>
          <a:prstGeom prst="rect">
            <a:avLst/>
          </a:prstGeom>
          <a:solidFill>
            <a:schemeClr val="bg1">
              <a:lumMod val="95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err="1">
                <a:solidFill>
                  <a:schemeClr val="tx1"/>
                </a:solidFill>
                <a:latin typeface="Times New Roman" charset="0"/>
                <a:ea typeface="ＭＳ Ｐゴシック" charset="0"/>
              </a:rPr>
              <a:t>Rsvd</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grpSp>
        <p:nvGrpSpPr>
          <p:cNvPr id="37" name="Group 36">
            <a:extLst>
              <a:ext uri="{FF2B5EF4-FFF2-40B4-BE49-F238E27FC236}">
                <a16:creationId xmlns:a16="http://schemas.microsoft.com/office/drawing/2014/main" id="{EEB5985D-C602-4DA1-B37F-079313E3E1FC}"/>
              </a:ext>
            </a:extLst>
          </p:cNvPr>
          <p:cNvGrpSpPr/>
          <p:nvPr/>
        </p:nvGrpSpPr>
        <p:grpSpPr>
          <a:xfrm>
            <a:off x="3833153" y="3565995"/>
            <a:ext cx="502920" cy="45720"/>
            <a:chOff x="6934200" y="3423536"/>
            <a:chExt cx="502920" cy="45720"/>
          </a:xfrm>
        </p:grpSpPr>
        <p:sp>
          <p:nvSpPr>
            <p:cNvPr id="38" name="Oval 37">
              <a:extLst>
                <a:ext uri="{FF2B5EF4-FFF2-40B4-BE49-F238E27FC236}">
                  <a16:creationId xmlns:a16="http://schemas.microsoft.com/office/drawing/2014/main" id="{1241FC94-3006-463F-9C95-8D205784CA75}"/>
                </a:ext>
              </a:extLst>
            </p:cNvPr>
            <p:cNvSpPr/>
            <p:nvPr/>
          </p:nvSpPr>
          <p:spPr bwMode="auto">
            <a:xfrm>
              <a:off x="6934200" y="3423536"/>
              <a:ext cx="45720" cy="45720"/>
            </a:xfrm>
            <a:prstGeom prst="ellipse">
              <a:avLst/>
            </a:prstGeom>
            <a:solidFill>
              <a:schemeClr val="tx1"/>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39" name="Oval 38">
              <a:extLst>
                <a:ext uri="{FF2B5EF4-FFF2-40B4-BE49-F238E27FC236}">
                  <a16:creationId xmlns:a16="http://schemas.microsoft.com/office/drawing/2014/main" id="{00216BA6-D1E6-484E-8E56-27C951CA54D8}"/>
                </a:ext>
              </a:extLst>
            </p:cNvPr>
            <p:cNvSpPr/>
            <p:nvPr/>
          </p:nvSpPr>
          <p:spPr bwMode="auto">
            <a:xfrm>
              <a:off x="7048500" y="3423536"/>
              <a:ext cx="45720" cy="45720"/>
            </a:xfrm>
            <a:prstGeom prst="ellipse">
              <a:avLst/>
            </a:prstGeom>
            <a:solidFill>
              <a:schemeClr val="tx1"/>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40" name="Oval 39">
              <a:extLst>
                <a:ext uri="{FF2B5EF4-FFF2-40B4-BE49-F238E27FC236}">
                  <a16:creationId xmlns:a16="http://schemas.microsoft.com/office/drawing/2014/main" id="{D0B5B87C-C6BE-4171-95E0-194D1B1BD9DC}"/>
                </a:ext>
              </a:extLst>
            </p:cNvPr>
            <p:cNvSpPr/>
            <p:nvPr/>
          </p:nvSpPr>
          <p:spPr bwMode="auto">
            <a:xfrm>
              <a:off x="7162800" y="3423536"/>
              <a:ext cx="45720" cy="45720"/>
            </a:xfrm>
            <a:prstGeom prst="ellipse">
              <a:avLst/>
            </a:prstGeom>
            <a:solidFill>
              <a:schemeClr val="tx1"/>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41" name="Oval 40">
              <a:extLst>
                <a:ext uri="{FF2B5EF4-FFF2-40B4-BE49-F238E27FC236}">
                  <a16:creationId xmlns:a16="http://schemas.microsoft.com/office/drawing/2014/main" id="{43E8250C-28E8-4DA5-9CB3-25E69F6B7283}"/>
                </a:ext>
              </a:extLst>
            </p:cNvPr>
            <p:cNvSpPr/>
            <p:nvPr/>
          </p:nvSpPr>
          <p:spPr bwMode="auto">
            <a:xfrm>
              <a:off x="7277100" y="3423536"/>
              <a:ext cx="45720" cy="45720"/>
            </a:xfrm>
            <a:prstGeom prst="ellipse">
              <a:avLst/>
            </a:prstGeom>
            <a:solidFill>
              <a:schemeClr val="tx1"/>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42" name="Oval 41">
              <a:extLst>
                <a:ext uri="{FF2B5EF4-FFF2-40B4-BE49-F238E27FC236}">
                  <a16:creationId xmlns:a16="http://schemas.microsoft.com/office/drawing/2014/main" id="{CC4163C8-4589-4C15-A98A-5F0C605B8928}"/>
                </a:ext>
              </a:extLst>
            </p:cNvPr>
            <p:cNvSpPr/>
            <p:nvPr/>
          </p:nvSpPr>
          <p:spPr bwMode="auto">
            <a:xfrm>
              <a:off x="7391400" y="3423536"/>
              <a:ext cx="45720" cy="45720"/>
            </a:xfrm>
            <a:prstGeom prst="ellipse">
              <a:avLst/>
            </a:prstGeom>
            <a:solidFill>
              <a:schemeClr val="tx1"/>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grpSp>
      <p:sp>
        <p:nvSpPr>
          <p:cNvPr id="47" name="Flowchart: Terminator 46">
            <a:extLst>
              <a:ext uri="{FF2B5EF4-FFF2-40B4-BE49-F238E27FC236}">
                <a16:creationId xmlns:a16="http://schemas.microsoft.com/office/drawing/2014/main" id="{D6BAB104-1EDB-4E32-A4BF-CC7008D9C947}"/>
              </a:ext>
            </a:extLst>
          </p:cNvPr>
          <p:cNvSpPr/>
          <p:nvPr/>
        </p:nvSpPr>
        <p:spPr bwMode="auto">
          <a:xfrm>
            <a:off x="5296987" y="3768796"/>
            <a:ext cx="572256" cy="201928"/>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MPM-SAP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48" name="Flowchart: Terminator 47">
            <a:extLst>
              <a:ext uri="{FF2B5EF4-FFF2-40B4-BE49-F238E27FC236}">
                <a16:creationId xmlns:a16="http://schemas.microsoft.com/office/drawing/2014/main" id="{02359C3F-D3B1-4E66-A20C-9740CD3F03B5}"/>
              </a:ext>
            </a:extLst>
          </p:cNvPr>
          <p:cNvSpPr/>
          <p:nvPr/>
        </p:nvSpPr>
        <p:spPr bwMode="auto">
          <a:xfrm>
            <a:off x="5301220" y="3183023"/>
            <a:ext cx="572256" cy="201928"/>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MPH-SAP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49" name="Flowchart: Terminator 48">
            <a:extLst>
              <a:ext uri="{FF2B5EF4-FFF2-40B4-BE49-F238E27FC236}">
                <a16:creationId xmlns:a16="http://schemas.microsoft.com/office/drawing/2014/main" id="{21F8DCBC-2953-491E-AAF3-DFBFA8ECF09B}"/>
              </a:ext>
            </a:extLst>
          </p:cNvPr>
          <p:cNvSpPr/>
          <p:nvPr/>
        </p:nvSpPr>
        <p:spPr bwMode="auto">
          <a:xfrm>
            <a:off x="4534987" y="3768795"/>
            <a:ext cx="572256" cy="185239"/>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PTM-SAP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50" name="Flowchart: Terminator 49">
            <a:extLst>
              <a:ext uri="{FF2B5EF4-FFF2-40B4-BE49-F238E27FC236}">
                <a16:creationId xmlns:a16="http://schemas.microsoft.com/office/drawing/2014/main" id="{E87C2D85-14E2-4D90-90B8-CEF2648B1E29}"/>
              </a:ext>
            </a:extLst>
          </p:cNvPr>
          <p:cNvSpPr/>
          <p:nvPr/>
        </p:nvSpPr>
        <p:spPr bwMode="auto">
          <a:xfrm>
            <a:off x="4539220" y="3189601"/>
            <a:ext cx="572256" cy="19535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PTH-SAP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71" name="Rectangle 70">
            <a:extLst>
              <a:ext uri="{FF2B5EF4-FFF2-40B4-BE49-F238E27FC236}">
                <a16:creationId xmlns:a16="http://schemas.microsoft.com/office/drawing/2014/main" id="{0CF8486D-9E49-4AF1-A59A-F7A7B31CF644}"/>
              </a:ext>
            </a:extLst>
          </p:cNvPr>
          <p:cNvSpPr/>
          <p:nvPr/>
        </p:nvSpPr>
        <p:spPr bwMode="auto">
          <a:xfrm>
            <a:off x="1581528" y="2250544"/>
            <a:ext cx="2996994" cy="448693"/>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solidFill>
                  <a:schemeClr val="tx1"/>
                </a:solidFill>
                <a:latin typeface="Times New Roman" charset="0"/>
                <a:ea typeface="ＭＳ Ｐゴシック" charset="0"/>
              </a:rPr>
              <a:t>IPv6 (example)</a:t>
            </a: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72" name="Flowchart: Terminator 71">
            <a:extLst>
              <a:ext uri="{FF2B5EF4-FFF2-40B4-BE49-F238E27FC236}">
                <a16:creationId xmlns:a16="http://schemas.microsoft.com/office/drawing/2014/main" id="{D71EF4C3-9F70-479F-A96A-44F9D275329D}"/>
              </a:ext>
            </a:extLst>
          </p:cNvPr>
          <p:cNvSpPr/>
          <p:nvPr/>
        </p:nvSpPr>
        <p:spPr bwMode="auto">
          <a:xfrm>
            <a:off x="3657599" y="2583637"/>
            <a:ext cx="822960" cy="19535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ULM-IPv6-SAP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73" name="Rectangle 72">
            <a:extLst>
              <a:ext uri="{FF2B5EF4-FFF2-40B4-BE49-F238E27FC236}">
                <a16:creationId xmlns:a16="http://schemas.microsoft.com/office/drawing/2014/main" id="{DE5B8512-BC87-4BF6-BA38-B0173C908FBA}"/>
              </a:ext>
            </a:extLst>
          </p:cNvPr>
          <p:cNvSpPr/>
          <p:nvPr/>
        </p:nvSpPr>
        <p:spPr bwMode="auto">
          <a:xfrm>
            <a:off x="5960630" y="1703170"/>
            <a:ext cx="1584960" cy="373698"/>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err="1">
                <a:solidFill>
                  <a:schemeClr val="tx1"/>
                </a:solidFill>
                <a:latin typeface="Times New Roman" charset="0"/>
                <a:ea typeface="ＭＳ Ｐゴシック" charset="0"/>
              </a:rPr>
              <a:t>CoMI</a:t>
            </a:r>
            <a:r>
              <a:rPr lang="en-US" sz="1800" dirty="0">
                <a:solidFill>
                  <a:schemeClr val="tx1"/>
                </a:solidFill>
                <a:latin typeface="Times New Roman" charset="0"/>
                <a:ea typeface="ＭＳ Ｐゴシック" charset="0"/>
              </a:rPr>
              <a:t> APP</a:t>
            </a: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sp>
        <p:nvSpPr>
          <p:cNvPr id="74" name="Flowchart: Terminator 73">
            <a:extLst>
              <a:ext uri="{FF2B5EF4-FFF2-40B4-BE49-F238E27FC236}">
                <a16:creationId xmlns:a16="http://schemas.microsoft.com/office/drawing/2014/main" id="{5EC72757-3804-415E-9378-DB7F6F49D9C7}"/>
              </a:ext>
            </a:extLst>
          </p:cNvPr>
          <p:cNvSpPr/>
          <p:nvPr/>
        </p:nvSpPr>
        <p:spPr bwMode="auto">
          <a:xfrm>
            <a:off x="6479675" y="2577059"/>
            <a:ext cx="572256" cy="19535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ULM-SAP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cxnSp>
        <p:nvCxnSpPr>
          <p:cNvPr id="79" name="Connector: Elbow 78">
            <a:extLst>
              <a:ext uri="{FF2B5EF4-FFF2-40B4-BE49-F238E27FC236}">
                <a16:creationId xmlns:a16="http://schemas.microsoft.com/office/drawing/2014/main" id="{0A7CFD37-831F-4F2A-82FD-4D8AEB9EEC55}"/>
              </a:ext>
            </a:extLst>
          </p:cNvPr>
          <p:cNvCxnSpPr>
            <a:stCxn id="48" idx="0"/>
            <a:endCxn id="74" idx="2"/>
          </p:cNvCxnSpPr>
          <p:nvPr/>
        </p:nvCxnSpPr>
        <p:spPr bwMode="auto">
          <a:xfrm rot="5400000" flipH="1" flipV="1">
            <a:off x="5971268" y="2388489"/>
            <a:ext cx="410614" cy="1178455"/>
          </a:xfrm>
          <a:prstGeom prst="bentConnector3">
            <a:avLst/>
          </a:prstGeom>
          <a:solidFill>
            <a:schemeClr val="accent1"/>
          </a:solidFill>
          <a:ln w="38100" cap="flat" cmpd="sng" algn="ctr">
            <a:solidFill>
              <a:schemeClr val="accent6"/>
            </a:solidFill>
            <a:prstDash val="solid"/>
            <a:round/>
            <a:headEnd type="triangle" w="med" len="med"/>
            <a:tailEnd type="triangl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83" name="Connector: Elbow 82">
            <a:extLst>
              <a:ext uri="{FF2B5EF4-FFF2-40B4-BE49-F238E27FC236}">
                <a16:creationId xmlns:a16="http://schemas.microsoft.com/office/drawing/2014/main" id="{F20FE828-8B76-4368-BBAF-537D961FDE07}"/>
              </a:ext>
            </a:extLst>
          </p:cNvPr>
          <p:cNvCxnSpPr>
            <a:stCxn id="50" idx="0"/>
            <a:endCxn id="72" idx="2"/>
          </p:cNvCxnSpPr>
          <p:nvPr/>
        </p:nvCxnSpPr>
        <p:spPr bwMode="auto">
          <a:xfrm rot="16200000" flipV="1">
            <a:off x="4241907" y="2606159"/>
            <a:ext cx="410614" cy="756269"/>
          </a:xfrm>
          <a:prstGeom prst="bentConnector3">
            <a:avLst/>
          </a:prstGeom>
          <a:ln>
            <a:headEnd type="triangle" w="med" len="med"/>
            <a:tailEnd type="triangle" w="med" len="me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cxnSp>
        <p:nvCxnSpPr>
          <p:cNvPr id="87" name="Straight Arrow Connector 86">
            <a:extLst>
              <a:ext uri="{FF2B5EF4-FFF2-40B4-BE49-F238E27FC236}">
                <a16:creationId xmlns:a16="http://schemas.microsoft.com/office/drawing/2014/main" id="{10EF5B25-D2B4-4F14-986D-D916D63B40B9}"/>
              </a:ext>
            </a:extLst>
          </p:cNvPr>
          <p:cNvCxnSpPr>
            <a:stCxn id="74" idx="0"/>
          </p:cNvCxnSpPr>
          <p:nvPr/>
        </p:nvCxnSpPr>
        <p:spPr bwMode="auto">
          <a:xfrm flipV="1">
            <a:off x="6765803" y="2091452"/>
            <a:ext cx="0" cy="485607"/>
          </a:xfrm>
          <a:prstGeom prst="straightConnector1">
            <a:avLst/>
          </a:prstGeom>
          <a:solidFill>
            <a:schemeClr val="accent1"/>
          </a:solidFill>
          <a:ln w="38100" cap="flat" cmpd="sng" algn="ctr">
            <a:solidFill>
              <a:schemeClr val="accent6"/>
            </a:solidFill>
            <a:prstDash val="solid"/>
            <a:round/>
            <a:headEnd type="triangle" w="med" len="med"/>
            <a:tailEnd type="triangl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
        <p:nvSpPr>
          <p:cNvPr id="60" name="Rectangle 59">
            <a:extLst>
              <a:ext uri="{FF2B5EF4-FFF2-40B4-BE49-F238E27FC236}">
                <a16:creationId xmlns:a16="http://schemas.microsoft.com/office/drawing/2014/main" id="{071DBF69-170B-4783-A773-B1F2950A054D}"/>
              </a:ext>
            </a:extLst>
          </p:cNvPr>
          <p:cNvSpPr/>
          <p:nvPr/>
        </p:nvSpPr>
        <p:spPr bwMode="auto">
          <a:xfrm>
            <a:off x="657895" y="2250544"/>
            <a:ext cx="457200" cy="447768"/>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Net</a:t>
            </a:r>
            <a:br>
              <a:rPr kumimoji="0" lang="en-US" sz="1200" b="0" i="0" u="none" strike="noStrike" cap="none" normalizeH="0" baseline="0" dirty="0">
                <a:ln>
                  <a:noFill/>
                </a:ln>
                <a:solidFill>
                  <a:schemeClr val="tx1"/>
                </a:solidFill>
                <a:effectLst/>
                <a:latin typeface="Times New Roman" charset="0"/>
                <a:ea typeface="ＭＳ Ｐゴシック" charset="0"/>
              </a:rPr>
            </a:br>
            <a:r>
              <a:rPr kumimoji="0" lang="en-US" sz="1200" b="0" i="0" u="none" strike="noStrike" cap="none" normalizeH="0" baseline="0" dirty="0">
                <a:ln>
                  <a:noFill/>
                </a:ln>
                <a:solidFill>
                  <a:schemeClr val="tx1"/>
                </a:solidFill>
                <a:effectLst/>
                <a:latin typeface="Times New Roman" charset="0"/>
                <a:ea typeface="ＭＳ Ｐゴシック" charset="0"/>
              </a:rPr>
              <a:t>work</a:t>
            </a:r>
          </a:p>
        </p:txBody>
      </p:sp>
      <p:sp>
        <p:nvSpPr>
          <p:cNvPr id="78" name="Flowchart: Terminator 77">
            <a:extLst>
              <a:ext uri="{FF2B5EF4-FFF2-40B4-BE49-F238E27FC236}">
                <a16:creationId xmlns:a16="http://schemas.microsoft.com/office/drawing/2014/main" id="{CA13D027-308B-4BC1-A5A2-E0E8642B180A}"/>
              </a:ext>
            </a:extLst>
          </p:cNvPr>
          <p:cNvSpPr/>
          <p:nvPr/>
        </p:nvSpPr>
        <p:spPr bwMode="auto">
          <a:xfrm>
            <a:off x="1789944" y="2596996"/>
            <a:ext cx="572256" cy="195350"/>
          </a:xfrm>
          <a:prstGeom prst="flowChartTerminator">
            <a:avLst/>
          </a:prstGeom>
          <a:solidFill>
            <a:schemeClr val="accent5">
              <a:lumMod val="40000"/>
              <a:lumOff val="6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solidFill>
                  <a:schemeClr val="tx1"/>
                </a:solidFill>
                <a:latin typeface="Times New Roman" charset="0"/>
                <a:ea typeface="ＭＳ Ｐゴシック" charset="0"/>
              </a:rPr>
              <a:t>IPv6-SAP</a:t>
            </a:r>
            <a:endParaRPr kumimoji="0" lang="en-US" sz="800" b="0" i="0" u="none" strike="noStrike" cap="none" normalizeH="0" baseline="0" dirty="0">
              <a:ln>
                <a:noFill/>
              </a:ln>
              <a:solidFill>
                <a:schemeClr val="tx1"/>
              </a:solidFill>
              <a:effectLst/>
              <a:latin typeface="Times New Roman" charset="0"/>
              <a:ea typeface="ＭＳ Ｐゴシック" charset="0"/>
            </a:endParaRPr>
          </a:p>
        </p:txBody>
      </p:sp>
      <p:sp>
        <p:nvSpPr>
          <p:cNvPr id="84" name="Rectangle 83">
            <a:extLst>
              <a:ext uri="{FF2B5EF4-FFF2-40B4-BE49-F238E27FC236}">
                <a16:creationId xmlns:a16="http://schemas.microsoft.com/office/drawing/2014/main" id="{3BBEBF8B-4708-49CB-9587-4D8F0A1094A8}"/>
              </a:ext>
            </a:extLst>
          </p:cNvPr>
          <p:cNvSpPr/>
          <p:nvPr/>
        </p:nvSpPr>
        <p:spPr bwMode="auto">
          <a:xfrm>
            <a:off x="656805" y="2701924"/>
            <a:ext cx="457200" cy="1756354"/>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Non-ULI (conventional)</a:t>
            </a:r>
          </a:p>
        </p:txBody>
      </p:sp>
      <p:sp>
        <p:nvSpPr>
          <p:cNvPr id="57" name="Rectangle 56">
            <a:extLst>
              <a:ext uri="{FF2B5EF4-FFF2-40B4-BE49-F238E27FC236}">
                <a16:creationId xmlns:a16="http://schemas.microsoft.com/office/drawing/2014/main" id="{7A317487-1BA7-48AE-A12B-E6EF7B5976C9}"/>
              </a:ext>
            </a:extLst>
          </p:cNvPr>
          <p:cNvSpPr/>
          <p:nvPr/>
        </p:nvSpPr>
        <p:spPr bwMode="auto">
          <a:xfrm>
            <a:off x="1219200" y="1694564"/>
            <a:ext cx="1974922" cy="373698"/>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solidFill>
                  <a:schemeClr val="tx1"/>
                </a:solidFill>
                <a:latin typeface="Times New Roman" charset="0"/>
                <a:ea typeface="ＭＳ Ｐゴシック" charset="0"/>
              </a:rPr>
              <a:t>Conventional APP</a:t>
            </a: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cxnSp>
        <p:nvCxnSpPr>
          <p:cNvPr id="59" name="Connector: Elbow 58">
            <a:extLst>
              <a:ext uri="{FF2B5EF4-FFF2-40B4-BE49-F238E27FC236}">
                <a16:creationId xmlns:a16="http://schemas.microsoft.com/office/drawing/2014/main" id="{7E86DF7A-A326-42BF-9B17-052BC2843198}"/>
              </a:ext>
            </a:extLst>
          </p:cNvPr>
          <p:cNvCxnSpPr>
            <a:cxnSpLocks/>
            <a:endCxn id="68" idx="2"/>
          </p:cNvCxnSpPr>
          <p:nvPr/>
        </p:nvCxnSpPr>
        <p:spPr bwMode="auto">
          <a:xfrm rot="5400000" flipH="1" flipV="1">
            <a:off x="3932951" y="2210202"/>
            <a:ext cx="509565" cy="237308"/>
          </a:xfrm>
          <a:prstGeom prst="bentConnector3">
            <a:avLst>
              <a:gd name="adj1" fmla="val 50000"/>
            </a:avLst>
          </a:prstGeom>
          <a:ln>
            <a:headEnd type="triangle" w="med" len="med"/>
            <a:tailEnd type="triangle" w="med" len="me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sp>
        <p:nvSpPr>
          <p:cNvPr id="68" name="Rectangle 67">
            <a:extLst>
              <a:ext uri="{FF2B5EF4-FFF2-40B4-BE49-F238E27FC236}">
                <a16:creationId xmlns:a16="http://schemas.microsoft.com/office/drawing/2014/main" id="{84A58BC3-DD8C-4BB9-897B-537228546C26}"/>
              </a:ext>
            </a:extLst>
          </p:cNvPr>
          <p:cNvSpPr/>
          <p:nvPr/>
        </p:nvSpPr>
        <p:spPr bwMode="auto">
          <a:xfrm>
            <a:off x="3318926" y="1700375"/>
            <a:ext cx="1974922" cy="373698"/>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a:solidFill>
                  <a:schemeClr val="tx1"/>
                </a:solidFill>
                <a:latin typeface="Times New Roman" charset="0"/>
                <a:ea typeface="ＭＳ Ｐゴシック" charset="0"/>
              </a:rPr>
              <a:t>ULI APP</a:t>
            </a: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cxnSp>
        <p:nvCxnSpPr>
          <p:cNvPr id="76" name="Straight Arrow Connector 75">
            <a:extLst>
              <a:ext uri="{FF2B5EF4-FFF2-40B4-BE49-F238E27FC236}">
                <a16:creationId xmlns:a16="http://schemas.microsoft.com/office/drawing/2014/main" id="{90105224-DDBD-49B6-A0F5-57C2E0BC346C}"/>
              </a:ext>
            </a:extLst>
          </p:cNvPr>
          <p:cNvCxnSpPr>
            <a:cxnSpLocks/>
          </p:cNvCxnSpPr>
          <p:nvPr/>
        </p:nvCxnSpPr>
        <p:spPr bwMode="auto">
          <a:xfrm flipV="1">
            <a:off x="2083717" y="2068262"/>
            <a:ext cx="0" cy="508797"/>
          </a:xfrm>
          <a:prstGeom prst="straightConnector1">
            <a:avLst/>
          </a:prstGeom>
          <a:ln>
            <a:headEnd type="triangle" w="med" len="med"/>
            <a:tailEnd type="triangle" w="med" len="me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3"/>
          </a:lnRef>
          <a:fillRef idx="0">
            <a:schemeClr val="accent3"/>
          </a:fillRef>
          <a:effectRef idx="1">
            <a:schemeClr val="accent3"/>
          </a:effectRef>
          <a:fontRef idx="minor">
            <a:schemeClr val="tx1"/>
          </a:fontRef>
        </p:style>
      </p:cxnSp>
      <p:sp>
        <p:nvSpPr>
          <p:cNvPr id="63" name="Rectangle 62">
            <a:extLst>
              <a:ext uri="{FF2B5EF4-FFF2-40B4-BE49-F238E27FC236}">
                <a16:creationId xmlns:a16="http://schemas.microsoft.com/office/drawing/2014/main" id="{275D8123-BDC2-435F-AE44-D68C03A15C29}"/>
              </a:ext>
            </a:extLst>
          </p:cNvPr>
          <p:cNvSpPr/>
          <p:nvPr/>
        </p:nvSpPr>
        <p:spPr bwMode="auto">
          <a:xfrm>
            <a:off x="3352800" y="4004453"/>
            <a:ext cx="1293812" cy="262747"/>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a:solidFill>
                  <a:schemeClr val="tx1"/>
                </a:solidFill>
                <a:latin typeface="Times New Roman" charset="0"/>
                <a:ea typeface="ＭＳ Ｐゴシック" charset="0"/>
              </a:rPr>
              <a:t>Mux/</a:t>
            </a:r>
            <a:r>
              <a:rPr lang="en-US" sz="1400" dirty="0" err="1">
                <a:solidFill>
                  <a:schemeClr val="tx1"/>
                </a:solidFill>
                <a:latin typeface="Times New Roman" charset="0"/>
                <a:ea typeface="ＭＳ Ｐゴシック" charset="0"/>
              </a:rPr>
              <a:t>Demux</a:t>
            </a:r>
            <a:endParaRPr kumimoji="0" lang="en-US" sz="1400" b="0" i="0" u="none" strike="noStrike" cap="none" normalizeH="0" baseline="0" dirty="0">
              <a:ln>
                <a:noFill/>
              </a:ln>
              <a:solidFill>
                <a:schemeClr val="tx1"/>
              </a:solidFill>
              <a:effectLst/>
              <a:latin typeface="Times New Roman" charset="0"/>
              <a:ea typeface="ＭＳ Ｐゴシック" charset="0"/>
            </a:endParaRPr>
          </a:p>
        </p:txBody>
      </p:sp>
      <p:sp>
        <p:nvSpPr>
          <p:cNvPr id="65" name="Rectangle 64">
            <a:extLst>
              <a:ext uri="{FF2B5EF4-FFF2-40B4-BE49-F238E27FC236}">
                <a16:creationId xmlns:a16="http://schemas.microsoft.com/office/drawing/2014/main" id="{ACBFD3C0-4C75-4CBA-BB1B-57E2DA92E279}"/>
              </a:ext>
            </a:extLst>
          </p:cNvPr>
          <p:cNvSpPr/>
          <p:nvPr/>
        </p:nvSpPr>
        <p:spPr bwMode="auto">
          <a:xfrm>
            <a:off x="4067289" y="5531531"/>
            <a:ext cx="574431" cy="304800"/>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MHR</a:t>
            </a:r>
          </a:p>
        </p:txBody>
      </p:sp>
      <p:sp>
        <p:nvSpPr>
          <p:cNvPr id="66" name="Rectangle 65">
            <a:extLst>
              <a:ext uri="{FF2B5EF4-FFF2-40B4-BE49-F238E27FC236}">
                <a16:creationId xmlns:a16="http://schemas.microsoft.com/office/drawing/2014/main" id="{53073921-3CB9-406B-B5E7-4F8F9DC720BE}"/>
              </a:ext>
            </a:extLst>
          </p:cNvPr>
          <p:cNvSpPr/>
          <p:nvPr/>
        </p:nvSpPr>
        <p:spPr bwMode="auto">
          <a:xfrm>
            <a:off x="4641720" y="5532325"/>
            <a:ext cx="762001" cy="304800"/>
          </a:xfrm>
          <a:prstGeom prst="rect">
            <a:avLst/>
          </a:prstGeom>
          <a:solidFill>
            <a:schemeClr val="accent2">
              <a:lumMod val="20000"/>
              <a:lumOff val="8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ULI </a:t>
            </a:r>
            <a:r>
              <a:rPr lang="en-US" dirty="0" err="1">
                <a:solidFill>
                  <a:schemeClr val="tx1"/>
                </a:solidFill>
                <a:latin typeface="Times New Roman" charset="0"/>
                <a:ea typeface="ＭＳ Ｐゴシック" charset="0"/>
              </a:rPr>
              <a:t>Hdr</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67" name="Rectangle 66">
            <a:extLst>
              <a:ext uri="{FF2B5EF4-FFF2-40B4-BE49-F238E27FC236}">
                <a16:creationId xmlns:a16="http://schemas.microsoft.com/office/drawing/2014/main" id="{063AA66C-08B1-42BC-A1F0-EC4820AD0DAE}"/>
              </a:ext>
            </a:extLst>
          </p:cNvPr>
          <p:cNvSpPr/>
          <p:nvPr/>
        </p:nvSpPr>
        <p:spPr bwMode="auto">
          <a:xfrm>
            <a:off x="5403721" y="5531531"/>
            <a:ext cx="762000" cy="304800"/>
          </a:xfrm>
          <a:prstGeom prst="rect">
            <a:avLst/>
          </a:prstGeom>
          <a:solidFill>
            <a:schemeClr val="accent2">
              <a:lumMod val="20000"/>
              <a:lumOff val="80000"/>
            </a:schemeClr>
          </a:solidFill>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err="1">
                <a:ln>
                  <a:noFill/>
                </a:ln>
                <a:solidFill>
                  <a:schemeClr val="tx1"/>
                </a:solidFill>
                <a:effectLst/>
                <a:latin typeface="Times New Roman" charset="0"/>
                <a:ea typeface="ＭＳ Ｐゴシック" charset="0"/>
              </a:rPr>
              <a:t>Etype</a:t>
            </a:r>
            <a:r>
              <a:rPr kumimoji="0" lang="en-US" sz="1200" b="0" i="0" u="none" strike="noStrike" cap="none" normalizeH="0" baseline="0" dirty="0">
                <a:ln>
                  <a:noFill/>
                </a:ln>
                <a:solidFill>
                  <a:schemeClr val="tx1"/>
                </a:solidFill>
                <a:effectLst/>
                <a:latin typeface="Times New Roman" charset="0"/>
                <a:ea typeface="ＭＳ Ｐゴシック" charset="0"/>
              </a:rPr>
              <a:t>=PT</a:t>
            </a:r>
          </a:p>
        </p:txBody>
      </p:sp>
      <p:sp>
        <p:nvSpPr>
          <p:cNvPr id="75" name="Rectangle 74">
            <a:extLst>
              <a:ext uri="{FF2B5EF4-FFF2-40B4-BE49-F238E27FC236}">
                <a16:creationId xmlns:a16="http://schemas.microsoft.com/office/drawing/2014/main" id="{639DA764-C91E-4629-ADBA-8D21EC243E2C}"/>
              </a:ext>
            </a:extLst>
          </p:cNvPr>
          <p:cNvSpPr/>
          <p:nvPr/>
        </p:nvSpPr>
        <p:spPr bwMode="auto">
          <a:xfrm>
            <a:off x="6165721" y="5531531"/>
            <a:ext cx="1178169" cy="304800"/>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Payload</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77" name="Rectangle 76">
            <a:extLst>
              <a:ext uri="{FF2B5EF4-FFF2-40B4-BE49-F238E27FC236}">
                <a16:creationId xmlns:a16="http://schemas.microsoft.com/office/drawing/2014/main" id="{E0F47F80-CB5E-4FCD-BF86-F91A59ADD88F}"/>
              </a:ext>
            </a:extLst>
          </p:cNvPr>
          <p:cNvSpPr/>
          <p:nvPr/>
        </p:nvSpPr>
        <p:spPr bwMode="auto">
          <a:xfrm>
            <a:off x="3505200" y="6016025"/>
            <a:ext cx="574431" cy="308575"/>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MHR</a:t>
            </a:r>
          </a:p>
        </p:txBody>
      </p:sp>
      <p:sp>
        <p:nvSpPr>
          <p:cNvPr id="80" name="Rectangle 79">
            <a:extLst>
              <a:ext uri="{FF2B5EF4-FFF2-40B4-BE49-F238E27FC236}">
                <a16:creationId xmlns:a16="http://schemas.microsoft.com/office/drawing/2014/main" id="{0F6EA2ED-799C-48CC-A212-CF6E42900F1B}"/>
              </a:ext>
            </a:extLst>
          </p:cNvPr>
          <p:cNvSpPr/>
          <p:nvPr/>
        </p:nvSpPr>
        <p:spPr bwMode="auto">
          <a:xfrm>
            <a:off x="4079631" y="6016025"/>
            <a:ext cx="1178169" cy="304800"/>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Payload</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sp>
        <p:nvSpPr>
          <p:cNvPr id="81" name="TextBox 80">
            <a:extLst>
              <a:ext uri="{FF2B5EF4-FFF2-40B4-BE49-F238E27FC236}">
                <a16:creationId xmlns:a16="http://schemas.microsoft.com/office/drawing/2014/main" id="{7FCB6F52-EA31-4DCE-B89D-C8EEDC5BD186}"/>
              </a:ext>
            </a:extLst>
          </p:cNvPr>
          <p:cNvSpPr txBox="1"/>
          <p:nvPr/>
        </p:nvSpPr>
        <p:spPr>
          <a:xfrm>
            <a:off x="5362428" y="6043826"/>
            <a:ext cx="1143262" cy="276999"/>
          </a:xfrm>
          <a:prstGeom prst="rect">
            <a:avLst/>
          </a:prstGeom>
          <a:noFill/>
        </p:spPr>
        <p:txBody>
          <a:bodyPr wrap="none" rtlCol="0">
            <a:spAutoFit/>
          </a:bodyPr>
          <a:lstStyle/>
          <a:p>
            <a:r>
              <a:rPr lang="en-US" dirty="0"/>
              <a:t>Non ULI frame</a:t>
            </a:r>
          </a:p>
        </p:txBody>
      </p:sp>
      <p:sp>
        <p:nvSpPr>
          <p:cNvPr id="85" name="TextBox 84">
            <a:extLst>
              <a:ext uri="{FF2B5EF4-FFF2-40B4-BE49-F238E27FC236}">
                <a16:creationId xmlns:a16="http://schemas.microsoft.com/office/drawing/2014/main" id="{76DA6DDD-00E7-4E20-8914-B995A4161AF8}"/>
              </a:ext>
            </a:extLst>
          </p:cNvPr>
          <p:cNvSpPr txBox="1"/>
          <p:nvPr/>
        </p:nvSpPr>
        <p:spPr>
          <a:xfrm>
            <a:off x="7488248" y="5588921"/>
            <a:ext cx="840295" cy="276999"/>
          </a:xfrm>
          <a:prstGeom prst="rect">
            <a:avLst/>
          </a:prstGeom>
          <a:noFill/>
        </p:spPr>
        <p:txBody>
          <a:bodyPr wrap="none" rtlCol="0">
            <a:spAutoFit/>
          </a:bodyPr>
          <a:lstStyle/>
          <a:p>
            <a:r>
              <a:rPr lang="en-US" dirty="0"/>
              <a:t>ULI frame</a:t>
            </a:r>
          </a:p>
        </p:txBody>
      </p:sp>
      <p:cxnSp>
        <p:nvCxnSpPr>
          <p:cNvPr id="88" name="Connector: Elbow 87">
            <a:extLst>
              <a:ext uri="{FF2B5EF4-FFF2-40B4-BE49-F238E27FC236}">
                <a16:creationId xmlns:a16="http://schemas.microsoft.com/office/drawing/2014/main" id="{8788AF37-F145-4930-B7BD-E7F7B08E6821}"/>
              </a:ext>
            </a:extLst>
          </p:cNvPr>
          <p:cNvCxnSpPr>
            <a:cxnSpLocks/>
            <a:stCxn id="65" idx="0"/>
            <a:endCxn id="49" idx="2"/>
          </p:cNvCxnSpPr>
          <p:nvPr/>
        </p:nvCxnSpPr>
        <p:spPr bwMode="auto">
          <a:xfrm rot="5400000" flipH="1" flipV="1">
            <a:off x="3799062" y="4509478"/>
            <a:ext cx="1577497" cy="466610"/>
          </a:xfrm>
          <a:prstGeom prst="bentConnector3">
            <a:avLst>
              <a:gd name="adj1" fmla="val 86382"/>
            </a:avLst>
          </a:prstGeom>
          <a:ln>
            <a:headEnd type="triangle" w="med" len="med"/>
            <a:tailEnd type="triangle" w="med" len="me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2"/>
          </a:lnRef>
          <a:fillRef idx="0">
            <a:schemeClr val="accent2"/>
          </a:fillRef>
          <a:effectRef idx="1">
            <a:schemeClr val="accent2"/>
          </a:effectRef>
          <a:fontRef idx="minor">
            <a:schemeClr val="tx1"/>
          </a:fontRef>
        </p:style>
      </p:cxnSp>
      <p:cxnSp>
        <p:nvCxnSpPr>
          <p:cNvPr id="89" name="Connector: Elbow 88">
            <a:extLst>
              <a:ext uri="{FF2B5EF4-FFF2-40B4-BE49-F238E27FC236}">
                <a16:creationId xmlns:a16="http://schemas.microsoft.com/office/drawing/2014/main" id="{92C36150-70D7-4D6F-BD96-3E204CAE6603}"/>
              </a:ext>
            </a:extLst>
          </p:cNvPr>
          <p:cNvCxnSpPr>
            <a:cxnSpLocks/>
            <a:stCxn id="77" idx="0"/>
            <a:endCxn id="78" idx="2"/>
          </p:cNvCxnSpPr>
          <p:nvPr/>
        </p:nvCxnSpPr>
        <p:spPr bwMode="auto">
          <a:xfrm rot="16200000" flipV="1">
            <a:off x="1322405" y="3546014"/>
            <a:ext cx="3223679" cy="1716344"/>
          </a:xfrm>
          <a:prstGeom prst="bentConnector3">
            <a:avLst>
              <a:gd name="adj1" fmla="val 59923"/>
            </a:avLst>
          </a:prstGeom>
          <a:ln>
            <a:headEnd type="triangle" w="med" len="med"/>
            <a:tailEnd type="triangle" w="med" len="me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3"/>
          </a:lnRef>
          <a:fillRef idx="0">
            <a:schemeClr val="accent3"/>
          </a:fillRef>
          <a:effectRef idx="1">
            <a:schemeClr val="accent3"/>
          </a:effectRef>
          <a:fontRef idx="minor">
            <a:schemeClr val="tx1"/>
          </a:fontRef>
        </p:style>
      </p:cxnSp>
      <p:cxnSp>
        <p:nvCxnSpPr>
          <p:cNvPr id="91" name="Connector: Elbow 90">
            <a:extLst>
              <a:ext uri="{FF2B5EF4-FFF2-40B4-BE49-F238E27FC236}">
                <a16:creationId xmlns:a16="http://schemas.microsoft.com/office/drawing/2014/main" id="{362012C0-D61A-4865-8113-8EC752ACAF77}"/>
              </a:ext>
            </a:extLst>
          </p:cNvPr>
          <p:cNvCxnSpPr>
            <a:cxnSpLocks/>
            <a:stCxn id="7" idx="0"/>
            <a:endCxn id="47" idx="2"/>
          </p:cNvCxnSpPr>
          <p:nvPr/>
        </p:nvCxnSpPr>
        <p:spPr bwMode="auto">
          <a:xfrm rot="16200000" flipV="1">
            <a:off x="5533619" y="4020220"/>
            <a:ext cx="344384" cy="245391"/>
          </a:xfrm>
          <a:prstGeom prst="bentConnector3">
            <a:avLst/>
          </a:prstGeom>
          <a:solidFill>
            <a:schemeClr val="accent1"/>
          </a:solidFill>
          <a:ln w="38100" cap="flat" cmpd="sng" algn="ctr">
            <a:solidFill>
              <a:schemeClr val="accent6"/>
            </a:solidFill>
            <a:prstDash val="solid"/>
            <a:round/>
            <a:headEnd type="triangle" w="med" len="med"/>
            <a:tailEnd type="triangl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61" name="Connector: Elbow 60">
            <a:extLst>
              <a:ext uri="{FF2B5EF4-FFF2-40B4-BE49-F238E27FC236}">
                <a16:creationId xmlns:a16="http://schemas.microsoft.com/office/drawing/2014/main" id="{17EC570C-EEFF-4940-88A1-775A9489A2F9}"/>
              </a:ext>
            </a:extLst>
          </p:cNvPr>
          <p:cNvCxnSpPr>
            <a:cxnSpLocks/>
          </p:cNvCxnSpPr>
          <p:nvPr/>
        </p:nvCxnSpPr>
        <p:spPr bwMode="auto">
          <a:xfrm rot="5400000" flipH="1" flipV="1">
            <a:off x="3318855" y="4582635"/>
            <a:ext cx="2061990" cy="804790"/>
          </a:xfrm>
          <a:prstGeom prst="bentConnector3">
            <a:avLst>
              <a:gd name="adj1" fmla="val 93630"/>
            </a:avLst>
          </a:prstGeom>
          <a:ln>
            <a:prstDash val="dash"/>
            <a:headEnd type="triangle" w="med" len="med"/>
            <a:tailEnd type="triangle" w="med" len="me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3"/>
          </a:lnRef>
          <a:fillRef idx="0">
            <a:schemeClr val="accent3"/>
          </a:fillRef>
          <a:effectRef idx="1">
            <a:schemeClr val="accent3"/>
          </a:effectRef>
          <a:fontRef idx="minor">
            <a:schemeClr val="tx1"/>
          </a:fontRef>
        </p:style>
      </p:cxnSp>
      <p:cxnSp>
        <p:nvCxnSpPr>
          <p:cNvPr id="69" name="Connector: Elbow 68">
            <a:extLst>
              <a:ext uri="{FF2B5EF4-FFF2-40B4-BE49-F238E27FC236}">
                <a16:creationId xmlns:a16="http://schemas.microsoft.com/office/drawing/2014/main" id="{CD7E87A3-F18F-4ED8-A6E3-CA722BF74098}"/>
              </a:ext>
            </a:extLst>
          </p:cNvPr>
          <p:cNvCxnSpPr>
            <a:cxnSpLocks/>
          </p:cNvCxnSpPr>
          <p:nvPr/>
        </p:nvCxnSpPr>
        <p:spPr bwMode="auto">
          <a:xfrm rot="10800000">
            <a:off x="2147856" y="2788920"/>
            <a:ext cx="2377440" cy="457200"/>
          </a:xfrm>
          <a:prstGeom prst="bentConnector2">
            <a:avLst/>
          </a:prstGeom>
          <a:ln>
            <a:prstDash val="dash"/>
            <a:headEnd type="triangle" w="med" len="med"/>
            <a:tailEnd type="triangle" w="med" len="me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3"/>
          </a:lnRef>
          <a:fillRef idx="0">
            <a:schemeClr val="accent3"/>
          </a:fillRef>
          <a:effectRef idx="1">
            <a:schemeClr val="accent3"/>
          </a:effectRef>
          <a:fontRef idx="minor">
            <a:schemeClr val="tx1"/>
          </a:fontRef>
        </p:style>
      </p:cxnSp>
      <p:sp>
        <p:nvSpPr>
          <p:cNvPr id="86" name="TextBox 85">
            <a:extLst>
              <a:ext uri="{FF2B5EF4-FFF2-40B4-BE49-F238E27FC236}">
                <a16:creationId xmlns:a16="http://schemas.microsoft.com/office/drawing/2014/main" id="{F2662EA9-3250-4438-8474-C1B2532975FD}"/>
              </a:ext>
            </a:extLst>
          </p:cNvPr>
          <p:cNvSpPr txBox="1"/>
          <p:nvPr/>
        </p:nvSpPr>
        <p:spPr>
          <a:xfrm>
            <a:off x="2340286" y="5909621"/>
            <a:ext cx="904415" cy="338554"/>
          </a:xfrm>
          <a:prstGeom prst="rect">
            <a:avLst/>
          </a:prstGeom>
          <a:noFill/>
        </p:spPr>
        <p:txBody>
          <a:bodyPr wrap="none" rtlCol="0">
            <a:spAutoFit/>
          </a:bodyPr>
          <a:lstStyle/>
          <a:p>
            <a:r>
              <a:rPr lang="en-US" sz="1600" dirty="0"/>
              <a:t>Optional</a:t>
            </a:r>
          </a:p>
        </p:txBody>
      </p:sp>
      <p:cxnSp>
        <p:nvCxnSpPr>
          <p:cNvPr id="90" name="Straight Arrow Connector 89">
            <a:extLst>
              <a:ext uri="{FF2B5EF4-FFF2-40B4-BE49-F238E27FC236}">
                <a16:creationId xmlns:a16="http://schemas.microsoft.com/office/drawing/2014/main" id="{BA668776-3096-4DB3-9FA6-1EA46DF9E604}"/>
              </a:ext>
            </a:extLst>
          </p:cNvPr>
          <p:cNvCxnSpPr>
            <a:cxnSpLocks/>
            <a:stCxn id="86" idx="0"/>
          </p:cNvCxnSpPr>
          <p:nvPr/>
        </p:nvCxnSpPr>
        <p:spPr bwMode="auto">
          <a:xfrm flipV="1">
            <a:off x="2792494" y="5608719"/>
            <a:ext cx="1161800" cy="300902"/>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1930694986"/>
      </p:ext>
    </p:extLst>
  </p:cSld>
  <p:clrMapOvr>
    <a:masterClrMapping/>
  </p:clrMapOvr>
</p:sld>
</file>

<file path=ppt/theme/theme1.xml><?xml version="1.0" encoding="utf-8"?>
<a:theme xmlns:a="http://schemas.openxmlformats.org/drawingml/2006/main" name="IEEE-P802_15">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dirty="0" smtClean="0">
            <a:ln>
              <a:noFill/>
            </a:ln>
            <a:solidFill>
              <a:schemeClr val="tx1"/>
            </a:solidFill>
            <a:effectLst/>
            <a:latin typeface="Times New Roman" charset="0"/>
            <a:ea typeface="ＭＳ Ｐゴシック" charset="0"/>
          </a:defRPr>
        </a:defPPr>
      </a:lstStyle>
      <a:style>
        <a:lnRef idx="2">
          <a:schemeClr val="dk1"/>
        </a:lnRef>
        <a:fillRef idx="1">
          <a:schemeClr val="lt1"/>
        </a:fillRef>
        <a:effectRef idx="0">
          <a:schemeClr val="dk1"/>
        </a:effectRef>
        <a:fontRef idx="minor">
          <a:schemeClr val="dk1"/>
        </a:fontRef>
      </a: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L+G</Template>
  <TotalTime>2314</TotalTime>
  <Words>674</Words>
  <Application>Microsoft Office PowerPoint</Application>
  <PresentationFormat>On-screen Show (4:3)</PresentationFormat>
  <Paragraphs>250</Paragraphs>
  <Slides>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Lucida Grande</vt:lpstr>
      <vt:lpstr>ＭＳ Ｐゴシック</vt:lpstr>
      <vt:lpstr>Arial</vt:lpstr>
      <vt:lpstr>Times New Roman</vt:lpstr>
      <vt:lpstr>Wingdings</vt:lpstr>
      <vt:lpstr>IEEE-P802_15</vt:lpstr>
      <vt:lpstr>PowerPoint Presentation</vt:lpstr>
      <vt:lpstr>Overview of proposal</vt:lpstr>
      <vt:lpstr>Protocol stack for ULI</vt:lpstr>
      <vt:lpstr>Flows of operations  (internal process operations)</vt:lpstr>
      <vt:lpstr>Frame Composition</vt:lpstr>
      <vt:lpstr>Flow of operation  (inter-device operations)</vt:lpstr>
      <vt:lpstr>Support of non-ULI frame</vt:lpstr>
      <vt:lpstr>Support of non-ULI frame (proposal A)</vt:lpstr>
      <vt:lpstr>Support of non-ULI frame (proposal B)</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cp:keywords/>
  <dc:description>15-17-0512-00-0012</dc:description>
  <cp:lastModifiedBy>Yokota, Hidetoshi</cp:lastModifiedBy>
  <cp:revision>218</cp:revision>
  <cp:lastPrinted>1998-02-10T13:28:06Z</cp:lastPrinted>
  <dcterms:created xsi:type="dcterms:W3CDTF">1999-11-08T18:59:45Z</dcterms:created>
  <dcterms:modified xsi:type="dcterms:W3CDTF">2017-09-12T19:53:17Z</dcterms:modified>
</cp:coreProperties>
</file>