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9" r:id="rId2"/>
    <p:sldId id="260" r:id="rId3"/>
    <p:sldId id="261" r:id="rId4"/>
    <p:sldId id="265" r:id="rId5"/>
    <p:sldId id="267" r:id="rId6"/>
    <p:sldId id="268" r:id="rId7"/>
    <p:sldId id="269" r:id="rId8"/>
    <p:sldId id="270" r:id="rId9"/>
    <p:sldId id="271" r:id="rId10"/>
    <p:sldId id="262" r:id="rId11"/>
    <p:sldId id="263" r:id="rId12"/>
    <p:sldId id="264" r:id="rId13"/>
    <p:sldId id="272"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560"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410FA73-12B4-4725-B865-D78C292FB079}"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19804460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E3C2458B-6BD5-4DC6-AC2E-25277448DE57}"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245668496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Sept.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4D624A-5E98-4F2C-8749-4001254DB576}" type="slidenum">
              <a:rPr lang="en-US" altLang="en-US"/>
              <a:pPr>
                <a:defRPr/>
              </a:pPr>
              <a:t>‹Nr.›</a:t>
            </a:fld>
            <a:endParaRPr lang="en-US" altLang="en-US"/>
          </a:p>
        </p:txBody>
      </p:sp>
    </p:spTree>
    <p:extLst>
      <p:ext uri="{BB962C8B-B14F-4D97-AF65-F5344CB8AC3E}">
        <p14:creationId xmlns:p14="http://schemas.microsoft.com/office/powerpoint/2010/main" val="1711527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Sept.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9920F76C-EB1C-46D8-B720-9997A96BA0AD}" type="slidenum">
              <a:rPr lang="en-US" altLang="en-US"/>
              <a:pPr>
                <a:defRPr/>
              </a:pPr>
              <a:t>‹Nr.›</a:t>
            </a:fld>
            <a:endParaRPr lang="en-US" altLang="en-US"/>
          </a:p>
        </p:txBody>
      </p:sp>
    </p:spTree>
    <p:extLst>
      <p:ext uri="{BB962C8B-B14F-4D97-AF65-F5344CB8AC3E}">
        <p14:creationId xmlns:p14="http://schemas.microsoft.com/office/powerpoint/2010/main" val="3743863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Sept.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ADE43A1-73C4-401F-A2BE-694102CD7961}" type="slidenum">
              <a:rPr lang="en-US" altLang="en-US"/>
              <a:pPr>
                <a:defRPr/>
              </a:pPr>
              <a:t>‹Nr.›</a:t>
            </a:fld>
            <a:endParaRPr lang="en-US" altLang="en-US"/>
          </a:p>
        </p:txBody>
      </p:sp>
    </p:spTree>
    <p:extLst>
      <p:ext uri="{BB962C8B-B14F-4D97-AF65-F5344CB8AC3E}">
        <p14:creationId xmlns:p14="http://schemas.microsoft.com/office/powerpoint/2010/main" val="695433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Sept.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365E8FF4-0587-4AA7-8BB9-721430474D8A}" type="slidenum">
              <a:rPr lang="en-US" altLang="en-US"/>
              <a:pPr>
                <a:defRPr/>
              </a:pPr>
              <a:t>‹Nr.›</a:t>
            </a:fld>
            <a:endParaRPr lang="en-US" altLang="en-US"/>
          </a:p>
        </p:txBody>
      </p:sp>
    </p:spTree>
    <p:extLst>
      <p:ext uri="{BB962C8B-B14F-4D97-AF65-F5344CB8AC3E}">
        <p14:creationId xmlns:p14="http://schemas.microsoft.com/office/powerpoint/2010/main" val="271699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Sept.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B9D8CC-5BE8-46A0-A0FF-A77A389ECEF6}" type="slidenum">
              <a:rPr lang="en-US" altLang="en-US"/>
              <a:pPr>
                <a:defRPr/>
              </a:pPr>
              <a:t>‹Nr.›</a:t>
            </a:fld>
            <a:endParaRPr lang="en-US" altLang="en-US"/>
          </a:p>
        </p:txBody>
      </p:sp>
    </p:spTree>
    <p:extLst>
      <p:ext uri="{BB962C8B-B14F-4D97-AF65-F5344CB8AC3E}">
        <p14:creationId xmlns:p14="http://schemas.microsoft.com/office/powerpoint/2010/main" val="768911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a:xfrm>
            <a:off x="685800" y="378281"/>
            <a:ext cx="1600200" cy="215444"/>
          </a:xfrm>
        </p:spPr>
        <p:txBody>
          <a:bodyPr/>
          <a:lstStyle>
            <a:lvl1pPr>
              <a:defRPr smtClean="0"/>
            </a:lvl1pPr>
          </a:lstStyle>
          <a:p>
            <a:pPr>
              <a:defRPr/>
            </a:pPr>
            <a:r>
              <a:rPr lang="en-US" altLang="en-US" dirty="0" smtClean="0"/>
              <a:t>Sept. 2017</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F92F2983-52F0-4AA9-86EC-8EC5E675E736}" type="slidenum">
              <a:rPr lang="en-US" altLang="en-US"/>
              <a:pPr>
                <a:defRPr/>
              </a:pPr>
              <a:t>‹Nr.›</a:t>
            </a:fld>
            <a:endParaRPr lang="en-US" altLang="en-US"/>
          </a:p>
        </p:txBody>
      </p:sp>
    </p:spTree>
    <p:extLst>
      <p:ext uri="{BB962C8B-B14F-4D97-AF65-F5344CB8AC3E}">
        <p14:creationId xmlns:p14="http://schemas.microsoft.com/office/powerpoint/2010/main" val="2277406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Sept. 2017</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5B7596F2-2DF7-45B5-A748-F7FDE61DFB70}" type="slidenum">
              <a:rPr lang="en-US" altLang="en-US"/>
              <a:pPr>
                <a:defRPr/>
              </a:pPr>
              <a:t>‹Nr.›</a:t>
            </a:fld>
            <a:endParaRPr lang="en-US" altLang="en-US"/>
          </a:p>
        </p:txBody>
      </p:sp>
    </p:spTree>
    <p:extLst>
      <p:ext uri="{BB962C8B-B14F-4D97-AF65-F5344CB8AC3E}">
        <p14:creationId xmlns:p14="http://schemas.microsoft.com/office/powerpoint/2010/main" val="2702519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Sept. 2017</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E4EF099B-5D3F-4A9F-B285-F80183B36E55}" type="slidenum">
              <a:rPr lang="en-US" altLang="en-US"/>
              <a:pPr>
                <a:defRPr/>
              </a:pPr>
              <a:t>‹Nr.›</a:t>
            </a:fld>
            <a:endParaRPr lang="en-US" altLang="en-US"/>
          </a:p>
        </p:txBody>
      </p:sp>
    </p:spTree>
    <p:extLst>
      <p:ext uri="{BB962C8B-B14F-4D97-AF65-F5344CB8AC3E}">
        <p14:creationId xmlns:p14="http://schemas.microsoft.com/office/powerpoint/2010/main" val="1393621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Sept. 2017</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6A4E6013-DD66-4BED-B75C-775CB17DF31F}" type="slidenum">
              <a:rPr lang="en-US" altLang="en-US"/>
              <a:pPr>
                <a:defRPr/>
              </a:pPr>
              <a:t>‹Nr.›</a:t>
            </a:fld>
            <a:endParaRPr lang="en-US" altLang="en-US"/>
          </a:p>
        </p:txBody>
      </p:sp>
    </p:spTree>
    <p:extLst>
      <p:ext uri="{BB962C8B-B14F-4D97-AF65-F5344CB8AC3E}">
        <p14:creationId xmlns:p14="http://schemas.microsoft.com/office/powerpoint/2010/main" val="3017616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Sept.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0B3FE97-960E-4C53-9855-FDC3120DAB43}" type="slidenum">
              <a:rPr lang="en-US" altLang="en-US"/>
              <a:pPr>
                <a:defRPr/>
              </a:pPr>
              <a:t>‹Nr.›</a:t>
            </a:fld>
            <a:endParaRPr lang="en-US" altLang="en-US"/>
          </a:p>
        </p:txBody>
      </p:sp>
    </p:spTree>
    <p:extLst>
      <p:ext uri="{BB962C8B-B14F-4D97-AF65-F5344CB8AC3E}">
        <p14:creationId xmlns:p14="http://schemas.microsoft.com/office/powerpoint/2010/main" val="1747106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Sept.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82EDAD1-1491-424D-93EA-038D28C7192A}" type="slidenum">
              <a:rPr lang="en-US" altLang="en-US"/>
              <a:pPr>
                <a:defRPr/>
              </a:pPr>
              <a:t>‹Nr.›</a:t>
            </a:fld>
            <a:endParaRPr lang="en-US" altLang="en-US"/>
          </a:p>
        </p:txBody>
      </p:sp>
    </p:spTree>
    <p:extLst>
      <p:ext uri="{BB962C8B-B14F-4D97-AF65-F5344CB8AC3E}">
        <p14:creationId xmlns:p14="http://schemas.microsoft.com/office/powerpoint/2010/main" val="107235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Sept. 2017</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9DE8C035-228A-48DF-BECD-4C91E9AB9142}" type="slidenum">
              <a:rPr lang="en-US" altLang="en-US"/>
              <a:pPr>
                <a:defRPr/>
              </a:pPr>
              <a:t>‹Nr.›</a:t>
            </a:fld>
            <a:endParaRPr lang="en-US" altLang="en-US"/>
          </a:p>
        </p:txBody>
      </p:sp>
      <p:sp>
        <p:nvSpPr>
          <p:cNvPr id="1031" name="Rectangle 7"/>
          <p:cNvSpPr>
            <a:spLocks noChangeArrowheads="1"/>
          </p:cNvSpPr>
          <p:nvPr/>
        </p:nvSpPr>
        <p:spPr bwMode="auto">
          <a:xfrm>
            <a:off x="3635896" y="394156"/>
            <a:ext cx="482230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a:t>
            </a:r>
            <a:r>
              <a:rPr lang="en-US" altLang="en-US" sz="1400" b="1" dirty="0" smtClean="0"/>
              <a:t>. 15-17-0510-00-lpwa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5/dcn/17/15-17-0499-01-lpwa-use-case-evaluation-of-ieee-standards.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5/dcn/17/15-17-0495-00-lpwa-use-case-evaluation-of-modulation-schemes.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smtClean="0"/>
              <a:t>Sept. 2017</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2D86E222-1BA5-417E-8818-CED0792AE2BD}" type="slidenum">
              <a:rPr lang="en-US" altLang="en-US"/>
              <a:pPr/>
              <a:t>1</a:t>
            </a:fld>
            <a:endParaRPr lang="en-US" altLang="en-US"/>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effectLst>
                  <a:outerShdw blurRad="38100" dist="38100" dir="2700000" algn="tl">
                    <a:srgbClr val="C0C0C0"/>
                  </a:outerShdw>
                </a:effectLst>
              </a:rPr>
              <a:t>Project: IEEE P802.15 Working Group for Wireless Personal Area Networks (WPANs)</a:t>
            </a:r>
            <a:endParaRPr lang="en-US" altLang="en-US" sz="1600" b="1" dirty="0"/>
          </a:p>
          <a:p>
            <a:pPr>
              <a:defRPr/>
            </a:pPr>
            <a:endParaRPr lang="en-US" altLang="en-US" sz="1600" dirty="0"/>
          </a:p>
          <a:p>
            <a:pPr>
              <a:defRPr/>
            </a:pPr>
            <a:r>
              <a:rPr lang="en-US" altLang="en-US" sz="1600" b="1" dirty="0"/>
              <a:t>Submission Title:</a:t>
            </a:r>
            <a:r>
              <a:rPr lang="en-US" altLang="en-US" sz="1600" dirty="0"/>
              <a:t> </a:t>
            </a:r>
            <a:r>
              <a:rPr lang="en-US" altLang="en-US" sz="1600" dirty="0" smtClean="0"/>
              <a:t>[Candidate Technologies vs. Use-case Evaluation]</a:t>
            </a:r>
            <a:r>
              <a:rPr lang="en-US" altLang="en-US" sz="1600" dirty="0"/>
              <a:t>	</a:t>
            </a:r>
          </a:p>
          <a:p>
            <a:pPr>
              <a:defRPr/>
            </a:pPr>
            <a:r>
              <a:rPr lang="en-US" altLang="en-US" sz="1600" b="1" dirty="0"/>
              <a:t>Date Submitted: </a:t>
            </a:r>
            <a:r>
              <a:rPr lang="en-US" altLang="en-US" sz="1600" dirty="0" smtClean="0"/>
              <a:t>[11. Sept, 2017]</a:t>
            </a:r>
            <a:r>
              <a:rPr lang="en-US" altLang="en-US" sz="1600" dirty="0"/>
              <a:t>	</a:t>
            </a:r>
          </a:p>
          <a:p>
            <a:pPr>
              <a:defRPr/>
            </a:pPr>
            <a:r>
              <a:rPr lang="en-US" altLang="en-US" sz="1600" b="1" dirty="0"/>
              <a:t>Source:</a:t>
            </a:r>
            <a:r>
              <a:rPr lang="en-US" altLang="en-US" sz="1600" dirty="0"/>
              <a:t> [Joerg ROBERT] Company [Friedrich-Alexander University Erlangen-</a:t>
            </a:r>
            <a:r>
              <a:rPr lang="en-US" altLang="en-US" sz="1600" dirty="0" err="1"/>
              <a:t>Nuernberg</a:t>
            </a:r>
            <a:r>
              <a:rPr lang="en-US" altLang="en-US" sz="1600" dirty="0"/>
              <a:t>]</a:t>
            </a:r>
          </a:p>
          <a:p>
            <a:pPr>
              <a:defRPr/>
            </a:pPr>
            <a:r>
              <a:rPr lang="en-US" altLang="en-US" sz="1600" dirty="0"/>
              <a:t>Address [Am </a:t>
            </a:r>
            <a:r>
              <a:rPr lang="en-US" altLang="en-US" sz="1600" dirty="0" err="1"/>
              <a:t>Wolfsmantel</a:t>
            </a:r>
            <a:r>
              <a:rPr lang="en-US" altLang="en-US" sz="1600" dirty="0"/>
              <a:t> 33, 91058 Erlangen, Germany]</a:t>
            </a:r>
          </a:p>
          <a:p>
            <a:pPr>
              <a:defRPr/>
            </a:pPr>
            <a:r>
              <a:rPr lang="en-US" altLang="en-US" sz="1600" dirty="0"/>
              <a:t>Voice:[+49 9131 8525373], FAX: [+49 9131 8525102], E-Mail:[joerg.robert@fau.de]	</a:t>
            </a:r>
          </a:p>
          <a:p>
            <a:pPr>
              <a:spcBef>
                <a:spcPts val="600"/>
              </a:spcBef>
              <a:spcAft>
                <a:spcPts val="600"/>
              </a:spcAft>
              <a:defRPr/>
            </a:pPr>
            <a:r>
              <a:rPr lang="en-US" altLang="en-US" sz="1600" b="1" dirty="0"/>
              <a:t>Re:</a:t>
            </a:r>
            <a:r>
              <a:rPr lang="en-US" altLang="en-US" sz="1600" dirty="0"/>
              <a:t> </a:t>
            </a:r>
            <a:r>
              <a:rPr lang="en-US" altLang="en-US" sz="1600" dirty="0" smtClean="0"/>
              <a:t>[]</a:t>
            </a:r>
            <a:endParaRPr lang="en-US" altLang="en-US" sz="1600" dirty="0"/>
          </a:p>
          <a:p>
            <a:pPr>
              <a:spcBef>
                <a:spcPts val="600"/>
              </a:spcBef>
              <a:spcAft>
                <a:spcPts val="600"/>
              </a:spcAft>
              <a:defRPr/>
            </a:pPr>
            <a:r>
              <a:rPr lang="en-US" altLang="en-US" sz="1600" b="1" dirty="0"/>
              <a:t>Abstract:</a:t>
            </a:r>
            <a:r>
              <a:rPr lang="en-US" altLang="en-US" sz="1600" dirty="0"/>
              <a:t>	</a:t>
            </a:r>
            <a:r>
              <a:rPr lang="en-US" altLang="en-US" sz="1600" dirty="0" smtClean="0"/>
              <a:t>[This presentation matches the potentials of the candidate technologies and existing IEEE</a:t>
            </a:r>
            <a:br>
              <a:rPr lang="en-US" altLang="en-US" sz="1600" dirty="0" smtClean="0"/>
            </a:br>
            <a:r>
              <a:rPr lang="en-US" altLang="en-US" sz="1600" dirty="0" smtClean="0"/>
              <a:t>standards against the use-case requirements ]</a:t>
            </a:r>
            <a:endParaRPr lang="en-US" altLang="en-US" sz="1600" dirty="0"/>
          </a:p>
          <a:p>
            <a:pPr>
              <a:spcBef>
                <a:spcPts val="600"/>
              </a:spcBef>
              <a:spcAft>
                <a:spcPts val="600"/>
              </a:spcAft>
              <a:defRPr/>
            </a:pPr>
            <a:r>
              <a:rPr lang="en-US" altLang="en-US" sz="1600" b="1" dirty="0"/>
              <a:t>Purpose:</a:t>
            </a:r>
            <a:r>
              <a:rPr lang="en-US" altLang="en-US" sz="1600" dirty="0"/>
              <a:t>	</a:t>
            </a:r>
            <a:r>
              <a:rPr lang="en-US" altLang="en-US" sz="1600" dirty="0" smtClean="0"/>
              <a:t>[</a:t>
            </a:r>
            <a:r>
              <a:rPr lang="en-US" altLang="en-US" sz="1600" dirty="0" err="1" smtClean="0"/>
              <a:t>Prensentation</a:t>
            </a:r>
            <a:r>
              <a:rPr lang="en-US" altLang="en-US" sz="1600" dirty="0" smtClean="0"/>
              <a:t> in IG LPWA]</a:t>
            </a:r>
            <a:endParaRPr lang="en-US" altLang="en-US" sz="1600" dirty="0"/>
          </a:p>
          <a:p>
            <a:pPr>
              <a:defRPr/>
            </a:pPr>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Existing IEEE Standards</a:t>
            </a:r>
            <a:endParaRPr lang="en-US" dirty="0"/>
          </a:p>
        </p:txBody>
      </p:sp>
      <p:sp>
        <p:nvSpPr>
          <p:cNvPr id="3" name="Inhaltsplatzhalter 2"/>
          <p:cNvSpPr>
            <a:spLocks noGrp="1"/>
          </p:cNvSpPr>
          <p:nvPr>
            <p:ph idx="1"/>
          </p:nvPr>
        </p:nvSpPr>
        <p:spPr/>
        <p:txBody>
          <a:bodyPr/>
          <a:lstStyle/>
          <a:p>
            <a:r>
              <a:rPr lang="en-US" sz="2400" dirty="0" smtClean="0"/>
              <a:t>IEEE 802.11ah</a:t>
            </a:r>
          </a:p>
          <a:p>
            <a:r>
              <a:rPr lang="en-US" sz="2400" dirty="0" smtClean="0"/>
              <a:t>IEEE 802.15.4</a:t>
            </a:r>
          </a:p>
          <a:p>
            <a:endParaRPr lang="en-US" sz="2400" dirty="0" smtClean="0"/>
          </a:p>
          <a:p>
            <a:r>
              <a:rPr lang="en-US" sz="2400" dirty="0" smtClean="0">
                <a:hlinkClick r:id="rId2"/>
              </a:rPr>
              <a:t>https://mentor.ieee.org/802.15/dcn/17/15-17-0499-01-lpwa-use-case-evaluation-of-ieee-standards.xlsx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dirty="0"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365E8FF4-0587-4AA7-8BB9-721430474D8A}" type="slidenum">
              <a:rPr lang="en-US" altLang="en-US" smtClean="0"/>
              <a:pPr>
                <a:defRPr/>
              </a:pPr>
              <a:t>10</a:t>
            </a:fld>
            <a:endParaRPr lang="en-US" altLang="en-US" dirty="0"/>
          </a:p>
        </p:txBody>
      </p:sp>
    </p:spTree>
    <p:extLst>
      <p:ext uri="{BB962C8B-B14F-4D97-AF65-F5344CB8AC3E}">
        <p14:creationId xmlns:p14="http://schemas.microsoft.com/office/powerpoint/2010/main" val="7636680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Fully Supported Use-Cases by Existing IEEE Standards</a:t>
            </a:r>
            <a:endParaRPr lang="en-US" dirty="0"/>
          </a:p>
        </p:txBody>
      </p:sp>
      <p:graphicFrame>
        <p:nvGraphicFramePr>
          <p:cNvPr id="8" name="Inhaltsplatzhalter 7"/>
          <p:cNvGraphicFramePr>
            <a:graphicFrameLocks noGrp="1"/>
          </p:cNvGraphicFramePr>
          <p:nvPr>
            <p:ph idx="1"/>
            <p:extLst>
              <p:ext uri="{D42A27DB-BD31-4B8C-83A1-F6EECF244321}">
                <p14:modId xmlns:p14="http://schemas.microsoft.com/office/powerpoint/2010/main" val="3738709319"/>
              </p:ext>
            </p:extLst>
          </p:nvPr>
        </p:nvGraphicFramePr>
        <p:xfrm>
          <a:off x="685800" y="1981200"/>
          <a:ext cx="7772400" cy="4053840"/>
        </p:xfrm>
        <a:graphic>
          <a:graphicData uri="http://schemas.openxmlformats.org/drawingml/2006/table">
            <a:tbl>
              <a:tblPr firstRow="1" bandRow="1">
                <a:tableStyleId>{5C22544A-7EE6-4342-B048-85BDC9FD1C3A}</a:tableStyleId>
              </a:tblPr>
              <a:tblGrid>
                <a:gridCol w="3886200"/>
                <a:gridCol w="3886200"/>
              </a:tblGrid>
              <a:tr h="370840">
                <a:tc>
                  <a:txBody>
                    <a:bodyPr/>
                    <a:lstStyle/>
                    <a:p>
                      <a:pPr>
                        <a:spcAft>
                          <a:spcPts val="0"/>
                        </a:spcAft>
                        <a:tabLst>
                          <a:tab pos="3838575" algn="l"/>
                        </a:tabLst>
                      </a:pPr>
                      <a:r>
                        <a:rPr lang="en-US" sz="2000" b="1" dirty="0">
                          <a:effectLst/>
                          <a:latin typeface="Times New Roman"/>
                          <a:ea typeface="Times New Roman"/>
                        </a:rPr>
                        <a:t>Domain</a:t>
                      </a:r>
                      <a:endParaRPr lang="de-DE" sz="2000" dirty="0">
                        <a:effectLst/>
                        <a:latin typeface="Times New Roman"/>
                        <a:ea typeface="Times New Roman"/>
                      </a:endParaRPr>
                    </a:p>
                  </a:txBody>
                  <a:tcPr marL="68580" marR="68580" marT="0" marB="0"/>
                </a:tc>
                <a:tc>
                  <a:txBody>
                    <a:bodyPr/>
                    <a:lstStyle/>
                    <a:p>
                      <a:pPr>
                        <a:spcAft>
                          <a:spcPts val="0"/>
                        </a:spcAft>
                        <a:tabLst>
                          <a:tab pos="3838575" algn="l"/>
                        </a:tabLst>
                      </a:pPr>
                      <a:r>
                        <a:rPr lang="en-US" sz="2000" b="1">
                          <a:effectLst/>
                          <a:latin typeface="Times New Roman"/>
                          <a:ea typeface="Times New Roman"/>
                        </a:rPr>
                        <a:t>Fully Supported Use-Cases</a:t>
                      </a:r>
                      <a:endParaRPr lang="de-DE" sz="2000">
                        <a:effectLst/>
                        <a:latin typeface="Times New Roman"/>
                        <a:ea typeface="Times New Roman"/>
                      </a:endParaRPr>
                    </a:p>
                  </a:txBody>
                  <a:tcPr marL="68580" marR="68580" marT="0" marB="0"/>
                </a:tc>
              </a:tr>
              <a:tr h="370840">
                <a:tc>
                  <a:txBody>
                    <a:bodyPr/>
                    <a:lstStyle/>
                    <a:p>
                      <a:pPr algn="just">
                        <a:spcAft>
                          <a:spcPts val="0"/>
                        </a:spcAft>
                        <a:tabLst>
                          <a:tab pos="3838575" algn="l"/>
                        </a:tabLst>
                      </a:pPr>
                      <a:r>
                        <a:rPr lang="en-US" sz="2000">
                          <a:effectLst/>
                          <a:latin typeface="Times New Roman"/>
                          <a:ea typeface="Times New Roman"/>
                        </a:rPr>
                        <a:t>Agriculture and Environmental</a:t>
                      </a:r>
                      <a:endParaRPr lang="de-DE" sz="2000">
                        <a:effectLst/>
                        <a:latin typeface="Times New Roman"/>
                        <a:ea typeface="Times New Roman"/>
                      </a:endParaRPr>
                    </a:p>
                  </a:txBody>
                  <a:tcPr marL="68580" marR="68580" marT="0" marB="0"/>
                </a:tc>
                <a:tc>
                  <a:txBody>
                    <a:bodyPr/>
                    <a:lstStyle/>
                    <a:p>
                      <a:pPr>
                        <a:spcAft>
                          <a:spcPts val="0"/>
                        </a:spcAft>
                        <a:tabLst>
                          <a:tab pos="3838575" algn="l"/>
                        </a:tabLst>
                      </a:pPr>
                      <a:r>
                        <a:rPr lang="en-US" sz="2000">
                          <a:effectLst/>
                          <a:latin typeface="Times New Roman"/>
                          <a:ea typeface="Times New Roman"/>
                        </a:rPr>
                        <a:t> </a:t>
                      </a:r>
                      <a:endParaRPr lang="de-DE" sz="2000">
                        <a:effectLst/>
                        <a:latin typeface="Times New Roman"/>
                        <a:ea typeface="Times New Roman"/>
                      </a:endParaRPr>
                    </a:p>
                  </a:txBody>
                  <a:tcPr marL="68580" marR="68580" marT="0" marB="0"/>
                </a:tc>
              </a:tr>
              <a:tr h="370840">
                <a:tc>
                  <a:txBody>
                    <a:bodyPr/>
                    <a:lstStyle/>
                    <a:p>
                      <a:pPr algn="just">
                        <a:spcAft>
                          <a:spcPts val="0"/>
                        </a:spcAft>
                        <a:tabLst>
                          <a:tab pos="793750" algn="l"/>
                        </a:tabLst>
                      </a:pPr>
                      <a:r>
                        <a:rPr lang="en-US" sz="2000">
                          <a:effectLst/>
                          <a:latin typeface="Times New Roman"/>
                          <a:ea typeface="Times New Roman"/>
                        </a:rPr>
                        <a:t>Consumer/Medical</a:t>
                      </a:r>
                      <a:endParaRPr lang="de-DE" sz="2000">
                        <a:effectLst/>
                        <a:latin typeface="Times New Roman"/>
                        <a:ea typeface="Times New Roman"/>
                      </a:endParaRPr>
                    </a:p>
                  </a:txBody>
                  <a:tcPr marL="68580" marR="68580" marT="0" marB="0"/>
                </a:tc>
                <a:tc>
                  <a:txBody>
                    <a:bodyPr/>
                    <a:lstStyle/>
                    <a:p>
                      <a:pPr>
                        <a:spcAft>
                          <a:spcPts val="0"/>
                        </a:spcAft>
                        <a:tabLst>
                          <a:tab pos="3838575" algn="l"/>
                        </a:tabLst>
                      </a:pPr>
                      <a:r>
                        <a:rPr lang="en-US" sz="2000">
                          <a:effectLst/>
                          <a:latin typeface="Times New Roman"/>
                          <a:ea typeface="Times New Roman"/>
                        </a:rPr>
                        <a:t>Assisted Living</a:t>
                      </a:r>
                      <a:endParaRPr lang="de-DE" sz="2000">
                        <a:effectLst/>
                        <a:latin typeface="Times New Roman"/>
                        <a:ea typeface="Times New Roman"/>
                      </a:endParaRPr>
                    </a:p>
                  </a:txBody>
                  <a:tcPr marL="68580" marR="68580" marT="0" marB="0"/>
                </a:tc>
              </a:tr>
              <a:tr h="370840">
                <a:tc>
                  <a:txBody>
                    <a:bodyPr/>
                    <a:lstStyle/>
                    <a:p>
                      <a:pPr algn="just">
                        <a:spcAft>
                          <a:spcPts val="0"/>
                        </a:spcAft>
                        <a:tabLst>
                          <a:tab pos="1130300" algn="l"/>
                        </a:tabLst>
                      </a:pPr>
                      <a:r>
                        <a:rPr lang="en-US" sz="2000">
                          <a:effectLst/>
                          <a:latin typeface="Times New Roman"/>
                          <a:ea typeface="Times New Roman"/>
                        </a:rPr>
                        <a:t>Industrial</a:t>
                      </a:r>
                      <a:endParaRPr lang="de-DE" sz="2000">
                        <a:effectLst/>
                        <a:latin typeface="Times New Roman"/>
                        <a:ea typeface="Times New Roman"/>
                      </a:endParaRPr>
                    </a:p>
                  </a:txBody>
                  <a:tcPr marL="68580" marR="68580" marT="0" marB="0"/>
                </a:tc>
                <a:tc>
                  <a:txBody>
                    <a:bodyPr/>
                    <a:lstStyle/>
                    <a:p>
                      <a:pPr>
                        <a:spcAft>
                          <a:spcPts val="0"/>
                        </a:spcAft>
                        <a:tabLst>
                          <a:tab pos="3838575" algn="l"/>
                        </a:tabLst>
                      </a:pPr>
                      <a:r>
                        <a:rPr lang="en-US" sz="2000">
                          <a:effectLst/>
                          <a:latin typeface="Times New Roman"/>
                          <a:ea typeface="Times New Roman"/>
                        </a:rPr>
                        <a:t>Asset Tracking, Industrial Production Monitoring</a:t>
                      </a:r>
                      <a:endParaRPr lang="de-DE" sz="2000">
                        <a:effectLst/>
                        <a:latin typeface="Times New Roman"/>
                        <a:ea typeface="Times New Roman"/>
                      </a:endParaRPr>
                    </a:p>
                  </a:txBody>
                  <a:tcPr marL="68580" marR="68580" marT="0" marB="0"/>
                </a:tc>
              </a:tr>
              <a:tr h="370840">
                <a:tc>
                  <a:txBody>
                    <a:bodyPr/>
                    <a:lstStyle/>
                    <a:p>
                      <a:pPr algn="just">
                        <a:spcAft>
                          <a:spcPts val="0"/>
                        </a:spcAft>
                        <a:tabLst>
                          <a:tab pos="2312035" algn="l"/>
                        </a:tabLst>
                      </a:pPr>
                      <a:r>
                        <a:rPr lang="en-US" sz="2000" dirty="0">
                          <a:effectLst/>
                          <a:latin typeface="Times New Roman"/>
                          <a:ea typeface="Times New Roman"/>
                        </a:rPr>
                        <a:t>Infrastructure</a:t>
                      </a:r>
                      <a:endParaRPr lang="de-DE" sz="2000" dirty="0">
                        <a:effectLst/>
                        <a:latin typeface="Times New Roman"/>
                        <a:ea typeface="Times New Roman"/>
                      </a:endParaRPr>
                    </a:p>
                  </a:txBody>
                  <a:tcPr marL="68580" marR="68580" marT="0" marB="0"/>
                </a:tc>
                <a:tc>
                  <a:txBody>
                    <a:bodyPr/>
                    <a:lstStyle/>
                    <a:p>
                      <a:pPr>
                        <a:spcAft>
                          <a:spcPts val="0"/>
                        </a:spcAft>
                        <a:tabLst>
                          <a:tab pos="845185" algn="l"/>
                        </a:tabLst>
                      </a:pPr>
                      <a:r>
                        <a:rPr lang="en-US" sz="2000">
                          <a:effectLst/>
                          <a:latin typeface="Times New Roman"/>
                          <a:ea typeface="Times New Roman"/>
                        </a:rPr>
                        <a:t> </a:t>
                      </a:r>
                      <a:endParaRPr lang="de-DE" sz="2000">
                        <a:effectLst/>
                        <a:latin typeface="Times New Roman"/>
                        <a:ea typeface="Times New Roman"/>
                      </a:endParaRPr>
                    </a:p>
                  </a:txBody>
                  <a:tcPr marL="68580" marR="68580" marT="0" marB="0"/>
                </a:tc>
              </a:tr>
              <a:tr h="370840">
                <a:tc>
                  <a:txBody>
                    <a:bodyPr/>
                    <a:lstStyle/>
                    <a:p>
                      <a:pPr algn="just">
                        <a:spcAft>
                          <a:spcPts val="0"/>
                        </a:spcAft>
                        <a:tabLst>
                          <a:tab pos="3838575" algn="l"/>
                        </a:tabLst>
                      </a:pPr>
                      <a:r>
                        <a:rPr lang="en-US" sz="2000">
                          <a:effectLst/>
                          <a:latin typeface="Times New Roman"/>
                          <a:ea typeface="Times New Roman"/>
                        </a:rPr>
                        <a:t>Logistics</a:t>
                      </a:r>
                      <a:endParaRPr lang="de-DE" sz="2000">
                        <a:effectLst/>
                        <a:latin typeface="Times New Roman"/>
                        <a:ea typeface="Times New Roman"/>
                      </a:endParaRPr>
                    </a:p>
                  </a:txBody>
                  <a:tcPr marL="68580" marR="68580" marT="0" marB="0"/>
                </a:tc>
                <a:tc>
                  <a:txBody>
                    <a:bodyPr/>
                    <a:lstStyle/>
                    <a:p>
                      <a:pPr>
                        <a:spcAft>
                          <a:spcPts val="0"/>
                        </a:spcAft>
                        <a:tabLst>
                          <a:tab pos="3838575" algn="l"/>
                        </a:tabLst>
                      </a:pPr>
                      <a:r>
                        <a:rPr lang="en-US" sz="2000">
                          <a:effectLst/>
                          <a:latin typeface="Times New Roman"/>
                          <a:ea typeface="Times New Roman"/>
                        </a:rPr>
                        <a:t> </a:t>
                      </a:r>
                      <a:endParaRPr lang="de-DE" sz="2000">
                        <a:effectLst/>
                        <a:latin typeface="Times New Roman"/>
                        <a:ea typeface="Times New Roman"/>
                      </a:endParaRPr>
                    </a:p>
                  </a:txBody>
                  <a:tcPr marL="68580" marR="68580" marT="0" marB="0"/>
                </a:tc>
              </a:tr>
              <a:tr h="370840">
                <a:tc>
                  <a:txBody>
                    <a:bodyPr/>
                    <a:lstStyle/>
                    <a:p>
                      <a:pPr algn="just">
                        <a:spcAft>
                          <a:spcPts val="0"/>
                        </a:spcAft>
                        <a:tabLst>
                          <a:tab pos="3838575" algn="l"/>
                        </a:tabLst>
                      </a:pPr>
                      <a:r>
                        <a:rPr lang="en-US" sz="2000" dirty="0">
                          <a:effectLst/>
                          <a:latin typeface="Times New Roman"/>
                          <a:ea typeface="Times New Roman"/>
                        </a:rPr>
                        <a:t>Smart Building</a:t>
                      </a:r>
                      <a:endParaRPr lang="de-DE" sz="2000" dirty="0">
                        <a:effectLst/>
                        <a:latin typeface="Times New Roman"/>
                        <a:ea typeface="Times New Roman"/>
                      </a:endParaRPr>
                    </a:p>
                  </a:txBody>
                  <a:tcPr marL="68580" marR="68580" marT="0" marB="0"/>
                </a:tc>
                <a:tc>
                  <a:txBody>
                    <a:bodyPr/>
                    <a:lstStyle/>
                    <a:p>
                      <a:pPr>
                        <a:spcAft>
                          <a:spcPts val="0"/>
                        </a:spcAft>
                        <a:tabLst>
                          <a:tab pos="3838575" algn="l"/>
                        </a:tabLst>
                      </a:pPr>
                      <a:r>
                        <a:rPr lang="en-US" sz="2000">
                          <a:effectLst/>
                          <a:latin typeface="Times New Roman"/>
                          <a:ea typeface="Times New Roman"/>
                        </a:rPr>
                        <a:t>Access Control, Alarms and Security, Light Switch, Smoke Detectors, Water Pipe Leakage Monitoring</a:t>
                      </a:r>
                      <a:endParaRPr lang="de-DE" sz="2000">
                        <a:effectLst/>
                        <a:latin typeface="Times New Roman"/>
                        <a:ea typeface="Times New Roman"/>
                      </a:endParaRPr>
                    </a:p>
                  </a:txBody>
                  <a:tcPr marL="68580" marR="68580" marT="0" marB="0"/>
                </a:tc>
              </a:tr>
              <a:tr h="370840">
                <a:tc>
                  <a:txBody>
                    <a:bodyPr/>
                    <a:lstStyle/>
                    <a:p>
                      <a:pPr>
                        <a:spcAft>
                          <a:spcPts val="0"/>
                        </a:spcAft>
                        <a:tabLst>
                          <a:tab pos="3838575" algn="l"/>
                        </a:tabLst>
                      </a:pPr>
                      <a:r>
                        <a:rPr lang="en-US" sz="2000">
                          <a:effectLst/>
                          <a:latin typeface="Times New Roman"/>
                          <a:ea typeface="Times New Roman"/>
                        </a:rPr>
                        <a:t>Smart City</a:t>
                      </a:r>
                      <a:endParaRPr lang="de-DE" sz="2000">
                        <a:effectLst/>
                        <a:latin typeface="Times New Roman"/>
                        <a:ea typeface="Times New Roman"/>
                      </a:endParaRPr>
                    </a:p>
                  </a:txBody>
                  <a:tcPr marL="68580" marR="68580" marT="0" marB="0"/>
                </a:tc>
                <a:tc>
                  <a:txBody>
                    <a:bodyPr/>
                    <a:lstStyle/>
                    <a:p>
                      <a:pPr>
                        <a:spcAft>
                          <a:spcPts val="0"/>
                        </a:spcAft>
                        <a:tabLst>
                          <a:tab pos="3838575" algn="l"/>
                        </a:tabLst>
                      </a:pPr>
                      <a:r>
                        <a:rPr lang="en-US" sz="2000" dirty="0">
                          <a:effectLst/>
                          <a:latin typeface="Times New Roman"/>
                          <a:ea typeface="Times New Roman"/>
                        </a:rPr>
                        <a:t> </a:t>
                      </a:r>
                      <a:endParaRPr lang="de-DE" sz="2000" dirty="0">
                        <a:effectLst/>
                        <a:latin typeface="Times New Roman"/>
                        <a:ea typeface="Times New Roman"/>
                      </a:endParaRPr>
                    </a:p>
                  </a:txBody>
                  <a:tcPr marL="68580" marR="68580" marT="0" marB="0"/>
                </a:tc>
              </a:tr>
            </a:tbl>
          </a:graphicData>
        </a:graphic>
      </p:graphicFrame>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11</a:t>
            </a:fld>
            <a:endParaRPr lang="en-US" altLang="en-US"/>
          </a:p>
        </p:txBody>
      </p:sp>
    </p:spTree>
    <p:extLst>
      <p:ext uri="{BB962C8B-B14F-4D97-AF65-F5344CB8AC3E}">
        <p14:creationId xmlns:p14="http://schemas.microsoft.com/office/powerpoint/2010/main" val="29363806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Uncovered or Potentially Improvable Use-Cases</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546505538"/>
              </p:ext>
            </p:extLst>
          </p:nvPr>
        </p:nvGraphicFramePr>
        <p:xfrm>
          <a:off x="685800" y="1981200"/>
          <a:ext cx="7772400" cy="4145280"/>
        </p:xfrm>
        <a:graphic>
          <a:graphicData uri="http://schemas.openxmlformats.org/drawingml/2006/table">
            <a:tbl>
              <a:tblPr firstRow="1" bandRow="1">
                <a:tableStyleId>{5C22544A-7EE6-4342-B048-85BDC9FD1C3A}</a:tableStyleId>
              </a:tblPr>
              <a:tblGrid>
                <a:gridCol w="3886200"/>
                <a:gridCol w="3886200"/>
              </a:tblGrid>
              <a:tr h="370840">
                <a:tc>
                  <a:txBody>
                    <a:bodyPr/>
                    <a:lstStyle/>
                    <a:p>
                      <a:pPr>
                        <a:spcAft>
                          <a:spcPts val="0"/>
                        </a:spcAft>
                        <a:tabLst>
                          <a:tab pos="3838575" algn="l"/>
                        </a:tabLst>
                      </a:pPr>
                      <a:r>
                        <a:rPr lang="en-US" sz="1800" b="1" dirty="0">
                          <a:effectLst/>
                          <a:latin typeface="Times New Roman"/>
                          <a:ea typeface="Times New Roman"/>
                        </a:rPr>
                        <a:t>Domain</a:t>
                      </a:r>
                      <a:endParaRPr lang="de-DE" sz="1800" dirty="0">
                        <a:effectLst/>
                        <a:latin typeface="Times New Roman"/>
                        <a:ea typeface="Times New Roman"/>
                      </a:endParaRPr>
                    </a:p>
                  </a:txBody>
                  <a:tcPr marL="68580" marR="68580" marT="0" marB="0"/>
                </a:tc>
                <a:tc>
                  <a:txBody>
                    <a:bodyPr/>
                    <a:lstStyle/>
                    <a:p>
                      <a:pPr>
                        <a:spcAft>
                          <a:spcPts val="0"/>
                        </a:spcAft>
                        <a:tabLst>
                          <a:tab pos="3838575" algn="l"/>
                        </a:tabLst>
                      </a:pPr>
                      <a:r>
                        <a:rPr lang="en-US" sz="1800" b="1">
                          <a:effectLst/>
                          <a:latin typeface="Times New Roman"/>
                          <a:ea typeface="Times New Roman"/>
                        </a:rPr>
                        <a:t>Use-Cases</a:t>
                      </a:r>
                      <a:endParaRPr lang="de-DE" sz="1800">
                        <a:effectLst/>
                        <a:latin typeface="Times New Roman"/>
                        <a:ea typeface="Times New Roman"/>
                      </a:endParaRPr>
                    </a:p>
                  </a:txBody>
                  <a:tcPr marL="68580" marR="68580" marT="0" marB="0"/>
                </a:tc>
              </a:tr>
              <a:tr h="370840">
                <a:tc>
                  <a:txBody>
                    <a:bodyPr/>
                    <a:lstStyle/>
                    <a:p>
                      <a:pPr algn="just">
                        <a:spcAft>
                          <a:spcPts val="0"/>
                        </a:spcAft>
                        <a:tabLst>
                          <a:tab pos="3838575" algn="l"/>
                        </a:tabLst>
                      </a:pPr>
                      <a:r>
                        <a:rPr lang="en-US" sz="1800">
                          <a:effectLst/>
                          <a:latin typeface="Times New Roman"/>
                          <a:ea typeface="Times New Roman"/>
                        </a:rPr>
                        <a:t>Agriculture and Environmental</a:t>
                      </a:r>
                      <a:endParaRPr lang="de-DE" sz="1800">
                        <a:effectLst/>
                        <a:latin typeface="Times New Roman"/>
                        <a:ea typeface="Times New Roman"/>
                      </a:endParaRPr>
                    </a:p>
                  </a:txBody>
                  <a:tcPr marL="68580" marR="68580" marT="0" marB="0"/>
                </a:tc>
                <a:tc>
                  <a:txBody>
                    <a:bodyPr/>
                    <a:lstStyle/>
                    <a:p>
                      <a:pPr>
                        <a:spcAft>
                          <a:spcPts val="0"/>
                        </a:spcAft>
                        <a:tabLst>
                          <a:tab pos="3838575" algn="l"/>
                        </a:tabLst>
                      </a:pPr>
                      <a:r>
                        <a:rPr lang="en-US" sz="1800">
                          <a:effectLst/>
                          <a:latin typeface="Times New Roman"/>
                          <a:ea typeface="Times New Roman"/>
                        </a:rPr>
                        <a:t> </a:t>
                      </a:r>
                      <a:endParaRPr lang="de-DE" sz="1800">
                        <a:effectLst/>
                        <a:latin typeface="Times New Roman"/>
                        <a:ea typeface="Times New Roman"/>
                      </a:endParaRPr>
                    </a:p>
                  </a:txBody>
                  <a:tcPr marL="68580" marR="68580" marT="0" marB="0"/>
                </a:tc>
              </a:tr>
              <a:tr h="370840">
                <a:tc>
                  <a:txBody>
                    <a:bodyPr/>
                    <a:lstStyle/>
                    <a:p>
                      <a:pPr algn="just">
                        <a:spcAft>
                          <a:spcPts val="0"/>
                        </a:spcAft>
                        <a:tabLst>
                          <a:tab pos="793750" algn="l"/>
                        </a:tabLst>
                      </a:pPr>
                      <a:r>
                        <a:rPr lang="en-US" sz="1800">
                          <a:effectLst/>
                          <a:latin typeface="Times New Roman"/>
                          <a:ea typeface="Times New Roman"/>
                        </a:rPr>
                        <a:t>Consumer/Medical</a:t>
                      </a:r>
                      <a:endParaRPr lang="de-DE" sz="1800">
                        <a:effectLst/>
                        <a:latin typeface="Times New Roman"/>
                        <a:ea typeface="Times New Roman"/>
                      </a:endParaRPr>
                    </a:p>
                  </a:txBody>
                  <a:tcPr marL="68580" marR="68580" marT="0" marB="0"/>
                </a:tc>
                <a:tc>
                  <a:txBody>
                    <a:bodyPr/>
                    <a:lstStyle/>
                    <a:p>
                      <a:pPr>
                        <a:spcAft>
                          <a:spcPts val="0"/>
                        </a:spcAft>
                        <a:tabLst>
                          <a:tab pos="3838575" algn="l"/>
                        </a:tabLst>
                      </a:pPr>
                      <a:r>
                        <a:rPr lang="en-US" sz="1800">
                          <a:effectLst/>
                          <a:latin typeface="Times New Roman"/>
                          <a:ea typeface="Times New Roman"/>
                        </a:rPr>
                        <a:t>Pet Tracking</a:t>
                      </a:r>
                      <a:endParaRPr lang="de-DE" sz="1800">
                        <a:effectLst/>
                        <a:latin typeface="Times New Roman"/>
                        <a:ea typeface="Times New Roman"/>
                      </a:endParaRPr>
                    </a:p>
                  </a:txBody>
                  <a:tcPr marL="68580" marR="68580" marT="0" marB="0"/>
                </a:tc>
              </a:tr>
              <a:tr h="370840">
                <a:tc>
                  <a:txBody>
                    <a:bodyPr/>
                    <a:lstStyle/>
                    <a:p>
                      <a:pPr algn="just">
                        <a:spcAft>
                          <a:spcPts val="0"/>
                        </a:spcAft>
                        <a:tabLst>
                          <a:tab pos="1130300" algn="l"/>
                        </a:tabLst>
                      </a:pPr>
                      <a:r>
                        <a:rPr lang="en-US" sz="1800">
                          <a:effectLst/>
                          <a:latin typeface="Times New Roman"/>
                          <a:ea typeface="Times New Roman"/>
                        </a:rPr>
                        <a:t>Industrial</a:t>
                      </a:r>
                      <a:endParaRPr lang="de-DE" sz="1800">
                        <a:effectLst/>
                        <a:latin typeface="Times New Roman"/>
                        <a:ea typeface="Times New Roman"/>
                      </a:endParaRPr>
                    </a:p>
                  </a:txBody>
                  <a:tcPr marL="68580" marR="68580" marT="0" marB="0"/>
                </a:tc>
                <a:tc>
                  <a:txBody>
                    <a:bodyPr/>
                    <a:lstStyle/>
                    <a:p>
                      <a:pPr>
                        <a:spcAft>
                          <a:spcPts val="0"/>
                        </a:spcAft>
                        <a:tabLst>
                          <a:tab pos="3838575" algn="l"/>
                        </a:tabLst>
                      </a:pPr>
                      <a:r>
                        <a:rPr lang="en-US" sz="1800">
                          <a:effectLst/>
                          <a:latin typeface="Times New Roman"/>
                          <a:ea typeface="Times New Roman"/>
                        </a:rPr>
                        <a:t>Industrial Plant Condition Monitoring</a:t>
                      </a:r>
                      <a:endParaRPr lang="de-DE" sz="1800">
                        <a:effectLst/>
                        <a:latin typeface="Times New Roman"/>
                        <a:ea typeface="Times New Roman"/>
                      </a:endParaRPr>
                    </a:p>
                  </a:txBody>
                  <a:tcPr marL="68580" marR="68580" marT="0" marB="0"/>
                </a:tc>
              </a:tr>
              <a:tr h="370840">
                <a:tc>
                  <a:txBody>
                    <a:bodyPr/>
                    <a:lstStyle/>
                    <a:p>
                      <a:pPr algn="just">
                        <a:spcAft>
                          <a:spcPts val="0"/>
                        </a:spcAft>
                        <a:tabLst>
                          <a:tab pos="2312035" algn="l"/>
                        </a:tabLst>
                      </a:pPr>
                      <a:r>
                        <a:rPr lang="en-US" sz="1800" dirty="0">
                          <a:effectLst/>
                          <a:latin typeface="Times New Roman"/>
                          <a:ea typeface="Times New Roman"/>
                        </a:rPr>
                        <a:t>Infrastructure</a:t>
                      </a:r>
                      <a:endParaRPr lang="de-DE" sz="1800" dirty="0">
                        <a:effectLst/>
                        <a:latin typeface="Times New Roman"/>
                        <a:ea typeface="Times New Roman"/>
                      </a:endParaRPr>
                    </a:p>
                  </a:txBody>
                  <a:tcPr marL="68580" marR="68580" marT="0" marB="0"/>
                </a:tc>
                <a:tc>
                  <a:txBody>
                    <a:bodyPr/>
                    <a:lstStyle/>
                    <a:p>
                      <a:pPr>
                        <a:spcAft>
                          <a:spcPts val="0"/>
                        </a:spcAft>
                        <a:tabLst>
                          <a:tab pos="845185" algn="l"/>
                        </a:tabLst>
                      </a:pPr>
                      <a:r>
                        <a:rPr lang="en-US" sz="1800">
                          <a:effectLst/>
                          <a:latin typeface="Times New Roman"/>
                          <a:ea typeface="Times New Roman"/>
                        </a:rPr>
                        <a:t>Pipeline Monitoring – Terrestrial, Smart Grid - Fault Monitoring, Smart Grid - Load Control, Smart Metering, Structural Health Monitoring</a:t>
                      </a:r>
                      <a:endParaRPr lang="de-DE" sz="1800">
                        <a:effectLst/>
                        <a:latin typeface="Times New Roman"/>
                        <a:ea typeface="Times New Roman"/>
                      </a:endParaRPr>
                    </a:p>
                  </a:txBody>
                  <a:tcPr marL="68580" marR="68580" marT="0" marB="0"/>
                </a:tc>
              </a:tr>
              <a:tr h="370840">
                <a:tc>
                  <a:txBody>
                    <a:bodyPr/>
                    <a:lstStyle/>
                    <a:p>
                      <a:pPr algn="just">
                        <a:spcAft>
                          <a:spcPts val="0"/>
                        </a:spcAft>
                        <a:tabLst>
                          <a:tab pos="3838575" algn="l"/>
                        </a:tabLst>
                      </a:pPr>
                      <a:r>
                        <a:rPr lang="en-US" sz="1800">
                          <a:effectLst/>
                          <a:latin typeface="Times New Roman"/>
                          <a:ea typeface="Times New Roman"/>
                        </a:rPr>
                        <a:t>Logistics</a:t>
                      </a:r>
                      <a:endParaRPr lang="de-DE" sz="1800">
                        <a:effectLst/>
                        <a:latin typeface="Times New Roman"/>
                        <a:ea typeface="Times New Roman"/>
                      </a:endParaRPr>
                    </a:p>
                  </a:txBody>
                  <a:tcPr marL="68580" marR="68580" marT="0" marB="0"/>
                </a:tc>
                <a:tc>
                  <a:txBody>
                    <a:bodyPr/>
                    <a:lstStyle/>
                    <a:p>
                      <a:pPr>
                        <a:spcAft>
                          <a:spcPts val="0"/>
                        </a:spcAft>
                        <a:tabLst>
                          <a:tab pos="3838575" algn="l"/>
                        </a:tabLst>
                      </a:pPr>
                      <a:r>
                        <a:rPr lang="en-US" sz="1800">
                          <a:effectLst/>
                          <a:latin typeface="Times New Roman"/>
                          <a:ea typeface="Times New Roman"/>
                        </a:rPr>
                        <a:t>Global Tracking, Fast Asset Tracking</a:t>
                      </a:r>
                      <a:endParaRPr lang="de-DE" sz="1800">
                        <a:effectLst/>
                        <a:latin typeface="Times New Roman"/>
                        <a:ea typeface="Times New Roman"/>
                      </a:endParaRPr>
                    </a:p>
                  </a:txBody>
                  <a:tcPr marL="68580" marR="68580" marT="0" marB="0"/>
                </a:tc>
              </a:tr>
              <a:tr h="370840">
                <a:tc>
                  <a:txBody>
                    <a:bodyPr/>
                    <a:lstStyle/>
                    <a:p>
                      <a:pPr algn="just">
                        <a:spcAft>
                          <a:spcPts val="0"/>
                        </a:spcAft>
                        <a:tabLst>
                          <a:tab pos="3838575" algn="l"/>
                        </a:tabLst>
                      </a:pPr>
                      <a:r>
                        <a:rPr lang="en-US" sz="1800">
                          <a:effectLst/>
                          <a:latin typeface="Times New Roman"/>
                          <a:ea typeface="Times New Roman"/>
                        </a:rPr>
                        <a:t>Smart Building</a:t>
                      </a:r>
                      <a:endParaRPr lang="de-DE" sz="1800">
                        <a:effectLst/>
                        <a:latin typeface="Times New Roman"/>
                        <a:ea typeface="Times New Roman"/>
                      </a:endParaRPr>
                    </a:p>
                  </a:txBody>
                  <a:tcPr marL="68580" marR="68580" marT="0" marB="0"/>
                </a:tc>
                <a:tc>
                  <a:txBody>
                    <a:bodyPr/>
                    <a:lstStyle/>
                    <a:p>
                      <a:pPr>
                        <a:spcAft>
                          <a:spcPts val="0"/>
                        </a:spcAft>
                        <a:tabLst>
                          <a:tab pos="3838575" algn="l"/>
                        </a:tabLst>
                      </a:pPr>
                      <a:r>
                        <a:rPr lang="en-US" sz="1800">
                          <a:effectLst/>
                          <a:latin typeface="Times New Roman"/>
                          <a:ea typeface="Times New Roman"/>
                        </a:rPr>
                        <a:t> </a:t>
                      </a:r>
                      <a:endParaRPr lang="de-DE" sz="1800">
                        <a:effectLst/>
                        <a:latin typeface="Times New Roman"/>
                        <a:ea typeface="Times New Roman"/>
                      </a:endParaRPr>
                    </a:p>
                  </a:txBody>
                  <a:tcPr marL="68580" marR="68580" marT="0" marB="0"/>
                </a:tc>
              </a:tr>
              <a:tr h="370840">
                <a:tc>
                  <a:txBody>
                    <a:bodyPr/>
                    <a:lstStyle/>
                    <a:p>
                      <a:pPr>
                        <a:spcAft>
                          <a:spcPts val="0"/>
                        </a:spcAft>
                        <a:tabLst>
                          <a:tab pos="3838575" algn="l"/>
                        </a:tabLst>
                      </a:pPr>
                      <a:r>
                        <a:rPr lang="en-US" sz="1800">
                          <a:effectLst/>
                          <a:latin typeface="Times New Roman"/>
                          <a:ea typeface="Times New Roman"/>
                        </a:rPr>
                        <a:t>Smart City</a:t>
                      </a:r>
                      <a:endParaRPr lang="de-DE" sz="1800">
                        <a:effectLst/>
                        <a:latin typeface="Times New Roman"/>
                        <a:ea typeface="Times New Roman"/>
                      </a:endParaRPr>
                    </a:p>
                  </a:txBody>
                  <a:tcPr marL="68580" marR="68580" marT="0" marB="0"/>
                </a:tc>
                <a:tc>
                  <a:txBody>
                    <a:bodyPr/>
                    <a:lstStyle/>
                    <a:p>
                      <a:pPr>
                        <a:spcAft>
                          <a:spcPts val="0"/>
                        </a:spcAft>
                        <a:tabLst>
                          <a:tab pos="3838575" algn="l"/>
                        </a:tabLst>
                      </a:pPr>
                      <a:r>
                        <a:rPr lang="en-US" sz="1800" dirty="0">
                          <a:effectLst/>
                          <a:latin typeface="Times New Roman"/>
                          <a:ea typeface="Times New Roman"/>
                        </a:rPr>
                        <a:t>Public Lighting, Smart Parking, Vending Machines – general, Vending Machines - Point of Sale, Waste Management</a:t>
                      </a:r>
                      <a:endParaRPr lang="de-DE" sz="1800" dirty="0">
                        <a:effectLst/>
                        <a:latin typeface="Times New Roman"/>
                        <a:ea typeface="Times New Roman"/>
                      </a:endParaRPr>
                    </a:p>
                  </a:txBody>
                  <a:tcPr marL="68580" marR="68580" marT="0" marB="0"/>
                </a:tc>
              </a:tr>
            </a:tbl>
          </a:graphicData>
        </a:graphic>
      </p:graphicFrame>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12</a:t>
            </a:fld>
            <a:endParaRPr lang="en-US" altLang="en-US"/>
          </a:p>
        </p:txBody>
      </p:sp>
    </p:spTree>
    <p:extLst>
      <p:ext uri="{BB962C8B-B14F-4D97-AF65-F5344CB8AC3E}">
        <p14:creationId xmlns:p14="http://schemas.microsoft.com/office/powerpoint/2010/main" val="12360511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 for Your Interest!</a:t>
            </a:r>
            <a:endParaRPr lang="en-US" dirty="0"/>
          </a:p>
        </p:txBody>
      </p:sp>
      <p:sp>
        <p:nvSpPr>
          <p:cNvPr id="8" name="Untertitel 7"/>
          <p:cNvSpPr>
            <a:spLocks noGrp="1"/>
          </p:cNvSpPr>
          <p:nvPr>
            <p:ph type="subTitle" idx="1"/>
          </p:nvPr>
        </p:nvSpPr>
        <p:spPr/>
        <p:txBody>
          <a:bodyPr/>
          <a:lstStyle/>
          <a:p>
            <a:endParaRPr lang="de-DE"/>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13</a:t>
            </a:fld>
            <a:endParaRPr lang="en-US" altLang="en-US"/>
          </a:p>
        </p:txBody>
      </p:sp>
    </p:spTree>
    <p:extLst>
      <p:ext uri="{BB962C8B-B14F-4D97-AF65-F5344CB8AC3E}">
        <p14:creationId xmlns:p14="http://schemas.microsoft.com/office/powerpoint/2010/main" val="30697196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Candidate Technologies vs. Use-case Evaluation</a:t>
            </a:r>
            <a:endParaRPr lang="en-US" dirty="0"/>
          </a:p>
        </p:txBody>
      </p:sp>
      <p:sp>
        <p:nvSpPr>
          <p:cNvPr id="6" name="Untertitel 5"/>
          <p:cNvSpPr>
            <a:spLocks noGrp="1"/>
          </p:cNvSpPr>
          <p:nvPr>
            <p:ph type="subTitle" idx="1"/>
          </p:nvPr>
        </p:nvSpPr>
        <p:spPr/>
        <p:txBody>
          <a:bodyPr/>
          <a:lstStyle/>
          <a:p>
            <a:r>
              <a:rPr lang="de-DE" dirty="0" smtClean="0"/>
              <a:t>Joerg Robert (FAU Erlangen-</a:t>
            </a:r>
            <a:r>
              <a:rPr lang="de-DE" dirty="0" err="1" smtClean="0"/>
              <a:t>Nuernberg</a:t>
            </a:r>
            <a:r>
              <a:rPr lang="de-DE" dirty="0" smtClean="0"/>
              <a:t>)</a:t>
            </a:r>
            <a:endParaRPr lang="de-DE" dirty="0"/>
          </a:p>
        </p:txBody>
      </p:sp>
      <p:sp>
        <p:nvSpPr>
          <p:cNvPr id="2" name="Datumsplatzhalter 1"/>
          <p:cNvSpPr>
            <a:spLocks noGrp="1"/>
          </p:cNvSpPr>
          <p:nvPr>
            <p:ph type="dt" sz="half" idx="10"/>
          </p:nvPr>
        </p:nvSpPr>
        <p:spPr/>
        <p:txBody>
          <a:bodyPr/>
          <a:lstStyle/>
          <a:p>
            <a:pPr>
              <a:defRPr/>
            </a:pPr>
            <a:r>
              <a:rPr lang="en-US" altLang="en-US" smtClean="0"/>
              <a:t>Sept.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6A4E6013-DD66-4BED-B75C-775CB17DF31F}" type="slidenum">
              <a:rPr lang="en-US" altLang="en-US" smtClean="0"/>
              <a:pPr>
                <a:defRPr/>
              </a:pPr>
              <a:t>2</a:t>
            </a:fld>
            <a:endParaRPr lang="en-US" altLang="en-US"/>
          </a:p>
        </p:txBody>
      </p:sp>
    </p:spTree>
    <p:extLst>
      <p:ext uri="{BB962C8B-B14F-4D97-AF65-F5344CB8AC3E}">
        <p14:creationId xmlns:p14="http://schemas.microsoft.com/office/powerpoint/2010/main" val="9169317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Motivation</a:t>
            </a:r>
            <a:endParaRPr lang="de-DE" dirty="0"/>
          </a:p>
        </p:txBody>
      </p:sp>
      <p:sp>
        <p:nvSpPr>
          <p:cNvPr id="3" name="Inhaltsplatzhalter 2"/>
          <p:cNvSpPr>
            <a:spLocks noGrp="1"/>
          </p:cNvSpPr>
          <p:nvPr>
            <p:ph idx="1"/>
          </p:nvPr>
        </p:nvSpPr>
        <p:spPr/>
        <p:txBody>
          <a:bodyPr/>
          <a:lstStyle/>
          <a:p>
            <a:r>
              <a:rPr lang="en-US" sz="2400" dirty="0" smtClean="0"/>
              <a:t>During the last plenary the suitability of different technology options wrt. the system parameters has been discussed</a:t>
            </a:r>
          </a:p>
          <a:p>
            <a:r>
              <a:rPr lang="en-US" sz="2400" dirty="0" smtClean="0"/>
              <a:t>This presentation matches the parameters against the use-cases</a:t>
            </a:r>
          </a:p>
          <a:p>
            <a:r>
              <a:rPr lang="en-US" sz="2400" dirty="0" smtClean="0"/>
              <a:t>The results indicate whether the proposed technologies are able to cover the use-cases</a:t>
            </a:r>
          </a:p>
          <a:p>
            <a:r>
              <a:rPr lang="en-US" sz="2400" dirty="0" smtClean="0"/>
              <a:t>Furthermore, the suitability of existing IEEE standards wrt. the use-cases is evaluated</a:t>
            </a:r>
            <a:endParaRPr lang="en-US" sz="2400"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3</a:t>
            </a:fld>
            <a:endParaRPr lang="en-US" altLang="en-US"/>
          </a:p>
        </p:txBody>
      </p:sp>
    </p:spTree>
    <p:extLst>
      <p:ext uri="{BB962C8B-B14F-4D97-AF65-F5344CB8AC3E}">
        <p14:creationId xmlns:p14="http://schemas.microsoft.com/office/powerpoint/2010/main" val="9178949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Modulation Schemes</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2834807768"/>
              </p:ext>
            </p:extLst>
          </p:nvPr>
        </p:nvGraphicFramePr>
        <p:xfrm>
          <a:off x="685800" y="1981200"/>
          <a:ext cx="7772400" cy="2595880"/>
        </p:xfrm>
        <a:graphic>
          <a:graphicData uri="http://schemas.openxmlformats.org/drawingml/2006/table">
            <a:tbl>
              <a:tblPr firstRow="1" bandRow="1">
                <a:tableStyleId>{5C22544A-7EE6-4342-B048-85BDC9FD1C3A}</a:tableStyleId>
              </a:tblPr>
              <a:tblGrid>
                <a:gridCol w="3886200"/>
                <a:gridCol w="3886200"/>
              </a:tblGrid>
              <a:tr h="370840">
                <a:tc>
                  <a:txBody>
                    <a:bodyPr/>
                    <a:lstStyle/>
                    <a:p>
                      <a:pPr algn="just">
                        <a:spcAft>
                          <a:spcPts val="0"/>
                        </a:spcAft>
                      </a:pPr>
                      <a:r>
                        <a:rPr lang="en-US" sz="1800" b="1" dirty="0">
                          <a:effectLst/>
                          <a:latin typeface="Times New Roman"/>
                          <a:ea typeface="Times New Roman"/>
                        </a:rPr>
                        <a:t>Scheme</a:t>
                      </a:r>
                      <a:endParaRPr lang="de-DE" sz="1800" dirty="0">
                        <a:effectLst/>
                        <a:latin typeface="Times New Roman"/>
                        <a:ea typeface="Times New Roman"/>
                      </a:endParaRPr>
                    </a:p>
                  </a:txBody>
                  <a:tcPr marL="68580" marR="68580" marT="0" marB="0"/>
                </a:tc>
                <a:tc>
                  <a:txBody>
                    <a:bodyPr/>
                    <a:lstStyle/>
                    <a:p>
                      <a:pPr algn="just">
                        <a:spcAft>
                          <a:spcPts val="0"/>
                        </a:spcAft>
                      </a:pPr>
                      <a:r>
                        <a:rPr lang="en-US" sz="1800" b="1">
                          <a:effectLst/>
                          <a:latin typeface="Times New Roman"/>
                          <a:ea typeface="Times New Roman"/>
                        </a:rPr>
                        <a:t># supported use-cases (max. 24)</a:t>
                      </a:r>
                      <a:endParaRPr lang="de-DE" sz="1800">
                        <a:effectLst/>
                        <a:latin typeface="Times New Roman"/>
                        <a:ea typeface="Times New Roman"/>
                      </a:endParaRPr>
                    </a:p>
                  </a:txBody>
                  <a:tcPr marL="68580" marR="68580" marT="0" marB="0"/>
                </a:tc>
              </a:tr>
              <a:tr h="370840">
                <a:tc>
                  <a:txBody>
                    <a:bodyPr/>
                    <a:lstStyle/>
                    <a:p>
                      <a:pPr algn="just">
                        <a:spcAft>
                          <a:spcPts val="0"/>
                        </a:spcAft>
                      </a:pPr>
                      <a:r>
                        <a:rPr lang="en-US" sz="1800">
                          <a:effectLst/>
                          <a:latin typeface="Times New Roman"/>
                          <a:ea typeface="Times New Roman"/>
                        </a:rPr>
                        <a:t>OFDM</a:t>
                      </a:r>
                      <a:endParaRPr lang="de-DE" sz="1800">
                        <a:effectLst/>
                        <a:latin typeface="Times New Roman"/>
                        <a:ea typeface="Times New Roman"/>
                      </a:endParaRPr>
                    </a:p>
                  </a:txBody>
                  <a:tcPr marL="68580" marR="68580" marT="0" marB="0"/>
                </a:tc>
                <a:tc>
                  <a:txBody>
                    <a:bodyPr/>
                    <a:lstStyle/>
                    <a:p>
                      <a:pPr algn="just">
                        <a:spcAft>
                          <a:spcPts val="0"/>
                        </a:spcAft>
                      </a:pPr>
                      <a:r>
                        <a:rPr lang="en-US" sz="1800">
                          <a:effectLst/>
                          <a:latin typeface="Times New Roman"/>
                          <a:ea typeface="Times New Roman"/>
                        </a:rPr>
                        <a:t>24</a:t>
                      </a:r>
                      <a:endParaRPr lang="de-DE" sz="1800">
                        <a:effectLst/>
                        <a:latin typeface="Times New Roman"/>
                        <a:ea typeface="Times New Roman"/>
                      </a:endParaRPr>
                    </a:p>
                  </a:txBody>
                  <a:tcPr marL="68580" marR="68580" marT="0" marB="0"/>
                </a:tc>
              </a:tr>
              <a:tr h="370840">
                <a:tc>
                  <a:txBody>
                    <a:bodyPr/>
                    <a:lstStyle/>
                    <a:p>
                      <a:pPr algn="just">
                        <a:spcAft>
                          <a:spcPts val="0"/>
                        </a:spcAft>
                      </a:pPr>
                      <a:r>
                        <a:rPr lang="en-US" sz="1800">
                          <a:effectLst/>
                          <a:latin typeface="Times New Roman"/>
                          <a:ea typeface="Times New Roman"/>
                        </a:rPr>
                        <a:t>CDMA</a:t>
                      </a:r>
                      <a:endParaRPr lang="de-DE" sz="1800">
                        <a:effectLst/>
                        <a:latin typeface="Times New Roman"/>
                        <a:ea typeface="Times New Roman"/>
                      </a:endParaRPr>
                    </a:p>
                  </a:txBody>
                  <a:tcPr marL="68580" marR="68580" marT="0" marB="0"/>
                </a:tc>
                <a:tc>
                  <a:txBody>
                    <a:bodyPr/>
                    <a:lstStyle/>
                    <a:p>
                      <a:pPr algn="just">
                        <a:spcAft>
                          <a:spcPts val="0"/>
                        </a:spcAft>
                      </a:pPr>
                      <a:r>
                        <a:rPr lang="en-US" sz="1800">
                          <a:effectLst/>
                          <a:latin typeface="Times New Roman"/>
                          <a:ea typeface="Times New Roman"/>
                        </a:rPr>
                        <a:t>8</a:t>
                      </a:r>
                      <a:endParaRPr lang="de-DE" sz="1800">
                        <a:effectLst/>
                        <a:latin typeface="Times New Roman"/>
                        <a:ea typeface="Times New Roman"/>
                      </a:endParaRPr>
                    </a:p>
                  </a:txBody>
                  <a:tcPr marL="68580" marR="68580" marT="0" marB="0"/>
                </a:tc>
              </a:tr>
              <a:tr h="370840">
                <a:tc>
                  <a:txBody>
                    <a:bodyPr/>
                    <a:lstStyle/>
                    <a:p>
                      <a:pPr algn="just">
                        <a:spcAft>
                          <a:spcPts val="0"/>
                        </a:spcAft>
                      </a:pPr>
                      <a:r>
                        <a:rPr lang="en-US" sz="1800">
                          <a:effectLst/>
                          <a:latin typeface="Times New Roman"/>
                          <a:ea typeface="Times New Roman"/>
                        </a:rPr>
                        <a:t>DSSS</a:t>
                      </a:r>
                      <a:endParaRPr lang="de-DE" sz="1800">
                        <a:effectLst/>
                        <a:latin typeface="Times New Roman"/>
                        <a:ea typeface="Times New Roman"/>
                      </a:endParaRPr>
                    </a:p>
                  </a:txBody>
                  <a:tcPr marL="68580" marR="68580" marT="0" marB="0"/>
                </a:tc>
                <a:tc>
                  <a:txBody>
                    <a:bodyPr/>
                    <a:lstStyle/>
                    <a:p>
                      <a:pPr algn="just">
                        <a:spcAft>
                          <a:spcPts val="0"/>
                        </a:spcAft>
                      </a:pPr>
                      <a:r>
                        <a:rPr lang="en-US" sz="1800">
                          <a:effectLst/>
                          <a:latin typeface="Times New Roman"/>
                          <a:ea typeface="Times New Roman"/>
                        </a:rPr>
                        <a:t>1</a:t>
                      </a:r>
                      <a:endParaRPr lang="de-DE" sz="1800">
                        <a:effectLst/>
                        <a:latin typeface="Times New Roman"/>
                        <a:ea typeface="Times New Roman"/>
                      </a:endParaRPr>
                    </a:p>
                  </a:txBody>
                  <a:tcPr marL="68580" marR="68580" marT="0" marB="0"/>
                </a:tc>
              </a:tr>
              <a:tr h="370840">
                <a:tc>
                  <a:txBody>
                    <a:bodyPr/>
                    <a:lstStyle/>
                    <a:p>
                      <a:pPr algn="just">
                        <a:spcAft>
                          <a:spcPts val="0"/>
                        </a:spcAft>
                      </a:pPr>
                      <a:r>
                        <a:rPr lang="en-US" sz="1800">
                          <a:effectLst/>
                          <a:latin typeface="Times New Roman"/>
                          <a:ea typeface="Times New Roman"/>
                        </a:rPr>
                        <a:t>FCSS</a:t>
                      </a:r>
                      <a:endParaRPr lang="de-DE" sz="1800">
                        <a:effectLst/>
                        <a:latin typeface="Times New Roman"/>
                        <a:ea typeface="Times New Roman"/>
                      </a:endParaRPr>
                    </a:p>
                  </a:txBody>
                  <a:tcPr marL="68580" marR="68580" marT="0" marB="0"/>
                </a:tc>
                <a:tc>
                  <a:txBody>
                    <a:bodyPr/>
                    <a:lstStyle/>
                    <a:p>
                      <a:pPr algn="just">
                        <a:spcAft>
                          <a:spcPts val="0"/>
                        </a:spcAft>
                      </a:pPr>
                      <a:r>
                        <a:rPr lang="en-US" sz="1800">
                          <a:effectLst/>
                          <a:latin typeface="Times New Roman"/>
                          <a:ea typeface="Times New Roman"/>
                        </a:rPr>
                        <a:t>0</a:t>
                      </a:r>
                      <a:endParaRPr lang="de-DE" sz="1800">
                        <a:effectLst/>
                        <a:latin typeface="Times New Roman"/>
                        <a:ea typeface="Times New Roman"/>
                      </a:endParaRPr>
                    </a:p>
                  </a:txBody>
                  <a:tcPr marL="68580" marR="68580" marT="0" marB="0"/>
                </a:tc>
              </a:tr>
              <a:tr h="370840">
                <a:tc>
                  <a:txBody>
                    <a:bodyPr/>
                    <a:lstStyle/>
                    <a:p>
                      <a:pPr algn="just">
                        <a:spcAft>
                          <a:spcPts val="0"/>
                        </a:spcAft>
                      </a:pPr>
                      <a:r>
                        <a:rPr lang="en-US" sz="1800">
                          <a:effectLst/>
                          <a:latin typeface="Times New Roman"/>
                          <a:ea typeface="Times New Roman"/>
                        </a:rPr>
                        <a:t>FHSS</a:t>
                      </a:r>
                      <a:endParaRPr lang="de-DE" sz="1800">
                        <a:effectLst/>
                        <a:latin typeface="Times New Roman"/>
                        <a:ea typeface="Times New Roman"/>
                      </a:endParaRPr>
                    </a:p>
                  </a:txBody>
                  <a:tcPr marL="68580" marR="68580" marT="0" marB="0"/>
                </a:tc>
                <a:tc>
                  <a:txBody>
                    <a:bodyPr/>
                    <a:lstStyle/>
                    <a:p>
                      <a:pPr algn="just">
                        <a:spcAft>
                          <a:spcPts val="0"/>
                        </a:spcAft>
                      </a:pPr>
                      <a:r>
                        <a:rPr lang="en-US" sz="1800">
                          <a:effectLst/>
                          <a:latin typeface="Times New Roman"/>
                          <a:ea typeface="Times New Roman"/>
                        </a:rPr>
                        <a:t>18</a:t>
                      </a:r>
                      <a:endParaRPr lang="de-DE" sz="1800">
                        <a:effectLst/>
                        <a:latin typeface="Times New Roman"/>
                        <a:ea typeface="Times New Roman"/>
                      </a:endParaRPr>
                    </a:p>
                  </a:txBody>
                  <a:tcPr marL="68580" marR="68580" marT="0" marB="0"/>
                </a:tc>
              </a:tr>
              <a:tr h="370840">
                <a:tc>
                  <a:txBody>
                    <a:bodyPr/>
                    <a:lstStyle/>
                    <a:p>
                      <a:pPr algn="just">
                        <a:spcAft>
                          <a:spcPts val="0"/>
                        </a:spcAft>
                      </a:pPr>
                      <a:r>
                        <a:rPr lang="en-US" sz="1800">
                          <a:effectLst/>
                          <a:latin typeface="Times New Roman"/>
                          <a:ea typeface="Times New Roman"/>
                        </a:rPr>
                        <a:t>NB-Modulation</a:t>
                      </a:r>
                      <a:endParaRPr lang="de-DE" sz="1800">
                        <a:effectLst/>
                        <a:latin typeface="Times New Roman"/>
                        <a:ea typeface="Times New Roman"/>
                      </a:endParaRPr>
                    </a:p>
                  </a:txBody>
                  <a:tcPr marL="68580" marR="68580" marT="0" marB="0"/>
                </a:tc>
                <a:tc>
                  <a:txBody>
                    <a:bodyPr/>
                    <a:lstStyle/>
                    <a:p>
                      <a:pPr algn="just">
                        <a:spcAft>
                          <a:spcPts val="0"/>
                        </a:spcAft>
                      </a:pPr>
                      <a:r>
                        <a:rPr lang="en-US" sz="1800" dirty="0">
                          <a:effectLst/>
                          <a:latin typeface="Times New Roman"/>
                          <a:ea typeface="Times New Roman"/>
                        </a:rPr>
                        <a:t>0</a:t>
                      </a:r>
                      <a:endParaRPr lang="de-DE" sz="1800" dirty="0">
                        <a:effectLst/>
                        <a:latin typeface="Times New Roman"/>
                        <a:ea typeface="Times New Roman"/>
                      </a:endParaRPr>
                    </a:p>
                  </a:txBody>
                  <a:tcPr marL="68580" marR="68580" marT="0" marB="0"/>
                </a:tc>
              </a:tr>
            </a:tbl>
          </a:graphicData>
        </a:graphic>
      </p:graphicFrame>
      <p:sp>
        <p:nvSpPr>
          <p:cNvPr id="4" name="Datumsplatzhalter 3"/>
          <p:cNvSpPr>
            <a:spLocks noGrp="1"/>
          </p:cNvSpPr>
          <p:nvPr>
            <p:ph type="dt" sz="half" idx="10"/>
          </p:nvPr>
        </p:nvSpPr>
        <p:spPr/>
        <p:txBody>
          <a:bodyPr/>
          <a:lstStyle/>
          <a:p>
            <a:pPr>
              <a:defRPr/>
            </a:pPr>
            <a:r>
              <a:rPr lang="en-US" altLang="en-US" dirty="0"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365E8FF4-0587-4AA7-8BB9-721430474D8A}" type="slidenum">
              <a:rPr lang="en-US" altLang="en-US" smtClean="0"/>
              <a:pPr>
                <a:defRPr/>
              </a:pPr>
              <a:t>4</a:t>
            </a:fld>
            <a:endParaRPr lang="en-US" altLang="en-US" dirty="0"/>
          </a:p>
        </p:txBody>
      </p:sp>
      <p:sp>
        <p:nvSpPr>
          <p:cNvPr id="9" name="Textfeld 8"/>
          <p:cNvSpPr txBox="1"/>
          <p:nvPr/>
        </p:nvSpPr>
        <p:spPr>
          <a:xfrm>
            <a:off x="611560" y="5013176"/>
            <a:ext cx="7776864" cy="1015663"/>
          </a:xfrm>
          <a:prstGeom prst="rect">
            <a:avLst/>
          </a:prstGeom>
          <a:noFill/>
        </p:spPr>
        <p:txBody>
          <a:bodyPr wrap="square" rtlCol="0">
            <a:spAutoFit/>
          </a:bodyPr>
          <a:lstStyle/>
          <a:p>
            <a:r>
              <a:rPr lang="en-US" sz="2000" dirty="0" smtClean="0">
                <a:latin typeface="+mn-lt"/>
                <a:hlinkClick r:id="rId2"/>
              </a:rPr>
              <a:t>https://mentor.ieee.org/802.15/dcn/17/15-17-0495-00-lpwa-use-case-evaluation-of-modulation-schemes.xlsx</a:t>
            </a:r>
            <a:endParaRPr lang="en-US" sz="2000" dirty="0" smtClean="0">
              <a:latin typeface="+mn-lt"/>
            </a:endParaRPr>
          </a:p>
          <a:p>
            <a:endParaRPr lang="en-US" sz="2000" dirty="0">
              <a:latin typeface="+mn-lt"/>
            </a:endParaRPr>
          </a:p>
        </p:txBody>
      </p:sp>
    </p:spTree>
    <p:extLst>
      <p:ext uri="{BB962C8B-B14F-4D97-AF65-F5344CB8AC3E}">
        <p14:creationId xmlns:p14="http://schemas.microsoft.com/office/powerpoint/2010/main" val="25159882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Forward Error Correction</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426789680"/>
              </p:ext>
            </p:extLst>
          </p:nvPr>
        </p:nvGraphicFramePr>
        <p:xfrm>
          <a:off x="685800" y="1981200"/>
          <a:ext cx="7772400" cy="3708400"/>
        </p:xfrm>
        <a:graphic>
          <a:graphicData uri="http://schemas.openxmlformats.org/drawingml/2006/table">
            <a:tbl>
              <a:tblPr firstRow="1" bandRow="1">
                <a:tableStyleId>{5C22544A-7EE6-4342-B048-85BDC9FD1C3A}</a:tableStyleId>
              </a:tblPr>
              <a:tblGrid>
                <a:gridCol w="3886200"/>
                <a:gridCol w="3886200"/>
              </a:tblGrid>
              <a:tr h="370840">
                <a:tc>
                  <a:txBody>
                    <a:bodyPr/>
                    <a:lstStyle/>
                    <a:p>
                      <a:pPr algn="just">
                        <a:spcAft>
                          <a:spcPts val="0"/>
                        </a:spcAft>
                      </a:pPr>
                      <a:r>
                        <a:rPr lang="en-US" sz="2000" b="1" dirty="0">
                          <a:effectLst/>
                          <a:latin typeface="Times New Roman"/>
                          <a:ea typeface="Times New Roman"/>
                        </a:rPr>
                        <a:t>Scheme</a:t>
                      </a:r>
                      <a:endParaRPr lang="de-DE" sz="2000" dirty="0">
                        <a:effectLst/>
                        <a:latin typeface="Times New Roman"/>
                        <a:ea typeface="Times New Roman"/>
                      </a:endParaRPr>
                    </a:p>
                  </a:txBody>
                  <a:tcPr marL="68580" marR="68580" marT="0" marB="0"/>
                </a:tc>
                <a:tc>
                  <a:txBody>
                    <a:bodyPr/>
                    <a:lstStyle/>
                    <a:p>
                      <a:pPr algn="just">
                        <a:spcAft>
                          <a:spcPts val="0"/>
                        </a:spcAft>
                      </a:pPr>
                      <a:r>
                        <a:rPr lang="en-US" sz="2000" b="1">
                          <a:effectLst/>
                          <a:latin typeface="Times New Roman"/>
                          <a:ea typeface="Times New Roman"/>
                        </a:rPr>
                        <a:t># supported use-cases (max. 24)</a:t>
                      </a:r>
                      <a:endParaRPr lang="de-DE" sz="2000">
                        <a:effectLst/>
                        <a:latin typeface="Times New Roman"/>
                        <a:ea typeface="Times New Roman"/>
                      </a:endParaRPr>
                    </a:p>
                  </a:txBody>
                  <a:tcPr marL="68580" marR="68580" marT="0" marB="0"/>
                </a:tc>
              </a:tr>
              <a:tr h="370840">
                <a:tc>
                  <a:txBody>
                    <a:bodyPr/>
                    <a:lstStyle/>
                    <a:p>
                      <a:pPr algn="just">
                        <a:spcAft>
                          <a:spcPts val="0"/>
                        </a:spcAft>
                      </a:pPr>
                      <a:r>
                        <a:rPr lang="en-US" sz="2000">
                          <a:effectLst/>
                          <a:latin typeface="Times New Roman"/>
                          <a:ea typeface="Times New Roman"/>
                        </a:rPr>
                        <a:t>No FEC</a:t>
                      </a:r>
                      <a:endParaRPr lang="de-DE" sz="2000">
                        <a:effectLst/>
                        <a:latin typeface="Times New Roman"/>
                        <a:ea typeface="Times New Roman"/>
                      </a:endParaRPr>
                    </a:p>
                  </a:txBody>
                  <a:tcPr marL="68580" marR="68580" marT="0" marB="0"/>
                </a:tc>
                <a:tc>
                  <a:txBody>
                    <a:bodyPr/>
                    <a:lstStyle/>
                    <a:p>
                      <a:pPr algn="just">
                        <a:spcAft>
                          <a:spcPts val="0"/>
                        </a:spcAft>
                      </a:pPr>
                      <a:r>
                        <a:rPr lang="en-US" sz="2000">
                          <a:effectLst/>
                          <a:latin typeface="Times New Roman"/>
                          <a:ea typeface="Times New Roman"/>
                        </a:rPr>
                        <a:t>0</a:t>
                      </a:r>
                      <a:endParaRPr lang="de-DE" sz="2000">
                        <a:effectLst/>
                        <a:latin typeface="Times New Roman"/>
                        <a:ea typeface="Times New Roman"/>
                      </a:endParaRPr>
                    </a:p>
                  </a:txBody>
                  <a:tcPr marL="68580" marR="68580" marT="0" marB="0"/>
                </a:tc>
              </a:tr>
              <a:tr h="370840">
                <a:tc>
                  <a:txBody>
                    <a:bodyPr/>
                    <a:lstStyle/>
                    <a:p>
                      <a:pPr algn="just">
                        <a:spcAft>
                          <a:spcPts val="0"/>
                        </a:spcAft>
                      </a:pPr>
                      <a:r>
                        <a:rPr lang="en-US" sz="2000">
                          <a:effectLst/>
                          <a:latin typeface="Times New Roman"/>
                          <a:ea typeface="Times New Roman"/>
                        </a:rPr>
                        <a:t>Reed Solomon / BCH</a:t>
                      </a:r>
                      <a:endParaRPr lang="de-DE" sz="2000">
                        <a:effectLst/>
                        <a:latin typeface="Times New Roman"/>
                        <a:ea typeface="Times New Roman"/>
                      </a:endParaRPr>
                    </a:p>
                  </a:txBody>
                  <a:tcPr marL="68580" marR="68580" marT="0" marB="0"/>
                </a:tc>
                <a:tc>
                  <a:txBody>
                    <a:bodyPr/>
                    <a:lstStyle/>
                    <a:p>
                      <a:pPr algn="just">
                        <a:spcAft>
                          <a:spcPts val="0"/>
                        </a:spcAft>
                      </a:pPr>
                      <a:r>
                        <a:rPr lang="en-US" sz="2000">
                          <a:effectLst/>
                          <a:latin typeface="Times New Roman"/>
                          <a:ea typeface="Times New Roman"/>
                        </a:rPr>
                        <a:t>24</a:t>
                      </a:r>
                      <a:endParaRPr lang="de-DE" sz="2000">
                        <a:effectLst/>
                        <a:latin typeface="Times New Roman"/>
                        <a:ea typeface="Times New Roman"/>
                      </a:endParaRPr>
                    </a:p>
                  </a:txBody>
                  <a:tcPr marL="68580" marR="68580" marT="0" marB="0"/>
                </a:tc>
              </a:tr>
              <a:tr h="370840">
                <a:tc>
                  <a:txBody>
                    <a:bodyPr/>
                    <a:lstStyle/>
                    <a:p>
                      <a:pPr algn="just">
                        <a:spcAft>
                          <a:spcPts val="0"/>
                        </a:spcAft>
                      </a:pPr>
                      <a:r>
                        <a:rPr lang="en-US" sz="2000" dirty="0">
                          <a:effectLst/>
                          <a:latin typeface="Times New Roman"/>
                          <a:ea typeface="Times New Roman"/>
                        </a:rPr>
                        <a:t>Convolutional Code</a:t>
                      </a:r>
                      <a:endParaRPr lang="de-DE" sz="2000" dirty="0">
                        <a:effectLst/>
                        <a:latin typeface="Times New Roman"/>
                        <a:ea typeface="Times New Roman"/>
                      </a:endParaRPr>
                    </a:p>
                  </a:txBody>
                  <a:tcPr marL="68580" marR="68580" marT="0" marB="0"/>
                </a:tc>
                <a:tc>
                  <a:txBody>
                    <a:bodyPr/>
                    <a:lstStyle/>
                    <a:p>
                      <a:pPr algn="just">
                        <a:spcAft>
                          <a:spcPts val="0"/>
                        </a:spcAft>
                      </a:pPr>
                      <a:r>
                        <a:rPr lang="en-US" sz="2000">
                          <a:effectLst/>
                          <a:latin typeface="Times New Roman"/>
                          <a:ea typeface="Times New Roman"/>
                        </a:rPr>
                        <a:t>24</a:t>
                      </a:r>
                      <a:endParaRPr lang="de-DE" sz="2000">
                        <a:effectLst/>
                        <a:latin typeface="Times New Roman"/>
                        <a:ea typeface="Times New Roman"/>
                      </a:endParaRPr>
                    </a:p>
                  </a:txBody>
                  <a:tcPr marL="68580" marR="68580" marT="0" marB="0"/>
                </a:tc>
              </a:tr>
              <a:tr h="370840">
                <a:tc>
                  <a:txBody>
                    <a:bodyPr/>
                    <a:lstStyle/>
                    <a:p>
                      <a:pPr algn="just">
                        <a:spcAft>
                          <a:spcPts val="0"/>
                        </a:spcAft>
                      </a:pPr>
                      <a:r>
                        <a:rPr lang="en-US" sz="2000">
                          <a:effectLst/>
                          <a:latin typeface="Times New Roman"/>
                          <a:ea typeface="Times New Roman"/>
                        </a:rPr>
                        <a:t>Turbo Code (TX side)</a:t>
                      </a:r>
                      <a:endParaRPr lang="de-DE" sz="2000">
                        <a:effectLst/>
                        <a:latin typeface="Times New Roman"/>
                        <a:ea typeface="Times New Roman"/>
                      </a:endParaRPr>
                    </a:p>
                  </a:txBody>
                  <a:tcPr marL="68580" marR="68580" marT="0" marB="0"/>
                </a:tc>
                <a:tc>
                  <a:txBody>
                    <a:bodyPr/>
                    <a:lstStyle/>
                    <a:p>
                      <a:pPr algn="just">
                        <a:spcAft>
                          <a:spcPts val="0"/>
                        </a:spcAft>
                      </a:pPr>
                      <a:r>
                        <a:rPr lang="en-US" sz="2000">
                          <a:effectLst/>
                          <a:latin typeface="Times New Roman"/>
                          <a:ea typeface="Times New Roman"/>
                        </a:rPr>
                        <a:t>4</a:t>
                      </a:r>
                      <a:endParaRPr lang="de-DE" sz="2000">
                        <a:effectLst/>
                        <a:latin typeface="Times New Roman"/>
                        <a:ea typeface="Times New Roman"/>
                      </a:endParaRPr>
                    </a:p>
                  </a:txBody>
                  <a:tcPr marL="68580" marR="68580" marT="0" marB="0"/>
                </a:tc>
              </a:tr>
              <a:tr h="370840">
                <a:tc>
                  <a:txBody>
                    <a:bodyPr/>
                    <a:lstStyle/>
                    <a:p>
                      <a:pPr algn="just">
                        <a:spcAft>
                          <a:spcPts val="0"/>
                        </a:spcAft>
                      </a:pPr>
                      <a:r>
                        <a:rPr lang="en-US" sz="2000">
                          <a:effectLst/>
                          <a:latin typeface="Times New Roman"/>
                          <a:ea typeface="Times New Roman"/>
                        </a:rPr>
                        <a:t>Turbo Code (RX side)</a:t>
                      </a:r>
                      <a:endParaRPr lang="de-DE" sz="2000">
                        <a:effectLst/>
                        <a:latin typeface="Times New Roman"/>
                        <a:ea typeface="Times New Roman"/>
                      </a:endParaRPr>
                    </a:p>
                  </a:txBody>
                  <a:tcPr marL="68580" marR="68580" marT="0" marB="0"/>
                </a:tc>
                <a:tc>
                  <a:txBody>
                    <a:bodyPr/>
                    <a:lstStyle/>
                    <a:p>
                      <a:pPr algn="just">
                        <a:spcAft>
                          <a:spcPts val="0"/>
                        </a:spcAft>
                      </a:pPr>
                      <a:r>
                        <a:rPr lang="en-US" sz="2000">
                          <a:effectLst/>
                          <a:latin typeface="Times New Roman"/>
                          <a:ea typeface="Times New Roman"/>
                        </a:rPr>
                        <a:t>1</a:t>
                      </a:r>
                      <a:endParaRPr lang="de-DE" sz="2000">
                        <a:effectLst/>
                        <a:latin typeface="Times New Roman"/>
                        <a:ea typeface="Times New Roman"/>
                      </a:endParaRPr>
                    </a:p>
                  </a:txBody>
                  <a:tcPr marL="68580" marR="68580" marT="0" marB="0"/>
                </a:tc>
              </a:tr>
              <a:tr h="370840">
                <a:tc>
                  <a:txBody>
                    <a:bodyPr/>
                    <a:lstStyle/>
                    <a:p>
                      <a:pPr algn="just">
                        <a:spcAft>
                          <a:spcPts val="0"/>
                        </a:spcAft>
                      </a:pPr>
                      <a:r>
                        <a:rPr lang="en-US" sz="2000">
                          <a:effectLst/>
                          <a:latin typeface="Times New Roman"/>
                          <a:ea typeface="Times New Roman"/>
                        </a:rPr>
                        <a:t>LDPC Code (TX side)</a:t>
                      </a:r>
                      <a:endParaRPr lang="de-DE" sz="2000">
                        <a:effectLst/>
                        <a:latin typeface="Times New Roman"/>
                        <a:ea typeface="Times New Roman"/>
                      </a:endParaRPr>
                    </a:p>
                  </a:txBody>
                  <a:tcPr marL="68580" marR="68580" marT="0" marB="0"/>
                </a:tc>
                <a:tc>
                  <a:txBody>
                    <a:bodyPr/>
                    <a:lstStyle/>
                    <a:p>
                      <a:pPr algn="just">
                        <a:spcAft>
                          <a:spcPts val="0"/>
                        </a:spcAft>
                      </a:pPr>
                      <a:r>
                        <a:rPr lang="en-US" sz="2000">
                          <a:effectLst/>
                          <a:latin typeface="Times New Roman"/>
                          <a:ea typeface="Times New Roman"/>
                        </a:rPr>
                        <a:t>4</a:t>
                      </a:r>
                      <a:endParaRPr lang="de-DE" sz="2000">
                        <a:effectLst/>
                        <a:latin typeface="Times New Roman"/>
                        <a:ea typeface="Times New Roman"/>
                      </a:endParaRPr>
                    </a:p>
                  </a:txBody>
                  <a:tcPr marL="68580" marR="68580" marT="0" marB="0"/>
                </a:tc>
              </a:tr>
              <a:tr h="370840">
                <a:tc>
                  <a:txBody>
                    <a:bodyPr/>
                    <a:lstStyle/>
                    <a:p>
                      <a:pPr algn="just">
                        <a:spcAft>
                          <a:spcPts val="0"/>
                        </a:spcAft>
                      </a:pPr>
                      <a:r>
                        <a:rPr lang="en-US" sz="2000">
                          <a:effectLst/>
                          <a:latin typeface="Times New Roman"/>
                          <a:ea typeface="Times New Roman"/>
                        </a:rPr>
                        <a:t>LDPC Code (RX side)</a:t>
                      </a:r>
                      <a:endParaRPr lang="de-DE" sz="2000">
                        <a:effectLst/>
                        <a:latin typeface="Times New Roman"/>
                        <a:ea typeface="Times New Roman"/>
                      </a:endParaRPr>
                    </a:p>
                  </a:txBody>
                  <a:tcPr marL="68580" marR="68580" marT="0" marB="0"/>
                </a:tc>
                <a:tc>
                  <a:txBody>
                    <a:bodyPr/>
                    <a:lstStyle/>
                    <a:p>
                      <a:pPr algn="just">
                        <a:spcAft>
                          <a:spcPts val="0"/>
                        </a:spcAft>
                      </a:pPr>
                      <a:r>
                        <a:rPr lang="en-US" sz="2000">
                          <a:effectLst/>
                          <a:latin typeface="Times New Roman"/>
                          <a:ea typeface="Times New Roman"/>
                        </a:rPr>
                        <a:t>1</a:t>
                      </a:r>
                      <a:endParaRPr lang="de-DE" sz="2000">
                        <a:effectLst/>
                        <a:latin typeface="Times New Roman"/>
                        <a:ea typeface="Times New Roman"/>
                      </a:endParaRPr>
                    </a:p>
                  </a:txBody>
                  <a:tcPr marL="68580" marR="68580" marT="0" marB="0"/>
                </a:tc>
              </a:tr>
              <a:tr h="370840">
                <a:tc>
                  <a:txBody>
                    <a:bodyPr/>
                    <a:lstStyle/>
                    <a:p>
                      <a:pPr algn="just">
                        <a:spcAft>
                          <a:spcPts val="0"/>
                        </a:spcAft>
                      </a:pPr>
                      <a:r>
                        <a:rPr lang="en-US" sz="2000">
                          <a:effectLst/>
                          <a:latin typeface="Times New Roman"/>
                          <a:ea typeface="Times New Roman"/>
                        </a:rPr>
                        <a:t>Polar Code (TX side)</a:t>
                      </a:r>
                      <a:endParaRPr lang="de-DE" sz="2000">
                        <a:effectLst/>
                        <a:latin typeface="Times New Roman"/>
                        <a:ea typeface="Times New Roman"/>
                      </a:endParaRPr>
                    </a:p>
                  </a:txBody>
                  <a:tcPr marL="68580" marR="68580" marT="0" marB="0"/>
                </a:tc>
                <a:tc>
                  <a:txBody>
                    <a:bodyPr/>
                    <a:lstStyle/>
                    <a:p>
                      <a:pPr algn="just">
                        <a:spcAft>
                          <a:spcPts val="0"/>
                        </a:spcAft>
                      </a:pPr>
                      <a:r>
                        <a:rPr lang="en-US" sz="2000">
                          <a:effectLst/>
                          <a:latin typeface="Times New Roman"/>
                          <a:ea typeface="Times New Roman"/>
                        </a:rPr>
                        <a:t>24</a:t>
                      </a:r>
                      <a:endParaRPr lang="de-DE" sz="2000">
                        <a:effectLst/>
                        <a:latin typeface="Times New Roman"/>
                        <a:ea typeface="Times New Roman"/>
                      </a:endParaRPr>
                    </a:p>
                  </a:txBody>
                  <a:tcPr marL="68580" marR="68580" marT="0" marB="0"/>
                </a:tc>
              </a:tr>
              <a:tr h="370840">
                <a:tc>
                  <a:txBody>
                    <a:bodyPr/>
                    <a:lstStyle/>
                    <a:p>
                      <a:pPr algn="just">
                        <a:spcAft>
                          <a:spcPts val="0"/>
                        </a:spcAft>
                      </a:pPr>
                      <a:r>
                        <a:rPr lang="en-US" sz="2000">
                          <a:effectLst/>
                          <a:latin typeface="Times New Roman"/>
                          <a:ea typeface="Times New Roman"/>
                        </a:rPr>
                        <a:t>Polar Code (RX side)</a:t>
                      </a:r>
                      <a:endParaRPr lang="de-DE" sz="2000">
                        <a:effectLst/>
                        <a:latin typeface="Times New Roman"/>
                        <a:ea typeface="Times New Roman"/>
                      </a:endParaRPr>
                    </a:p>
                  </a:txBody>
                  <a:tcPr marL="68580" marR="68580" marT="0" marB="0"/>
                </a:tc>
                <a:tc>
                  <a:txBody>
                    <a:bodyPr/>
                    <a:lstStyle/>
                    <a:p>
                      <a:pPr algn="just">
                        <a:spcAft>
                          <a:spcPts val="0"/>
                        </a:spcAft>
                      </a:pPr>
                      <a:r>
                        <a:rPr lang="en-US" sz="2000" dirty="0">
                          <a:effectLst/>
                          <a:latin typeface="Times New Roman"/>
                          <a:ea typeface="Times New Roman"/>
                        </a:rPr>
                        <a:t>4</a:t>
                      </a:r>
                      <a:endParaRPr lang="de-DE" sz="2000" dirty="0">
                        <a:effectLst/>
                        <a:latin typeface="Times New Roman"/>
                        <a:ea typeface="Times New Roman"/>
                      </a:endParaRPr>
                    </a:p>
                  </a:txBody>
                  <a:tcPr marL="68580" marR="68580" marT="0" marB="0"/>
                </a:tc>
              </a:tr>
            </a:tbl>
          </a:graphicData>
        </a:graphic>
      </p:graphicFrame>
      <p:sp>
        <p:nvSpPr>
          <p:cNvPr id="4" name="Datumsplatzhalter 3"/>
          <p:cNvSpPr>
            <a:spLocks noGrp="1"/>
          </p:cNvSpPr>
          <p:nvPr>
            <p:ph type="dt" sz="half" idx="10"/>
          </p:nvPr>
        </p:nvSpPr>
        <p:spPr/>
        <p:txBody>
          <a:bodyPr/>
          <a:lstStyle/>
          <a:p>
            <a:pPr>
              <a:defRPr/>
            </a:pPr>
            <a:r>
              <a:rPr lang="en-US" altLang="en-US" dirty="0"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365E8FF4-0587-4AA7-8BB9-721430474D8A}" type="slidenum">
              <a:rPr lang="en-US" altLang="en-US" smtClean="0"/>
              <a:pPr>
                <a:defRPr/>
              </a:pPr>
              <a:t>5</a:t>
            </a:fld>
            <a:endParaRPr lang="en-US" altLang="en-US" dirty="0"/>
          </a:p>
        </p:txBody>
      </p:sp>
      <p:sp>
        <p:nvSpPr>
          <p:cNvPr id="9" name="Textfeld 8"/>
          <p:cNvSpPr txBox="1"/>
          <p:nvPr/>
        </p:nvSpPr>
        <p:spPr>
          <a:xfrm>
            <a:off x="755576" y="5720804"/>
            <a:ext cx="7776864" cy="707886"/>
          </a:xfrm>
          <a:prstGeom prst="rect">
            <a:avLst/>
          </a:prstGeom>
          <a:noFill/>
        </p:spPr>
        <p:txBody>
          <a:bodyPr wrap="square" rtlCol="0">
            <a:spAutoFit/>
          </a:bodyPr>
          <a:lstStyle/>
          <a:p>
            <a:r>
              <a:rPr lang="en-US" sz="2000" dirty="0" smtClean="0">
                <a:latin typeface="+mn-lt"/>
              </a:rPr>
              <a:t>https://mentor.ieee.org/802.15/dcn/17/15-17-0497-00-lpwa-use-case-evaluation-of-fec-schemes.xlsx</a:t>
            </a:r>
            <a:endParaRPr lang="en-US" sz="2000" dirty="0">
              <a:latin typeface="+mn-lt"/>
            </a:endParaRPr>
          </a:p>
        </p:txBody>
      </p:sp>
    </p:spTree>
    <p:extLst>
      <p:ext uri="{BB962C8B-B14F-4D97-AF65-F5344CB8AC3E}">
        <p14:creationId xmlns:p14="http://schemas.microsoft.com/office/powerpoint/2010/main" val="12987532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MAC Schemes</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535765799"/>
              </p:ext>
            </p:extLst>
          </p:nvPr>
        </p:nvGraphicFramePr>
        <p:xfrm>
          <a:off x="685800" y="1981200"/>
          <a:ext cx="7772400" cy="1854200"/>
        </p:xfrm>
        <a:graphic>
          <a:graphicData uri="http://schemas.openxmlformats.org/drawingml/2006/table">
            <a:tbl>
              <a:tblPr firstRow="1" bandRow="1">
                <a:tableStyleId>{5C22544A-7EE6-4342-B048-85BDC9FD1C3A}</a:tableStyleId>
              </a:tblPr>
              <a:tblGrid>
                <a:gridCol w="3886200"/>
                <a:gridCol w="3886200"/>
              </a:tblGrid>
              <a:tr h="370840">
                <a:tc>
                  <a:txBody>
                    <a:bodyPr/>
                    <a:lstStyle/>
                    <a:p>
                      <a:pPr algn="just">
                        <a:spcAft>
                          <a:spcPts val="0"/>
                        </a:spcAft>
                      </a:pPr>
                      <a:r>
                        <a:rPr lang="en-US" sz="2000" b="1" dirty="0">
                          <a:effectLst/>
                          <a:latin typeface="Times New Roman"/>
                          <a:ea typeface="Times New Roman"/>
                        </a:rPr>
                        <a:t>Scheme</a:t>
                      </a:r>
                      <a:endParaRPr lang="de-DE" sz="2000" dirty="0">
                        <a:effectLst/>
                        <a:latin typeface="Times New Roman"/>
                        <a:ea typeface="Times New Roman"/>
                      </a:endParaRPr>
                    </a:p>
                  </a:txBody>
                  <a:tcPr marL="68580" marR="68580" marT="0" marB="0"/>
                </a:tc>
                <a:tc>
                  <a:txBody>
                    <a:bodyPr/>
                    <a:lstStyle/>
                    <a:p>
                      <a:pPr algn="just">
                        <a:spcAft>
                          <a:spcPts val="0"/>
                        </a:spcAft>
                      </a:pPr>
                      <a:r>
                        <a:rPr lang="en-US" sz="2000" b="1">
                          <a:effectLst/>
                          <a:latin typeface="Times New Roman"/>
                          <a:ea typeface="Times New Roman"/>
                        </a:rPr>
                        <a:t># supported use-cases (max. 24)</a:t>
                      </a:r>
                      <a:endParaRPr lang="de-DE" sz="2000">
                        <a:effectLst/>
                        <a:latin typeface="Times New Roman"/>
                        <a:ea typeface="Times New Roman"/>
                      </a:endParaRPr>
                    </a:p>
                  </a:txBody>
                  <a:tcPr marL="68580" marR="68580" marT="0" marB="0"/>
                </a:tc>
              </a:tr>
              <a:tr h="370840">
                <a:tc>
                  <a:txBody>
                    <a:bodyPr/>
                    <a:lstStyle/>
                    <a:p>
                      <a:pPr algn="just">
                        <a:spcAft>
                          <a:spcPts val="0"/>
                        </a:spcAft>
                      </a:pPr>
                      <a:r>
                        <a:rPr lang="en-US" sz="2000">
                          <a:effectLst/>
                          <a:latin typeface="Times New Roman"/>
                          <a:ea typeface="Times New Roman"/>
                        </a:rPr>
                        <a:t>ALOHA</a:t>
                      </a:r>
                      <a:endParaRPr lang="de-DE" sz="2000">
                        <a:effectLst/>
                        <a:latin typeface="Times New Roman"/>
                        <a:ea typeface="Times New Roman"/>
                      </a:endParaRPr>
                    </a:p>
                  </a:txBody>
                  <a:tcPr marL="68580" marR="68580" marT="0" marB="0"/>
                </a:tc>
                <a:tc>
                  <a:txBody>
                    <a:bodyPr/>
                    <a:lstStyle/>
                    <a:p>
                      <a:pPr algn="just">
                        <a:spcAft>
                          <a:spcPts val="0"/>
                        </a:spcAft>
                      </a:pPr>
                      <a:r>
                        <a:rPr lang="en-US" sz="2000">
                          <a:effectLst/>
                          <a:latin typeface="Times New Roman"/>
                          <a:ea typeface="Times New Roman"/>
                        </a:rPr>
                        <a:t>12</a:t>
                      </a:r>
                      <a:endParaRPr lang="de-DE" sz="2000">
                        <a:effectLst/>
                        <a:latin typeface="Times New Roman"/>
                        <a:ea typeface="Times New Roman"/>
                      </a:endParaRPr>
                    </a:p>
                  </a:txBody>
                  <a:tcPr marL="68580" marR="68580" marT="0" marB="0"/>
                </a:tc>
              </a:tr>
              <a:tr h="370840">
                <a:tc>
                  <a:txBody>
                    <a:bodyPr/>
                    <a:lstStyle/>
                    <a:p>
                      <a:pPr algn="just">
                        <a:spcAft>
                          <a:spcPts val="0"/>
                        </a:spcAft>
                      </a:pPr>
                      <a:r>
                        <a:rPr lang="en-US" sz="2000" dirty="0">
                          <a:effectLst/>
                          <a:latin typeface="Times New Roman"/>
                          <a:ea typeface="Times New Roman"/>
                        </a:rPr>
                        <a:t>Slotted ALOHA</a:t>
                      </a:r>
                      <a:endParaRPr lang="de-DE" sz="2000" dirty="0">
                        <a:effectLst/>
                        <a:latin typeface="Times New Roman"/>
                        <a:ea typeface="Times New Roman"/>
                      </a:endParaRPr>
                    </a:p>
                  </a:txBody>
                  <a:tcPr marL="68580" marR="68580" marT="0" marB="0"/>
                </a:tc>
                <a:tc>
                  <a:txBody>
                    <a:bodyPr/>
                    <a:lstStyle/>
                    <a:p>
                      <a:pPr algn="just">
                        <a:spcAft>
                          <a:spcPts val="0"/>
                        </a:spcAft>
                      </a:pPr>
                      <a:r>
                        <a:rPr lang="en-US" sz="2000">
                          <a:effectLst/>
                          <a:latin typeface="Times New Roman"/>
                          <a:ea typeface="Times New Roman"/>
                        </a:rPr>
                        <a:t>13</a:t>
                      </a:r>
                      <a:endParaRPr lang="de-DE" sz="2000">
                        <a:effectLst/>
                        <a:latin typeface="Times New Roman"/>
                        <a:ea typeface="Times New Roman"/>
                      </a:endParaRPr>
                    </a:p>
                  </a:txBody>
                  <a:tcPr marL="68580" marR="68580" marT="0" marB="0"/>
                </a:tc>
              </a:tr>
              <a:tr h="370840">
                <a:tc>
                  <a:txBody>
                    <a:bodyPr/>
                    <a:lstStyle/>
                    <a:p>
                      <a:pPr algn="just">
                        <a:spcAft>
                          <a:spcPts val="0"/>
                        </a:spcAft>
                      </a:pPr>
                      <a:r>
                        <a:rPr lang="en-US" sz="2000">
                          <a:effectLst/>
                          <a:latin typeface="Times New Roman"/>
                          <a:ea typeface="Times New Roman"/>
                        </a:rPr>
                        <a:t>CSMA</a:t>
                      </a:r>
                      <a:endParaRPr lang="de-DE" sz="2000">
                        <a:effectLst/>
                        <a:latin typeface="Times New Roman"/>
                        <a:ea typeface="Times New Roman"/>
                      </a:endParaRPr>
                    </a:p>
                  </a:txBody>
                  <a:tcPr marL="68580" marR="68580" marT="0" marB="0"/>
                </a:tc>
                <a:tc>
                  <a:txBody>
                    <a:bodyPr/>
                    <a:lstStyle/>
                    <a:p>
                      <a:pPr algn="just">
                        <a:spcAft>
                          <a:spcPts val="0"/>
                        </a:spcAft>
                      </a:pPr>
                      <a:r>
                        <a:rPr lang="en-US" sz="2000">
                          <a:effectLst/>
                          <a:latin typeface="Times New Roman"/>
                          <a:ea typeface="Times New Roman"/>
                        </a:rPr>
                        <a:t>10</a:t>
                      </a:r>
                      <a:endParaRPr lang="de-DE" sz="2000">
                        <a:effectLst/>
                        <a:latin typeface="Times New Roman"/>
                        <a:ea typeface="Times New Roman"/>
                      </a:endParaRPr>
                    </a:p>
                  </a:txBody>
                  <a:tcPr marL="68580" marR="68580" marT="0" marB="0"/>
                </a:tc>
              </a:tr>
              <a:tr h="370840">
                <a:tc>
                  <a:txBody>
                    <a:bodyPr/>
                    <a:lstStyle/>
                    <a:p>
                      <a:pPr algn="just">
                        <a:spcAft>
                          <a:spcPts val="0"/>
                        </a:spcAft>
                      </a:pPr>
                      <a:r>
                        <a:rPr lang="en-US" sz="2000">
                          <a:effectLst/>
                          <a:latin typeface="Times New Roman"/>
                          <a:ea typeface="Times New Roman"/>
                        </a:rPr>
                        <a:t>Full Coordination</a:t>
                      </a:r>
                      <a:endParaRPr lang="de-DE" sz="2000">
                        <a:effectLst/>
                        <a:latin typeface="Times New Roman"/>
                        <a:ea typeface="Times New Roman"/>
                      </a:endParaRPr>
                    </a:p>
                  </a:txBody>
                  <a:tcPr marL="68580" marR="68580" marT="0" marB="0"/>
                </a:tc>
                <a:tc>
                  <a:txBody>
                    <a:bodyPr/>
                    <a:lstStyle/>
                    <a:p>
                      <a:pPr algn="just">
                        <a:spcAft>
                          <a:spcPts val="0"/>
                        </a:spcAft>
                      </a:pPr>
                      <a:r>
                        <a:rPr lang="en-US" sz="2000" dirty="0">
                          <a:effectLst/>
                          <a:latin typeface="Times New Roman"/>
                          <a:ea typeface="Times New Roman"/>
                        </a:rPr>
                        <a:t>13</a:t>
                      </a:r>
                      <a:endParaRPr lang="de-DE" sz="2000" dirty="0">
                        <a:effectLst/>
                        <a:latin typeface="Times New Roman"/>
                        <a:ea typeface="Times New Roman"/>
                      </a:endParaRPr>
                    </a:p>
                  </a:txBody>
                  <a:tcPr marL="68580" marR="68580" marT="0" marB="0"/>
                </a:tc>
              </a:tr>
            </a:tbl>
          </a:graphicData>
        </a:graphic>
      </p:graphicFrame>
      <p:sp>
        <p:nvSpPr>
          <p:cNvPr id="4" name="Datumsplatzhalter 3"/>
          <p:cNvSpPr>
            <a:spLocks noGrp="1"/>
          </p:cNvSpPr>
          <p:nvPr>
            <p:ph type="dt" sz="half" idx="10"/>
          </p:nvPr>
        </p:nvSpPr>
        <p:spPr/>
        <p:txBody>
          <a:bodyPr/>
          <a:lstStyle/>
          <a:p>
            <a:pPr>
              <a:defRPr/>
            </a:pPr>
            <a:r>
              <a:rPr lang="en-US" altLang="en-US" dirty="0"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365E8FF4-0587-4AA7-8BB9-721430474D8A}" type="slidenum">
              <a:rPr lang="en-US" altLang="en-US" smtClean="0"/>
              <a:pPr>
                <a:defRPr/>
              </a:pPr>
              <a:t>6</a:t>
            </a:fld>
            <a:endParaRPr lang="en-US" altLang="en-US" dirty="0"/>
          </a:p>
        </p:txBody>
      </p:sp>
      <p:sp>
        <p:nvSpPr>
          <p:cNvPr id="9" name="Textfeld 8"/>
          <p:cNvSpPr txBox="1"/>
          <p:nvPr/>
        </p:nvSpPr>
        <p:spPr>
          <a:xfrm>
            <a:off x="755576" y="4725144"/>
            <a:ext cx="7776864" cy="707886"/>
          </a:xfrm>
          <a:prstGeom prst="rect">
            <a:avLst/>
          </a:prstGeom>
          <a:noFill/>
        </p:spPr>
        <p:txBody>
          <a:bodyPr wrap="square" rtlCol="0">
            <a:spAutoFit/>
          </a:bodyPr>
          <a:lstStyle/>
          <a:p>
            <a:r>
              <a:rPr lang="en-US" sz="2000" dirty="0" smtClean="0">
                <a:latin typeface="+mn-lt"/>
              </a:rPr>
              <a:t>https://mentor.ieee.org/802.15/dcn/17/15-17-0496-00-lpwa-use-case-evaluation-of-mac-schemes.xlsx</a:t>
            </a:r>
            <a:endParaRPr lang="en-US" sz="2000" dirty="0">
              <a:latin typeface="+mn-lt"/>
            </a:endParaRPr>
          </a:p>
        </p:txBody>
      </p:sp>
    </p:spTree>
    <p:extLst>
      <p:ext uri="{BB962C8B-B14F-4D97-AF65-F5344CB8AC3E}">
        <p14:creationId xmlns:p14="http://schemas.microsoft.com/office/powerpoint/2010/main" val="39012387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MAC Schemes</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811428451"/>
              </p:ext>
            </p:extLst>
          </p:nvPr>
        </p:nvGraphicFramePr>
        <p:xfrm>
          <a:off x="685800" y="1981200"/>
          <a:ext cx="7772400" cy="1854200"/>
        </p:xfrm>
        <a:graphic>
          <a:graphicData uri="http://schemas.openxmlformats.org/drawingml/2006/table">
            <a:tbl>
              <a:tblPr firstRow="1" bandRow="1">
                <a:tableStyleId>{5C22544A-7EE6-4342-B048-85BDC9FD1C3A}</a:tableStyleId>
              </a:tblPr>
              <a:tblGrid>
                <a:gridCol w="3886200"/>
                <a:gridCol w="3886200"/>
              </a:tblGrid>
              <a:tr h="370840">
                <a:tc>
                  <a:txBody>
                    <a:bodyPr/>
                    <a:lstStyle/>
                    <a:p>
                      <a:pPr algn="just">
                        <a:spcAft>
                          <a:spcPts val="0"/>
                        </a:spcAft>
                      </a:pPr>
                      <a:r>
                        <a:rPr lang="en-US" sz="2000" b="1" dirty="0">
                          <a:effectLst/>
                          <a:latin typeface="Times New Roman"/>
                          <a:ea typeface="Times New Roman"/>
                        </a:rPr>
                        <a:t>Scheme</a:t>
                      </a:r>
                      <a:endParaRPr lang="de-DE" sz="2000" dirty="0">
                        <a:effectLst/>
                        <a:latin typeface="Times New Roman"/>
                        <a:ea typeface="Times New Roman"/>
                      </a:endParaRPr>
                    </a:p>
                  </a:txBody>
                  <a:tcPr marL="68580" marR="68580" marT="0" marB="0"/>
                </a:tc>
                <a:tc>
                  <a:txBody>
                    <a:bodyPr/>
                    <a:lstStyle/>
                    <a:p>
                      <a:pPr algn="just">
                        <a:spcAft>
                          <a:spcPts val="0"/>
                        </a:spcAft>
                      </a:pPr>
                      <a:r>
                        <a:rPr lang="en-US" sz="2000" b="1">
                          <a:effectLst/>
                          <a:latin typeface="Times New Roman"/>
                          <a:ea typeface="Times New Roman"/>
                        </a:rPr>
                        <a:t># supported use-cases (max. 24)</a:t>
                      </a:r>
                      <a:endParaRPr lang="de-DE" sz="2000">
                        <a:effectLst/>
                        <a:latin typeface="Times New Roman"/>
                        <a:ea typeface="Times New Roman"/>
                      </a:endParaRPr>
                    </a:p>
                  </a:txBody>
                  <a:tcPr marL="68580" marR="68580" marT="0" marB="0"/>
                </a:tc>
              </a:tr>
              <a:tr h="370840">
                <a:tc>
                  <a:txBody>
                    <a:bodyPr/>
                    <a:lstStyle/>
                    <a:p>
                      <a:pPr algn="just">
                        <a:spcAft>
                          <a:spcPts val="0"/>
                        </a:spcAft>
                      </a:pPr>
                      <a:r>
                        <a:rPr lang="en-US" sz="2000">
                          <a:effectLst/>
                          <a:latin typeface="Times New Roman"/>
                          <a:ea typeface="Times New Roman"/>
                        </a:rPr>
                        <a:t>ALOHA</a:t>
                      </a:r>
                      <a:endParaRPr lang="de-DE" sz="2000">
                        <a:effectLst/>
                        <a:latin typeface="Times New Roman"/>
                        <a:ea typeface="Times New Roman"/>
                      </a:endParaRPr>
                    </a:p>
                  </a:txBody>
                  <a:tcPr marL="68580" marR="68580" marT="0" marB="0"/>
                </a:tc>
                <a:tc>
                  <a:txBody>
                    <a:bodyPr/>
                    <a:lstStyle/>
                    <a:p>
                      <a:pPr algn="just">
                        <a:spcAft>
                          <a:spcPts val="0"/>
                        </a:spcAft>
                      </a:pPr>
                      <a:r>
                        <a:rPr lang="en-US" sz="2000">
                          <a:effectLst/>
                          <a:latin typeface="Times New Roman"/>
                          <a:ea typeface="Times New Roman"/>
                        </a:rPr>
                        <a:t>12</a:t>
                      </a:r>
                      <a:endParaRPr lang="de-DE" sz="2000">
                        <a:effectLst/>
                        <a:latin typeface="Times New Roman"/>
                        <a:ea typeface="Times New Roman"/>
                      </a:endParaRPr>
                    </a:p>
                  </a:txBody>
                  <a:tcPr marL="68580" marR="68580" marT="0" marB="0"/>
                </a:tc>
              </a:tr>
              <a:tr h="370840">
                <a:tc>
                  <a:txBody>
                    <a:bodyPr/>
                    <a:lstStyle/>
                    <a:p>
                      <a:pPr algn="just">
                        <a:spcAft>
                          <a:spcPts val="0"/>
                        </a:spcAft>
                      </a:pPr>
                      <a:r>
                        <a:rPr lang="en-US" sz="2000" dirty="0">
                          <a:effectLst/>
                          <a:latin typeface="Times New Roman"/>
                          <a:ea typeface="Times New Roman"/>
                        </a:rPr>
                        <a:t>Slotted ALOHA</a:t>
                      </a:r>
                      <a:endParaRPr lang="de-DE" sz="2000" dirty="0">
                        <a:effectLst/>
                        <a:latin typeface="Times New Roman"/>
                        <a:ea typeface="Times New Roman"/>
                      </a:endParaRPr>
                    </a:p>
                  </a:txBody>
                  <a:tcPr marL="68580" marR="68580" marT="0" marB="0"/>
                </a:tc>
                <a:tc>
                  <a:txBody>
                    <a:bodyPr/>
                    <a:lstStyle/>
                    <a:p>
                      <a:pPr algn="just">
                        <a:spcAft>
                          <a:spcPts val="0"/>
                        </a:spcAft>
                      </a:pPr>
                      <a:r>
                        <a:rPr lang="en-US" sz="2000">
                          <a:effectLst/>
                          <a:latin typeface="Times New Roman"/>
                          <a:ea typeface="Times New Roman"/>
                        </a:rPr>
                        <a:t>13</a:t>
                      </a:r>
                      <a:endParaRPr lang="de-DE" sz="2000">
                        <a:effectLst/>
                        <a:latin typeface="Times New Roman"/>
                        <a:ea typeface="Times New Roman"/>
                      </a:endParaRPr>
                    </a:p>
                  </a:txBody>
                  <a:tcPr marL="68580" marR="68580" marT="0" marB="0"/>
                </a:tc>
              </a:tr>
              <a:tr h="370840">
                <a:tc>
                  <a:txBody>
                    <a:bodyPr/>
                    <a:lstStyle/>
                    <a:p>
                      <a:pPr algn="just">
                        <a:spcAft>
                          <a:spcPts val="0"/>
                        </a:spcAft>
                      </a:pPr>
                      <a:r>
                        <a:rPr lang="en-US" sz="2000">
                          <a:effectLst/>
                          <a:latin typeface="Times New Roman"/>
                          <a:ea typeface="Times New Roman"/>
                        </a:rPr>
                        <a:t>CSMA</a:t>
                      </a:r>
                      <a:endParaRPr lang="de-DE" sz="2000">
                        <a:effectLst/>
                        <a:latin typeface="Times New Roman"/>
                        <a:ea typeface="Times New Roman"/>
                      </a:endParaRPr>
                    </a:p>
                  </a:txBody>
                  <a:tcPr marL="68580" marR="68580" marT="0" marB="0"/>
                </a:tc>
                <a:tc>
                  <a:txBody>
                    <a:bodyPr/>
                    <a:lstStyle/>
                    <a:p>
                      <a:pPr algn="just">
                        <a:spcAft>
                          <a:spcPts val="0"/>
                        </a:spcAft>
                      </a:pPr>
                      <a:r>
                        <a:rPr lang="en-US" sz="2000">
                          <a:effectLst/>
                          <a:latin typeface="Times New Roman"/>
                          <a:ea typeface="Times New Roman"/>
                        </a:rPr>
                        <a:t>10</a:t>
                      </a:r>
                      <a:endParaRPr lang="de-DE" sz="2000">
                        <a:effectLst/>
                        <a:latin typeface="Times New Roman"/>
                        <a:ea typeface="Times New Roman"/>
                      </a:endParaRPr>
                    </a:p>
                  </a:txBody>
                  <a:tcPr marL="68580" marR="68580" marT="0" marB="0"/>
                </a:tc>
              </a:tr>
              <a:tr h="370840">
                <a:tc>
                  <a:txBody>
                    <a:bodyPr/>
                    <a:lstStyle/>
                    <a:p>
                      <a:pPr algn="just">
                        <a:spcAft>
                          <a:spcPts val="0"/>
                        </a:spcAft>
                      </a:pPr>
                      <a:r>
                        <a:rPr lang="en-US" sz="2000">
                          <a:effectLst/>
                          <a:latin typeface="Times New Roman"/>
                          <a:ea typeface="Times New Roman"/>
                        </a:rPr>
                        <a:t>Full Coordination</a:t>
                      </a:r>
                      <a:endParaRPr lang="de-DE" sz="2000">
                        <a:effectLst/>
                        <a:latin typeface="Times New Roman"/>
                        <a:ea typeface="Times New Roman"/>
                      </a:endParaRPr>
                    </a:p>
                  </a:txBody>
                  <a:tcPr marL="68580" marR="68580" marT="0" marB="0"/>
                </a:tc>
                <a:tc>
                  <a:txBody>
                    <a:bodyPr/>
                    <a:lstStyle/>
                    <a:p>
                      <a:pPr algn="just">
                        <a:spcAft>
                          <a:spcPts val="0"/>
                        </a:spcAft>
                      </a:pPr>
                      <a:r>
                        <a:rPr lang="en-US" sz="2000" dirty="0">
                          <a:effectLst/>
                          <a:latin typeface="Times New Roman"/>
                          <a:ea typeface="Times New Roman"/>
                        </a:rPr>
                        <a:t>13</a:t>
                      </a:r>
                      <a:endParaRPr lang="de-DE" sz="2000" dirty="0">
                        <a:effectLst/>
                        <a:latin typeface="Times New Roman"/>
                        <a:ea typeface="Times New Roman"/>
                      </a:endParaRPr>
                    </a:p>
                  </a:txBody>
                  <a:tcPr marL="68580" marR="68580" marT="0" marB="0"/>
                </a:tc>
              </a:tr>
            </a:tbl>
          </a:graphicData>
        </a:graphic>
      </p:graphicFrame>
      <p:sp>
        <p:nvSpPr>
          <p:cNvPr id="4" name="Datumsplatzhalter 3"/>
          <p:cNvSpPr>
            <a:spLocks noGrp="1"/>
          </p:cNvSpPr>
          <p:nvPr>
            <p:ph type="dt" sz="half" idx="10"/>
          </p:nvPr>
        </p:nvSpPr>
        <p:spPr/>
        <p:txBody>
          <a:bodyPr/>
          <a:lstStyle/>
          <a:p>
            <a:pPr>
              <a:defRPr/>
            </a:pPr>
            <a:r>
              <a:rPr lang="en-US" altLang="en-US" dirty="0"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365E8FF4-0587-4AA7-8BB9-721430474D8A}" type="slidenum">
              <a:rPr lang="en-US" altLang="en-US" smtClean="0"/>
              <a:pPr>
                <a:defRPr/>
              </a:pPr>
              <a:t>7</a:t>
            </a:fld>
            <a:endParaRPr lang="en-US" altLang="en-US" dirty="0"/>
          </a:p>
        </p:txBody>
      </p:sp>
      <p:sp>
        <p:nvSpPr>
          <p:cNvPr id="9" name="Textfeld 8"/>
          <p:cNvSpPr txBox="1"/>
          <p:nvPr/>
        </p:nvSpPr>
        <p:spPr>
          <a:xfrm>
            <a:off x="755576" y="4725144"/>
            <a:ext cx="7776864" cy="707886"/>
          </a:xfrm>
          <a:prstGeom prst="rect">
            <a:avLst/>
          </a:prstGeom>
          <a:noFill/>
        </p:spPr>
        <p:txBody>
          <a:bodyPr wrap="square" rtlCol="0">
            <a:spAutoFit/>
          </a:bodyPr>
          <a:lstStyle/>
          <a:p>
            <a:r>
              <a:rPr lang="en-US" sz="2000" dirty="0" smtClean="0">
                <a:latin typeface="+mn-lt"/>
              </a:rPr>
              <a:t>https://mentor.ieee.org/802.15/dcn/17/15-17-0496-00-lpwa-use-case-evaluation-of-mac-schemes.xlsx</a:t>
            </a:r>
            <a:endParaRPr lang="en-US" sz="2000" dirty="0">
              <a:latin typeface="+mn-lt"/>
            </a:endParaRPr>
          </a:p>
        </p:txBody>
      </p:sp>
    </p:spTree>
    <p:extLst>
      <p:ext uri="{BB962C8B-B14F-4D97-AF65-F5344CB8AC3E}">
        <p14:creationId xmlns:p14="http://schemas.microsoft.com/office/powerpoint/2010/main" val="8728731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Connectivity</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717441774"/>
              </p:ext>
            </p:extLst>
          </p:nvPr>
        </p:nvGraphicFramePr>
        <p:xfrm>
          <a:off x="685800" y="1981200"/>
          <a:ext cx="7772400" cy="1854200"/>
        </p:xfrm>
        <a:graphic>
          <a:graphicData uri="http://schemas.openxmlformats.org/drawingml/2006/table">
            <a:tbl>
              <a:tblPr firstRow="1" bandRow="1">
                <a:tableStyleId>{5C22544A-7EE6-4342-B048-85BDC9FD1C3A}</a:tableStyleId>
              </a:tblPr>
              <a:tblGrid>
                <a:gridCol w="3886200"/>
                <a:gridCol w="3886200"/>
              </a:tblGrid>
              <a:tr h="370840">
                <a:tc>
                  <a:txBody>
                    <a:bodyPr/>
                    <a:lstStyle/>
                    <a:p>
                      <a:pPr algn="just">
                        <a:spcAft>
                          <a:spcPts val="0"/>
                        </a:spcAft>
                      </a:pPr>
                      <a:r>
                        <a:rPr lang="en-US" sz="2000" b="1">
                          <a:effectLst/>
                          <a:latin typeface="Times New Roman"/>
                          <a:ea typeface="Times New Roman"/>
                        </a:rPr>
                        <a:t>Scheme</a:t>
                      </a:r>
                      <a:endParaRPr lang="de-DE" sz="2000">
                        <a:effectLst/>
                        <a:latin typeface="Times New Roman"/>
                        <a:ea typeface="Times New Roman"/>
                      </a:endParaRPr>
                    </a:p>
                  </a:txBody>
                  <a:tcPr marL="68580" marR="68580" marT="0" marB="0"/>
                </a:tc>
                <a:tc>
                  <a:txBody>
                    <a:bodyPr/>
                    <a:lstStyle/>
                    <a:p>
                      <a:pPr algn="just">
                        <a:spcAft>
                          <a:spcPts val="0"/>
                        </a:spcAft>
                      </a:pPr>
                      <a:r>
                        <a:rPr lang="en-US" sz="2000" b="1">
                          <a:effectLst/>
                          <a:latin typeface="Times New Roman"/>
                          <a:ea typeface="Times New Roman"/>
                        </a:rPr>
                        <a:t># supported use-cases (max. 24)</a:t>
                      </a:r>
                      <a:endParaRPr lang="de-DE" sz="2000">
                        <a:effectLst/>
                        <a:latin typeface="Times New Roman"/>
                        <a:ea typeface="Times New Roman"/>
                      </a:endParaRPr>
                    </a:p>
                  </a:txBody>
                  <a:tcPr marL="68580" marR="68580" marT="0" marB="0"/>
                </a:tc>
              </a:tr>
              <a:tr h="370840">
                <a:tc>
                  <a:txBody>
                    <a:bodyPr/>
                    <a:lstStyle/>
                    <a:p>
                      <a:pPr algn="just">
                        <a:spcAft>
                          <a:spcPts val="0"/>
                        </a:spcAft>
                      </a:pPr>
                      <a:r>
                        <a:rPr lang="en-US" sz="2000">
                          <a:effectLst/>
                          <a:latin typeface="Times New Roman"/>
                          <a:ea typeface="Times New Roman"/>
                        </a:rPr>
                        <a:t>Gateway/Transparent</a:t>
                      </a:r>
                      <a:endParaRPr lang="de-DE" sz="2000">
                        <a:effectLst/>
                        <a:latin typeface="Times New Roman"/>
                        <a:ea typeface="Times New Roman"/>
                      </a:endParaRPr>
                    </a:p>
                  </a:txBody>
                  <a:tcPr marL="68580" marR="68580" marT="0" marB="0"/>
                </a:tc>
                <a:tc>
                  <a:txBody>
                    <a:bodyPr/>
                    <a:lstStyle/>
                    <a:p>
                      <a:pPr algn="just">
                        <a:spcAft>
                          <a:spcPts val="0"/>
                        </a:spcAft>
                      </a:pPr>
                      <a:r>
                        <a:rPr lang="en-US" sz="2000">
                          <a:effectLst/>
                          <a:latin typeface="Times New Roman"/>
                          <a:ea typeface="Times New Roman"/>
                        </a:rPr>
                        <a:t>24</a:t>
                      </a:r>
                      <a:endParaRPr lang="de-DE" sz="2000">
                        <a:effectLst/>
                        <a:latin typeface="Times New Roman"/>
                        <a:ea typeface="Times New Roman"/>
                      </a:endParaRPr>
                    </a:p>
                  </a:txBody>
                  <a:tcPr marL="68580" marR="68580" marT="0" marB="0"/>
                </a:tc>
              </a:tr>
              <a:tr h="370840">
                <a:tc>
                  <a:txBody>
                    <a:bodyPr/>
                    <a:lstStyle/>
                    <a:p>
                      <a:pPr algn="just">
                        <a:spcAft>
                          <a:spcPts val="0"/>
                        </a:spcAft>
                      </a:pPr>
                      <a:r>
                        <a:rPr lang="en-US" sz="2000">
                          <a:effectLst/>
                          <a:latin typeface="Times New Roman"/>
                          <a:ea typeface="Times New Roman"/>
                        </a:rPr>
                        <a:t>Plain IPv6</a:t>
                      </a:r>
                      <a:endParaRPr lang="de-DE" sz="2000">
                        <a:effectLst/>
                        <a:latin typeface="Times New Roman"/>
                        <a:ea typeface="Times New Roman"/>
                      </a:endParaRPr>
                    </a:p>
                  </a:txBody>
                  <a:tcPr marL="68580" marR="68580" marT="0" marB="0"/>
                </a:tc>
                <a:tc>
                  <a:txBody>
                    <a:bodyPr/>
                    <a:lstStyle/>
                    <a:p>
                      <a:pPr algn="just">
                        <a:spcAft>
                          <a:spcPts val="0"/>
                        </a:spcAft>
                      </a:pPr>
                      <a:r>
                        <a:rPr lang="en-US" sz="2000">
                          <a:effectLst/>
                          <a:latin typeface="Times New Roman"/>
                          <a:ea typeface="Times New Roman"/>
                        </a:rPr>
                        <a:t>1</a:t>
                      </a:r>
                      <a:endParaRPr lang="de-DE" sz="2000">
                        <a:effectLst/>
                        <a:latin typeface="Times New Roman"/>
                        <a:ea typeface="Times New Roman"/>
                      </a:endParaRPr>
                    </a:p>
                  </a:txBody>
                  <a:tcPr marL="68580" marR="68580" marT="0" marB="0"/>
                </a:tc>
              </a:tr>
              <a:tr h="370840">
                <a:tc>
                  <a:txBody>
                    <a:bodyPr/>
                    <a:lstStyle/>
                    <a:p>
                      <a:pPr algn="just">
                        <a:spcAft>
                          <a:spcPts val="0"/>
                        </a:spcAft>
                      </a:pPr>
                      <a:r>
                        <a:rPr lang="en-US" sz="2000">
                          <a:effectLst/>
                          <a:latin typeface="Times New Roman"/>
                          <a:ea typeface="Times New Roman"/>
                        </a:rPr>
                        <a:t>SCHP IPv6 Header Compression</a:t>
                      </a:r>
                      <a:endParaRPr lang="de-DE" sz="2000">
                        <a:effectLst/>
                        <a:latin typeface="Times New Roman"/>
                        <a:ea typeface="Times New Roman"/>
                      </a:endParaRPr>
                    </a:p>
                  </a:txBody>
                  <a:tcPr marL="68580" marR="68580" marT="0" marB="0"/>
                </a:tc>
                <a:tc>
                  <a:txBody>
                    <a:bodyPr/>
                    <a:lstStyle/>
                    <a:p>
                      <a:pPr algn="just">
                        <a:spcAft>
                          <a:spcPts val="0"/>
                        </a:spcAft>
                      </a:pPr>
                      <a:r>
                        <a:rPr lang="en-US" sz="2000">
                          <a:effectLst/>
                          <a:latin typeface="Times New Roman"/>
                          <a:ea typeface="Times New Roman"/>
                        </a:rPr>
                        <a:t>24</a:t>
                      </a:r>
                      <a:endParaRPr lang="de-DE" sz="2000">
                        <a:effectLst/>
                        <a:latin typeface="Times New Roman"/>
                        <a:ea typeface="Times New Roman"/>
                      </a:endParaRPr>
                    </a:p>
                  </a:txBody>
                  <a:tcPr marL="68580" marR="68580" marT="0" marB="0"/>
                </a:tc>
              </a:tr>
              <a:tr h="370840">
                <a:tc>
                  <a:txBody>
                    <a:bodyPr/>
                    <a:lstStyle/>
                    <a:p>
                      <a:pPr algn="just">
                        <a:spcAft>
                          <a:spcPts val="0"/>
                        </a:spcAft>
                      </a:pPr>
                      <a:r>
                        <a:rPr lang="en-US" sz="2000">
                          <a:effectLst/>
                          <a:latin typeface="Times New Roman"/>
                          <a:ea typeface="Times New Roman"/>
                        </a:rPr>
                        <a:t>RFC 6282 Header Compression</a:t>
                      </a:r>
                      <a:endParaRPr lang="de-DE" sz="2000">
                        <a:effectLst/>
                        <a:latin typeface="Times New Roman"/>
                        <a:ea typeface="Times New Roman"/>
                      </a:endParaRPr>
                    </a:p>
                  </a:txBody>
                  <a:tcPr marL="68580" marR="68580" marT="0" marB="0"/>
                </a:tc>
                <a:tc>
                  <a:txBody>
                    <a:bodyPr/>
                    <a:lstStyle/>
                    <a:p>
                      <a:pPr algn="just">
                        <a:spcAft>
                          <a:spcPts val="0"/>
                        </a:spcAft>
                      </a:pPr>
                      <a:r>
                        <a:rPr lang="en-US" sz="2000" dirty="0">
                          <a:effectLst/>
                          <a:latin typeface="Times New Roman"/>
                          <a:ea typeface="Times New Roman"/>
                        </a:rPr>
                        <a:t>4</a:t>
                      </a:r>
                      <a:endParaRPr lang="de-DE" sz="2000" dirty="0">
                        <a:effectLst/>
                        <a:latin typeface="Times New Roman"/>
                        <a:ea typeface="Times New Roman"/>
                      </a:endParaRPr>
                    </a:p>
                  </a:txBody>
                  <a:tcPr marL="68580" marR="68580" marT="0" marB="0"/>
                </a:tc>
              </a:tr>
            </a:tbl>
          </a:graphicData>
        </a:graphic>
      </p:graphicFrame>
      <p:sp>
        <p:nvSpPr>
          <p:cNvPr id="4" name="Datumsplatzhalter 3"/>
          <p:cNvSpPr>
            <a:spLocks noGrp="1"/>
          </p:cNvSpPr>
          <p:nvPr>
            <p:ph type="dt" sz="half" idx="10"/>
          </p:nvPr>
        </p:nvSpPr>
        <p:spPr/>
        <p:txBody>
          <a:bodyPr/>
          <a:lstStyle/>
          <a:p>
            <a:pPr>
              <a:defRPr/>
            </a:pPr>
            <a:r>
              <a:rPr lang="en-US" altLang="en-US" dirty="0"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365E8FF4-0587-4AA7-8BB9-721430474D8A}" type="slidenum">
              <a:rPr lang="en-US" altLang="en-US" smtClean="0"/>
              <a:pPr>
                <a:defRPr/>
              </a:pPr>
              <a:t>8</a:t>
            </a:fld>
            <a:endParaRPr lang="en-US" altLang="en-US" dirty="0"/>
          </a:p>
        </p:txBody>
      </p:sp>
      <p:sp>
        <p:nvSpPr>
          <p:cNvPr id="9" name="Textfeld 8"/>
          <p:cNvSpPr txBox="1"/>
          <p:nvPr/>
        </p:nvSpPr>
        <p:spPr>
          <a:xfrm>
            <a:off x="755576" y="4725144"/>
            <a:ext cx="7776864" cy="707886"/>
          </a:xfrm>
          <a:prstGeom prst="rect">
            <a:avLst/>
          </a:prstGeom>
          <a:noFill/>
        </p:spPr>
        <p:txBody>
          <a:bodyPr wrap="square" rtlCol="0">
            <a:spAutoFit/>
          </a:bodyPr>
          <a:lstStyle/>
          <a:p>
            <a:r>
              <a:rPr lang="en-US" sz="2000" dirty="0" smtClean="0">
                <a:latin typeface="+mn-lt"/>
              </a:rPr>
              <a:t>https://mentor.ieee.org/802.15/dcn/17/15-17-0498-00-lpwa-use-case-evaluation-of-connectivitiy.xlsx</a:t>
            </a:r>
            <a:endParaRPr lang="en-US" sz="2000" dirty="0">
              <a:latin typeface="+mn-lt"/>
            </a:endParaRPr>
          </a:p>
        </p:txBody>
      </p:sp>
    </p:spTree>
    <p:extLst>
      <p:ext uri="{BB962C8B-B14F-4D97-AF65-F5344CB8AC3E}">
        <p14:creationId xmlns:p14="http://schemas.microsoft.com/office/powerpoint/2010/main" val="4492210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Network Topologies</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596385388"/>
              </p:ext>
            </p:extLst>
          </p:nvPr>
        </p:nvGraphicFramePr>
        <p:xfrm>
          <a:off x="685800" y="1981200"/>
          <a:ext cx="7772400" cy="2595880"/>
        </p:xfrm>
        <a:graphic>
          <a:graphicData uri="http://schemas.openxmlformats.org/drawingml/2006/table">
            <a:tbl>
              <a:tblPr firstRow="1" bandRow="1">
                <a:tableStyleId>{5C22544A-7EE6-4342-B048-85BDC9FD1C3A}</a:tableStyleId>
              </a:tblPr>
              <a:tblGrid>
                <a:gridCol w="3886200"/>
                <a:gridCol w="3886200"/>
              </a:tblGrid>
              <a:tr h="370840">
                <a:tc>
                  <a:txBody>
                    <a:bodyPr/>
                    <a:lstStyle/>
                    <a:p>
                      <a:pPr algn="just">
                        <a:spcAft>
                          <a:spcPts val="0"/>
                        </a:spcAft>
                      </a:pPr>
                      <a:r>
                        <a:rPr lang="en-US" sz="2000" b="1" dirty="0">
                          <a:effectLst/>
                          <a:latin typeface="Times New Roman"/>
                          <a:ea typeface="Times New Roman"/>
                        </a:rPr>
                        <a:t>Scheme</a:t>
                      </a:r>
                      <a:endParaRPr lang="de-DE" sz="2000" dirty="0">
                        <a:effectLst/>
                        <a:latin typeface="Times New Roman"/>
                        <a:ea typeface="Times New Roman"/>
                      </a:endParaRPr>
                    </a:p>
                  </a:txBody>
                  <a:tcPr marL="68580" marR="68580" marT="0" marB="0"/>
                </a:tc>
                <a:tc>
                  <a:txBody>
                    <a:bodyPr/>
                    <a:lstStyle/>
                    <a:p>
                      <a:pPr algn="just">
                        <a:spcAft>
                          <a:spcPts val="0"/>
                        </a:spcAft>
                      </a:pPr>
                      <a:r>
                        <a:rPr lang="en-US" sz="2000" b="1">
                          <a:effectLst/>
                          <a:latin typeface="Times New Roman"/>
                          <a:ea typeface="Times New Roman"/>
                        </a:rPr>
                        <a:t># supported use-cases (max. 24)</a:t>
                      </a:r>
                      <a:endParaRPr lang="de-DE" sz="2000">
                        <a:effectLst/>
                        <a:latin typeface="Times New Roman"/>
                        <a:ea typeface="Times New Roman"/>
                      </a:endParaRPr>
                    </a:p>
                  </a:txBody>
                  <a:tcPr marL="68580" marR="68580" marT="0" marB="0"/>
                </a:tc>
              </a:tr>
              <a:tr h="370840">
                <a:tc>
                  <a:txBody>
                    <a:bodyPr/>
                    <a:lstStyle/>
                    <a:p>
                      <a:pPr algn="just">
                        <a:spcAft>
                          <a:spcPts val="0"/>
                        </a:spcAft>
                      </a:pPr>
                      <a:r>
                        <a:rPr lang="en-US" sz="2000">
                          <a:effectLst/>
                          <a:latin typeface="Times New Roman"/>
                          <a:ea typeface="Times New Roman"/>
                        </a:rPr>
                        <a:t>Star</a:t>
                      </a:r>
                      <a:endParaRPr lang="de-DE" sz="2000">
                        <a:effectLst/>
                        <a:latin typeface="Times New Roman"/>
                        <a:ea typeface="Times New Roman"/>
                      </a:endParaRPr>
                    </a:p>
                  </a:txBody>
                  <a:tcPr marL="68580" marR="68580" marT="0" marB="0"/>
                </a:tc>
                <a:tc>
                  <a:txBody>
                    <a:bodyPr/>
                    <a:lstStyle/>
                    <a:p>
                      <a:pPr algn="just">
                        <a:spcAft>
                          <a:spcPts val="0"/>
                        </a:spcAft>
                      </a:pPr>
                      <a:r>
                        <a:rPr lang="en-US" sz="2000">
                          <a:effectLst/>
                          <a:latin typeface="Times New Roman"/>
                          <a:ea typeface="Times New Roman"/>
                        </a:rPr>
                        <a:t>24</a:t>
                      </a:r>
                      <a:endParaRPr lang="de-DE" sz="2000">
                        <a:effectLst/>
                        <a:latin typeface="Times New Roman"/>
                        <a:ea typeface="Times New Roman"/>
                      </a:endParaRPr>
                    </a:p>
                  </a:txBody>
                  <a:tcPr marL="68580" marR="68580" marT="0" marB="0"/>
                </a:tc>
              </a:tr>
              <a:tr h="370840">
                <a:tc>
                  <a:txBody>
                    <a:bodyPr/>
                    <a:lstStyle/>
                    <a:p>
                      <a:pPr algn="just">
                        <a:spcAft>
                          <a:spcPts val="0"/>
                        </a:spcAft>
                      </a:pPr>
                      <a:r>
                        <a:rPr lang="en-US" sz="2000">
                          <a:effectLst/>
                          <a:latin typeface="Times New Roman"/>
                          <a:ea typeface="Times New Roman"/>
                        </a:rPr>
                        <a:t>Extended Star</a:t>
                      </a:r>
                      <a:endParaRPr lang="de-DE" sz="2000">
                        <a:effectLst/>
                        <a:latin typeface="Times New Roman"/>
                        <a:ea typeface="Times New Roman"/>
                      </a:endParaRPr>
                    </a:p>
                  </a:txBody>
                  <a:tcPr marL="68580" marR="68580" marT="0" marB="0"/>
                </a:tc>
                <a:tc>
                  <a:txBody>
                    <a:bodyPr/>
                    <a:lstStyle/>
                    <a:p>
                      <a:pPr algn="just">
                        <a:spcAft>
                          <a:spcPts val="0"/>
                        </a:spcAft>
                      </a:pPr>
                      <a:r>
                        <a:rPr lang="en-US" sz="2000">
                          <a:effectLst/>
                          <a:latin typeface="Times New Roman"/>
                          <a:ea typeface="Times New Roman"/>
                        </a:rPr>
                        <a:t>24</a:t>
                      </a:r>
                      <a:endParaRPr lang="de-DE" sz="2000">
                        <a:effectLst/>
                        <a:latin typeface="Times New Roman"/>
                        <a:ea typeface="Times New Roman"/>
                      </a:endParaRPr>
                    </a:p>
                  </a:txBody>
                  <a:tcPr marL="68580" marR="68580" marT="0" marB="0"/>
                </a:tc>
              </a:tr>
              <a:tr h="370840">
                <a:tc>
                  <a:txBody>
                    <a:bodyPr/>
                    <a:lstStyle/>
                    <a:p>
                      <a:pPr algn="just">
                        <a:spcAft>
                          <a:spcPts val="0"/>
                        </a:spcAft>
                      </a:pPr>
                      <a:r>
                        <a:rPr lang="en-US" sz="2000">
                          <a:effectLst/>
                          <a:latin typeface="Times New Roman"/>
                          <a:ea typeface="Times New Roman"/>
                        </a:rPr>
                        <a:t>Device to Device</a:t>
                      </a:r>
                      <a:endParaRPr lang="de-DE" sz="2000">
                        <a:effectLst/>
                        <a:latin typeface="Times New Roman"/>
                        <a:ea typeface="Times New Roman"/>
                      </a:endParaRPr>
                    </a:p>
                  </a:txBody>
                  <a:tcPr marL="68580" marR="68580" marT="0" marB="0"/>
                </a:tc>
                <a:tc>
                  <a:txBody>
                    <a:bodyPr/>
                    <a:lstStyle/>
                    <a:p>
                      <a:pPr algn="just">
                        <a:spcAft>
                          <a:spcPts val="0"/>
                        </a:spcAft>
                      </a:pPr>
                      <a:r>
                        <a:rPr lang="en-US" sz="2000">
                          <a:effectLst/>
                          <a:latin typeface="Times New Roman"/>
                          <a:ea typeface="Times New Roman"/>
                        </a:rPr>
                        <a:t>12</a:t>
                      </a:r>
                      <a:endParaRPr lang="de-DE" sz="2000">
                        <a:effectLst/>
                        <a:latin typeface="Times New Roman"/>
                        <a:ea typeface="Times New Roman"/>
                      </a:endParaRPr>
                    </a:p>
                  </a:txBody>
                  <a:tcPr marL="68580" marR="68580" marT="0" marB="0"/>
                </a:tc>
              </a:tr>
              <a:tr h="370840">
                <a:tc>
                  <a:txBody>
                    <a:bodyPr/>
                    <a:lstStyle/>
                    <a:p>
                      <a:pPr algn="just">
                        <a:spcAft>
                          <a:spcPts val="0"/>
                        </a:spcAft>
                      </a:pPr>
                      <a:r>
                        <a:rPr lang="en-US" sz="2000">
                          <a:effectLst/>
                          <a:latin typeface="Times New Roman"/>
                          <a:ea typeface="Times New Roman"/>
                        </a:rPr>
                        <a:t>Base Station assisted D2D</a:t>
                      </a:r>
                      <a:endParaRPr lang="de-DE" sz="2000">
                        <a:effectLst/>
                        <a:latin typeface="Times New Roman"/>
                        <a:ea typeface="Times New Roman"/>
                      </a:endParaRPr>
                    </a:p>
                  </a:txBody>
                  <a:tcPr marL="68580" marR="68580" marT="0" marB="0"/>
                </a:tc>
                <a:tc>
                  <a:txBody>
                    <a:bodyPr/>
                    <a:lstStyle/>
                    <a:p>
                      <a:pPr algn="just">
                        <a:spcAft>
                          <a:spcPts val="0"/>
                        </a:spcAft>
                      </a:pPr>
                      <a:r>
                        <a:rPr lang="en-US" sz="2000">
                          <a:effectLst/>
                          <a:latin typeface="Times New Roman"/>
                          <a:ea typeface="Times New Roman"/>
                        </a:rPr>
                        <a:t>24</a:t>
                      </a:r>
                      <a:endParaRPr lang="de-DE" sz="2000">
                        <a:effectLst/>
                        <a:latin typeface="Times New Roman"/>
                        <a:ea typeface="Times New Roman"/>
                      </a:endParaRPr>
                    </a:p>
                  </a:txBody>
                  <a:tcPr marL="68580" marR="68580" marT="0" marB="0"/>
                </a:tc>
              </a:tr>
              <a:tr h="370840">
                <a:tc>
                  <a:txBody>
                    <a:bodyPr/>
                    <a:lstStyle/>
                    <a:p>
                      <a:pPr algn="just">
                        <a:spcAft>
                          <a:spcPts val="0"/>
                        </a:spcAft>
                      </a:pPr>
                      <a:r>
                        <a:rPr lang="en-US" sz="2000">
                          <a:effectLst/>
                          <a:latin typeface="Times New Roman"/>
                          <a:ea typeface="Times New Roman"/>
                        </a:rPr>
                        <a:t>Unsynchronized Mesh</a:t>
                      </a:r>
                      <a:endParaRPr lang="de-DE" sz="2000">
                        <a:effectLst/>
                        <a:latin typeface="Times New Roman"/>
                        <a:ea typeface="Times New Roman"/>
                      </a:endParaRPr>
                    </a:p>
                  </a:txBody>
                  <a:tcPr marL="68580" marR="68580" marT="0" marB="0"/>
                </a:tc>
                <a:tc>
                  <a:txBody>
                    <a:bodyPr/>
                    <a:lstStyle/>
                    <a:p>
                      <a:pPr algn="just">
                        <a:spcAft>
                          <a:spcPts val="0"/>
                        </a:spcAft>
                      </a:pPr>
                      <a:r>
                        <a:rPr lang="en-US" sz="2000">
                          <a:effectLst/>
                          <a:latin typeface="Times New Roman"/>
                          <a:ea typeface="Times New Roman"/>
                        </a:rPr>
                        <a:t>13</a:t>
                      </a:r>
                      <a:endParaRPr lang="de-DE" sz="2000">
                        <a:effectLst/>
                        <a:latin typeface="Times New Roman"/>
                        <a:ea typeface="Times New Roman"/>
                      </a:endParaRPr>
                    </a:p>
                  </a:txBody>
                  <a:tcPr marL="68580" marR="68580" marT="0" marB="0"/>
                </a:tc>
              </a:tr>
              <a:tr h="370840">
                <a:tc>
                  <a:txBody>
                    <a:bodyPr/>
                    <a:lstStyle/>
                    <a:p>
                      <a:pPr algn="just">
                        <a:spcAft>
                          <a:spcPts val="0"/>
                        </a:spcAft>
                      </a:pPr>
                      <a:r>
                        <a:rPr lang="en-US" sz="2000">
                          <a:effectLst/>
                          <a:latin typeface="Times New Roman"/>
                          <a:ea typeface="Times New Roman"/>
                        </a:rPr>
                        <a:t>Synchronized Mesh</a:t>
                      </a:r>
                      <a:endParaRPr lang="de-DE" sz="2000">
                        <a:effectLst/>
                        <a:latin typeface="Times New Roman"/>
                        <a:ea typeface="Times New Roman"/>
                      </a:endParaRPr>
                    </a:p>
                  </a:txBody>
                  <a:tcPr marL="68580" marR="68580" marT="0" marB="0"/>
                </a:tc>
                <a:tc>
                  <a:txBody>
                    <a:bodyPr/>
                    <a:lstStyle/>
                    <a:p>
                      <a:pPr algn="just">
                        <a:spcAft>
                          <a:spcPts val="0"/>
                        </a:spcAft>
                      </a:pPr>
                      <a:r>
                        <a:rPr lang="en-US" sz="2000" dirty="0">
                          <a:effectLst/>
                          <a:latin typeface="Times New Roman"/>
                          <a:ea typeface="Times New Roman"/>
                        </a:rPr>
                        <a:t>19</a:t>
                      </a:r>
                      <a:endParaRPr lang="de-DE" sz="2000" dirty="0">
                        <a:effectLst/>
                        <a:latin typeface="Times New Roman"/>
                        <a:ea typeface="Times New Roman"/>
                      </a:endParaRPr>
                    </a:p>
                  </a:txBody>
                  <a:tcPr marL="68580" marR="68580" marT="0" marB="0"/>
                </a:tc>
              </a:tr>
            </a:tbl>
          </a:graphicData>
        </a:graphic>
      </p:graphicFrame>
      <p:sp>
        <p:nvSpPr>
          <p:cNvPr id="4" name="Datumsplatzhalter 3"/>
          <p:cNvSpPr>
            <a:spLocks noGrp="1"/>
          </p:cNvSpPr>
          <p:nvPr>
            <p:ph type="dt" sz="half" idx="10"/>
          </p:nvPr>
        </p:nvSpPr>
        <p:spPr/>
        <p:txBody>
          <a:bodyPr/>
          <a:lstStyle/>
          <a:p>
            <a:pPr>
              <a:defRPr/>
            </a:pPr>
            <a:r>
              <a:rPr lang="en-US" altLang="en-US" dirty="0"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365E8FF4-0587-4AA7-8BB9-721430474D8A}" type="slidenum">
              <a:rPr lang="en-US" altLang="en-US" smtClean="0"/>
              <a:pPr>
                <a:defRPr/>
              </a:pPr>
              <a:t>9</a:t>
            </a:fld>
            <a:endParaRPr lang="en-US" altLang="en-US" dirty="0"/>
          </a:p>
        </p:txBody>
      </p:sp>
      <p:sp>
        <p:nvSpPr>
          <p:cNvPr id="9" name="Textfeld 8"/>
          <p:cNvSpPr txBox="1"/>
          <p:nvPr/>
        </p:nvSpPr>
        <p:spPr>
          <a:xfrm>
            <a:off x="755576" y="4725144"/>
            <a:ext cx="7776864" cy="707886"/>
          </a:xfrm>
          <a:prstGeom prst="rect">
            <a:avLst/>
          </a:prstGeom>
          <a:noFill/>
        </p:spPr>
        <p:txBody>
          <a:bodyPr wrap="square" rtlCol="0">
            <a:spAutoFit/>
          </a:bodyPr>
          <a:lstStyle/>
          <a:p>
            <a:r>
              <a:rPr lang="en-US" sz="2000" dirty="0" smtClean="0">
                <a:latin typeface="+mn-lt"/>
              </a:rPr>
              <a:t>https://mentor.ieee.org/802.15/dcn/17/15-17-0494-00-lpwa-use-case-evaluation-of-network-toplogies.xlsx</a:t>
            </a:r>
            <a:endParaRPr lang="en-US" sz="2000" dirty="0">
              <a:latin typeface="+mn-lt"/>
            </a:endParaRPr>
          </a:p>
        </p:txBody>
      </p:sp>
    </p:spTree>
    <p:extLst>
      <p:ext uri="{BB962C8B-B14F-4D97-AF65-F5344CB8AC3E}">
        <p14:creationId xmlns:p14="http://schemas.microsoft.com/office/powerpoint/2010/main" val="420679321"/>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561</Words>
  <Application>Microsoft Office PowerPoint</Application>
  <PresentationFormat>Bildschirmpräsentation (4:3)</PresentationFormat>
  <Paragraphs>188</Paragraphs>
  <Slides>13</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13</vt:i4>
      </vt:variant>
    </vt:vector>
  </HeadingPairs>
  <TitlesOfParts>
    <vt:vector size="16" baseType="lpstr">
      <vt:lpstr>Times New Roman</vt:lpstr>
      <vt:lpstr>Arial</vt:lpstr>
      <vt:lpstr>IEEE-P802_15_Rbt</vt:lpstr>
      <vt:lpstr>PowerPoint-Präsentation</vt:lpstr>
      <vt:lpstr>Candidate Technologies vs. Use-case Evaluation</vt:lpstr>
      <vt:lpstr>Motivation</vt:lpstr>
      <vt:lpstr>Modulation Schemes</vt:lpstr>
      <vt:lpstr>Forward Error Correction</vt:lpstr>
      <vt:lpstr>MAC Schemes</vt:lpstr>
      <vt:lpstr>MAC Schemes</vt:lpstr>
      <vt:lpstr>Connectivity</vt:lpstr>
      <vt:lpstr>Network Topologies</vt:lpstr>
      <vt:lpstr>Existing IEEE Standards</vt:lpstr>
      <vt:lpstr>Fully Supported Use-Cases by Existing IEEE Standards</vt:lpstr>
      <vt:lpstr>Uncovered or Potentially Improvable Use-Cases</vt:lpstr>
      <vt:lpstr>Thank You for Your Interest!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27</cp:revision>
  <cp:lastPrinted>1998-02-10T13:28:06Z</cp:lastPrinted>
  <dcterms:created xsi:type="dcterms:W3CDTF">2017-09-11T01:55:47Z</dcterms:created>
  <dcterms:modified xsi:type="dcterms:W3CDTF">2017-09-11T02:26:33Z</dcterms:modified>
</cp:coreProperties>
</file>