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0"/>
  </p:notesMasterIdLst>
  <p:handoutMasterIdLst>
    <p:handoutMasterId r:id="rId41"/>
  </p:handoutMasterIdLst>
  <p:sldIdLst>
    <p:sldId id="287" r:id="rId2"/>
    <p:sldId id="311" r:id="rId3"/>
    <p:sldId id="312" r:id="rId4"/>
    <p:sldId id="313" r:id="rId5"/>
    <p:sldId id="314" r:id="rId6"/>
    <p:sldId id="323" r:id="rId7"/>
    <p:sldId id="264" r:id="rId8"/>
    <p:sldId id="342" r:id="rId9"/>
    <p:sldId id="345" r:id="rId10"/>
    <p:sldId id="338" r:id="rId11"/>
    <p:sldId id="337" r:id="rId12"/>
    <p:sldId id="353" r:id="rId13"/>
    <p:sldId id="289" r:id="rId14"/>
    <p:sldId id="339" r:id="rId15"/>
    <p:sldId id="331" r:id="rId16"/>
    <p:sldId id="332" r:id="rId17"/>
    <p:sldId id="355" r:id="rId18"/>
    <p:sldId id="356" r:id="rId19"/>
    <p:sldId id="354" r:id="rId20"/>
    <p:sldId id="325" r:id="rId21"/>
    <p:sldId id="327" r:id="rId22"/>
    <p:sldId id="335" r:id="rId23"/>
    <p:sldId id="336" r:id="rId24"/>
    <p:sldId id="340" r:id="rId25"/>
    <p:sldId id="320" r:id="rId26"/>
    <p:sldId id="321" r:id="rId27"/>
    <p:sldId id="324" r:id="rId28"/>
    <p:sldId id="334" r:id="rId29"/>
    <p:sldId id="352" r:id="rId30"/>
    <p:sldId id="351" r:id="rId31"/>
    <p:sldId id="349" r:id="rId32"/>
    <p:sldId id="350" r:id="rId33"/>
    <p:sldId id="346" r:id="rId34"/>
    <p:sldId id="347" r:id="rId35"/>
    <p:sldId id="348" r:id="rId36"/>
    <p:sldId id="322" r:id="rId37"/>
    <p:sldId id="315" r:id="rId38"/>
    <p:sldId id="319" r:id="rId3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11"/>
            <p14:sldId id="312"/>
            <p14:sldId id="313"/>
            <p14:sldId id="314"/>
            <p14:sldId id="323"/>
            <p14:sldId id="264"/>
          </p14:sldIdLst>
        </p14:section>
        <p14:section name="Meeting Section" id="{423C3B5B-A901-8240-AD93-EF2BDAB31CDF}">
          <p14:sldIdLst>
            <p14:sldId id="342"/>
          </p14:sldIdLst>
        </p14:section>
        <p14:section name="Joint Meeting w/4s" id="{A4FA45F8-2BA0-A549-9741-6314C8DEA3CE}">
          <p14:sldIdLst/>
        </p14:section>
        <p14:section name="Back up slides" id="{745B0C6E-9DCA-A44A-B310-3606DBDE587C}">
          <p14:sldIdLst>
            <p14:sldId id="345"/>
            <p14:sldId id="338"/>
            <p14:sldId id="337"/>
            <p14:sldId id="353"/>
            <p14:sldId id="289"/>
            <p14:sldId id="339"/>
            <p14:sldId id="331"/>
            <p14:sldId id="332"/>
            <p14:sldId id="355"/>
            <p14:sldId id="356"/>
            <p14:sldId id="354"/>
            <p14:sldId id="325"/>
            <p14:sldId id="327"/>
            <p14:sldId id="335"/>
            <p14:sldId id="336"/>
            <p14:sldId id="340"/>
            <p14:sldId id="320"/>
            <p14:sldId id="321"/>
            <p14:sldId id="324"/>
            <p14:sldId id="334"/>
            <p14:sldId id="352"/>
            <p14:sldId id="351"/>
            <p14:sldId id="349"/>
            <p14:sldId id="350"/>
            <p14:sldId id="346"/>
            <p14:sldId id="347"/>
            <p14:sldId id="348"/>
          </p14:sldIdLst>
        </p14:section>
        <p14:section name="Closing Report" id="{D1985612-97DB-154D-A772-78B42F343021}">
          <p14:sldIdLst>
            <p14:sldId id="322"/>
            <p14:sldId id="315"/>
            <p14:sldId id="319"/>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2439" autoAdjust="0"/>
    <p:restoredTop sz="99307" autoAdjust="0"/>
  </p:normalViewPr>
  <p:slideViewPr>
    <p:cSldViewPr>
      <p:cViewPr>
        <p:scale>
          <a:sx n="116" d="100"/>
          <a:sy n="116" d="100"/>
        </p:scale>
        <p:origin x="-1824" y="-26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080"/>
    </p:cViewPr>
  </p:sorter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notesMaster" Target="notesMasters/notesMaster1.xml"/><Relationship Id="rId41" Type="http://schemas.openxmlformats.org/officeDocument/2006/relationships/handoutMaster" Target="handoutMasters/handoutMaster1.xml"/><Relationship Id="rId42" Type="http://schemas.openxmlformats.org/officeDocument/2006/relationships/printerSettings" Target="printerSettings/printerSettings1.bin"/><Relationship Id="rId43" Type="http://schemas.openxmlformats.org/officeDocument/2006/relationships/presProps" Target="presProps.xml"/><Relationship Id="rId44" Type="http://schemas.openxmlformats.org/officeDocument/2006/relationships/viewProps" Target="viewProps.xml"/><Relationship Id="rId4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965166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947025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269564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364657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610215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16816927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58981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latin typeface="Times New Roman" charset="0"/>
                <a:ea typeface="ＭＳ Ｐゴシック" charset="0"/>
                <a:cs typeface="ＭＳ Ｐゴシック" charset="0"/>
              </a:rPr>
              <a:t>Sincere thanks</a:t>
            </a:r>
            <a:r>
              <a:rPr lang="en-GB" baseline="0" dirty="0" smtClean="0">
                <a:latin typeface="Times New Roman" charset="0"/>
                <a:ea typeface="ＭＳ Ｐゴシック" charset="0"/>
                <a:cs typeface="ＭＳ Ｐゴシック" charset="0"/>
              </a:rPr>
              <a:t> to Charley and Yokota-san: </a:t>
            </a:r>
            <a:r>
              <a:rPr lang="en-GB" dirty="0" smtClean="0">
                <a:latin typeface="Times New Roman" charset="0"/>
                <a:ea typeface="ＭＳ Ｐゴシック" charset="0"/>
                <a:cs typeface="ＭＳ Ｐゴシック" charset="0"/>
              </a:rPr>
              <a:t>ah-</a:t>
            </a:r>
            <a:r>
              <a:rPr lang="en-GB" dirty="0" err="1" smtClean="0">
                <a:latin typeface="Times New Roman" charset="0"/>
                <a:ea typeface="ＭＳ Ｐゴシック" charset="0"/>
                <a:cs typeface="ＭＳ Ｐゴシック" charset="0"/>
              </a:rPr>
              <a:t>ree</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gah-toh-oo</a:t>
            </a:r>
            <a:r>
              <a:rPr lang="en-GB" dirty="0" smtClean="0">
                <a:latin typeface="Times New Roman" charset="0"/>
                <a:ea typeface="ＭＳ Ｐゴシック" charset="0"/>
                <a:cs typeface="ＭＳ Ｐゴシック" charset="0"/>
              </a:rPr>
              <a:t> go-</a:t>
            </a:r>
            <a:r>
              <a:rPr lang="en-GB" dirty="0" err="1" smtClean="0">
                <a:latin typeface="Times New Roman" charset="0"/>
                <a:ea typeface="ＭＳ Ｐゴシック" charset="0"/>
                <a:cs typeface="ＭＳ Ｐゴシック" charset="0"/>
              </a:rPr>
              <a:t>za</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ee</a:t>
            </a:r>
            <a:r>
              <a:rPr lang="en-GB" dirty="0" smtClean="0">
                <a:latin typeface="Times New Roman" charset="0"/>
                <a:ea typeface="ＭＳ Ｐゴシック" charset="0"/>
                <a:cs typeface="ＭＳ Ｐゴシック" charset="0"/>
              </a:rPr>
              <a:t>-ma-</a:t>
            </a:r>
            <a:r>
              <a:rPr lang="en-GB" dirty="0" err="1" smtClean="0">
                <a:latin typeface="Times New Roman" charset="0"/>
                <a:ea typeface="ＭＳ Ｐゴシック" charset="0"/>
                <a:cs typeface="ＭＳ Ｐゴシック" charset="0"/>
              </a:rPr>
              <a:t>shi</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tah</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215953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50052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49760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&lt;Sept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17-</a:t>
            </a:r>
            <a:r>
              <a:rPr lang="en-US" b="1" dirty="0" smtClean="0"/>
              <a:t>0508-</a:t>
            </a:r>
            <a:r>
              <a:rPr lang="en-US" b="1" dirty="0" smtClean="0"/>
              <a:t>00-0000</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image" Target="../media/image2.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image" Target="../media/image4.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image" Target="../media/image5.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7.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9.e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 Id="rId3" Type="http://schemas.openxmlformats.org/officeDocument/2006/relationships/image" Target="../media/image10.e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 Id="rId3" Type="http://schemas.openxmlformats.org/officeDocument/2006/relationships/image" Target="../media/image11.em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 Id="rId3" Type="http://schemas.openxmlformats.org/officeDocument/2006/relationships/image" Target="../media/image12.em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TG12 ULI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Sept 2017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10 Sep 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TG12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Sep 2017 </a:t>
            </a:r>
            <a:r>
              <a:rPr lang="en-US" sz="1600" dirty="0" smtClean="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Sep 2017 </a:t>
            </a:r>
            <a:r>
              <a:rPr lang="en-US" sz="1600" dirty="0" smtClean="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762000"/>
            <a:ext cx="8686800" cy="1143000"/>
          </a:xfrm>
        </p:spPr>
        <p:txBody>
          <a:bodyPr/>
          <a:lstStyle/>
          <a:p>
            <a:r>
              <a:rPr lang="en-US" b="1" dirty="0" smtClean="0">
                <a:solidFill>
                  <a:srgbClr val="000000"/>
                </a:solidFill>
                <a:ea typeface="Lucida Grande"/>
                <a:cs typeface="Lucida Grande"/>
              </a:rPr>
              <a:t>802.15.12 </a:t>
            </a:r>
            <a:r>
              <a:rPr lang="en-US" b="1" dirty="0" smtClean="0"/>
              <a:t>Protocol Discrimination Entity (PDE) </a:t>
            </a:r>
            <a:r>
              <a:rPr lang="en-US" dirty="0" smtClean="0">
                <a:latin typeface="Arial" charset="0"/>
              </a:rPr>
              <a:t/>
            </a:r>
            <a:br>
              <a:rPr lang="en-US" dirty="0" smtClean="0">
                <a:latin typeface="Arial" charset="0"/>
              </a:rPr>
            </a:br>
            <a:endParaRPr lang="en-US" dirty="0">
              <a:latin typeface="Arial" charset="0"/>
            </a:endParaRPr>
          </a:p>
        </p:txBody>
      </p:sp>
      <p:sp>
        <p:nvSpPr>
          <p:cNvPr id="10243" name="Rectangle 1027"/>
          <p:cNvSpPr>
            <a:spLocks noGrp="1" noChangeArrowheads="1"/>
          </p:cNvSpPr>
          <p:nvPr>
            <p:ph type="body" idx="1"/>
          </p:nvPr>
        </p:nvSpPr>
        <p:spPr>
          <a:xfrm>
            <a:off x="-106680" y="1295400"/>
            <a:ext cx="9250680" cy="5410200"/>
          </a:xfrm>
        </p:spPr>
        <p:txBody>
          <a:bodyPr/>
          <a:lstStyle/>
          <a:p>
            <a:pPr marL="457200" lvl="1" indent="0">
              <a:buNone/>
            </a:pPr>
            <a:r>
              <a:rPr lang="en-US" sz="2400" b="1" dirty="0" smtClean="0">
                <a:solidFill>
                  <a:srgbClr val="000000"/>
                </a:solidFill>
                <a:latin typeface="Arial" charset="0"/>
              </a:rPr>
              <a:t>Purpose: </a:t>
            </a:r>
          </a:p>
          <a:p>
            <a:pPr lvl="1">
              <a:buFont typeface="Arial"/>
              <a:buChar char="•"/>
            </a:pPr>
            <a:r>
              <a:rPr lang="en-US" sz="2000" dirty="0">
                <a:latin typeface="Arial" charset="0"/>
              </a:rPr>
              <a:t>Directs and optionally modifies information from the </a:t>
            </a:r>
            <a:r>
              <a:rPr lang="en-US" sz="2000" dirty="0" smtClean="0">
                <a:latin typeface="Arial" charset="0"/>
              </a:rPr>
              <a:t>higher </a:t>
            </a:r>
            <a:r>
              <a:rPr lang="en-US" sz="2000" dirty="0">
                <a:latin typeface="Arial" charset="0"/>
              </a:rPr>
              <a:t>layer SAP </a:t>
            </a:r>
            <a:r>
              <a:rPr lang="en-US" sz="2000" dirty="0" smtClean="0">
                <a:latin typeface="Arial" charset="0"/>
              </a:rPr>
              <a:t>to the </a:t>
            </a:r>
            <a:r>
              <a:rPr lang="en-US" sz="2000" dirty="0">
                <a:latin typeface="Arial" charset="0"/>
              </a:rPr>
              <a:t>appropriate </a:t>
            </a:r>
            <a:r>
              <a:rPr lang="en-US" sz="2000" dirty="0" smtClean="0">
                <a:latin typeface="Arial" charset="0"/>
              </a:rPr>
              <a:t>protocol </a:t>
            </a:r>
            <a:r>
              <a:rPr lang="en-US" sz="2000" dirty="0">
                <a:latin typeface="Arial" charset="0"/>
              </a:rPr>
              <a:t>module </a:t>
            </a:r>
            <a:r>
              <a:rPr lang="en-US" sz="2000" dirty="0" smtClean="0">
                <a:latin typeface="Arial" charset="0"/>
              </a:rPr>
              <a:t>directly or via fragmentation module</a:t>
            </a:r>
          </a:p>
          <a:p>
            <a:pPr lvl="1">
              <a:buFont typeface="Arial"/>
              <a:buChar char="•"/>
            </a:pPr>
            <a:r>
              <a:rPr lang="en-US" sz="2000" dirty="0" smtClean="0">
                <a:latin typeface="Arial" charset="0"/>
              </a:rPr>
              <a:t>Directs </a:t>
            </a:r>
            <a:r>
              <a:rPr lang="en-US" sz="2000" dirty="0">
                <a:latin typeface="Arial" charset="0"/>
              </a:rPr>
              <a:t>and optionally modifies information from p</a:t>
            </a:r>
            <a:r>
              <a:rPr lang="en-US" sz="2000" dirty="0" smtClean="0">
                <a:latin typeface="Arial" charset="0"/>
              </a:rPr>
              <a:t>rotocol module SAP </a:t>
            </a:r>
            <a:r>
              <a:rPr lang="en-US" sz="2000" dirty="0">
                <a:latin typeface="Arial" charset="0"/>
              </a:rPr>
              <a:t>to the appropriate higher layer </a:t>
            </a:r>
            <a:r>
              <a:rPr lang="en-US" sz="2000" dirty="0" smtClean="0">
                <a:latin typeface="Arial" charset="0"/>
              </a:rPr>
              <a:t>SAP directly or via defragmentation module</a:t>
            </a:r>
          </a:p>
          <a:p>
            <a:pPr marL="457200" lvl="1" indent="0">
              <a:buNone/>
            </a:pPr>
            <a:r>
              <a:rPr lang="en-US" sz="2400" b="1" dirty="0" smtClean="0">
                <a:solidFill>
                  <a:srgbClr val="000000"/>
                </a:solidFill>
                <a:latin typeface="Arial" charset="0"/>
              </a:rPr>
              <a:t>Overview</a:t>
            </a:r>
          </a:p>
          <a:p>
            <a:pPr lvl="1">
              <a:buFont typeface="Arial" charset="0"/>
              <a:buChar char="•"/>
            </a:pPr>
            <a:r>
              <a:rPr lang="en-US" sz="2000" dirty="0" smtClean="0">
                <a:solidFill>
                  <a:srgbClr val="000000"/>
                </a:solidFill>
                <a:latin typeface="Arial" charset="0"/>
              </a:rPr>
              <a:t>For frames going to the higher layer, the PDE determines the appropriate SAP for delivery, as determined by the ULI header, removes the ULI header, reconstitutes the appropriate header, and then directs the datagram to the SAP.</a:t>
            </a:r>
          </a:p>
          <a:p>
            <a:pPr lvl="1">
              <a:buFont typeface="Arial" charset="0"/>
              <a:buChar char="•"/>
            </a:pPr>
            <a:r>
              <a:rPr lang="en-US" sz="2000" dirty="0" smtClean="0">
                <a:solidFill>
                  <a:srgbClr val="000000"/>
                </a:solidFill>
                <a:latin typeface="Arial" charset="0"/>
              </a:rPr>
              <a:t>For datagrams coming from a higher layer, the PDE determines the SAP to which the datagram is to be sent based upon the configuration of the device as set by the Management Protocols entity, and forwards it to the </a:t>
            </a:r>
            <a:r>
              <a:rPr lang="en-US" sz="2000" dirty="0">
                <a:solidFill>
                  <a:srgbClr val="000000"/>
                </a:solidFill>
                <a:latin typeface="Arial" charset="0"/>
              </a:rPr>
              <a:t>appropriate </a:t>
            </a:r>
            <a:r>
              <a:rPr lang="en-US" sz="2000" dirty="0" smtClean="0">
                <a:solidFill>
                  <a:srgbClr val="000000"/>
                </a:solidFill>
                <a:latin typeface="Arial" charset="0"/>
              </a:rPr>
              <a:t>SAP.</a:t>
            </a:r>
          </a:p>
          <a:p>
            <a:pPr marL="457200" lvl="1" indent="0">
              <a:buNone/>
            </a:pPr>
            <a:r>
              <a:rPr lang="en-US" sz="2000" dirty="0" smtClean="0">
                <a:solidFill>
                  <a:srgbClr val="000000"/>
                </a:solidFill>
                <a:latin typeface="Arial" charset="0"/>
              </a:rPr>
              <a:t>Further details may be found in 15-16-0656-02</a:t>
            </a:r>
          </a:p>
          <a:p>
            <a:pPr lvl="1">
              <a:buFont typeface="Arial" charset="0"/>
              <a:buChar char="•"/>
            </a:pPr>
            <a:endParaRPr lang="en-US" sz="2000" dirty="0" smtClean="0">
              <a:solidFill>
                <a:srgbClr val="000000"/>
              </a:solidFill>
              <a:latin typeface="Arial" charset="0"/>
            </a:endParaRP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10</a:t>
            </a:fld>
            <a:endParaRPr lang="en-US" dirty="0"/>
          </a:p>
        </p:txBody>
      </p:sp>
    </p:spTree>
    <p:extLst>
      <p:ext uri="{BB962C8B-B14F-4D97-AF65-F5344CB8AC3E}">
        <p14:creationId xmlns:p14="http://schemas.microsoft.com/office/powerpoint/2010/main" val="23034116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533400"/>
            <a:ext cx="93726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Multiplexed MAC interface </a:t>
            </a:r>
            <a:br>
              <a:rPr lang="en-US" b="1" dirty="0" smtClean="0">
                <a:solidFill>
                  <a:srgbClr val="000000"/>
                </a:solidFill>
                <a:ea typeface="Lucida Grande"/>
                <a:cs typeface="Lucida Grande"/>
              </a:rPr>
            </a:br>
            <a:r>
              <a:rPr lang="en-US" b="1" dirty="0" smtClean="0">
                <a:solidFill>
                  <a:srgbClr val="000000"/>
                </a:solidFill>
                <a:ea typeface="Lucida Grande"/>
                <a:cs typeface="Lucida Grande"/>
              </a:rPr>
              <a:t>(MMI)</a:t>
            </a:r>
            <a:endParaRPr lang="en-US" dirty="0">
              <a:latin typeface="Arial" charset="0"/>
            </a:endParaRPr>
          </a:p>
        </p:txBody>
      </p:sp>
      <p:sp>
        <p:nvSpPr>
          <p:cNvPr id="10243" name="Rectangle 1027"/>
          <p:cNvSpPr>
            <a:spLocks noGrp="1" noChangeArrowheads="1"/>
          </p:cNvSpPr>
          <p:nvPr>
            <p:ph type="body" idx="1"/>
          </p:nvPr>
        </p:nvSpPr>
        <p:spPr>
          <a:xfrm>
            <a:off x="381000" y="1371600"/>
            <a:ext cx="8610600" cy="4800600"/>
          </a:xfrm>
        </p:spPr>
        <p:txBody>
          <a:bodyPr/>
          <a:lstStyle/>
          <a:p>
            <a:pPr marL="0" indent="0">
              <a:buNone/>
            </a:pPr>
            <a:r>
              <a:rPr lang="en-US" sz="2400" b="1" dirty="0" smtClean="0">
                <a:latin typeface="Arial" charset="0"/>
              </a:rPr>
              <a:t>Purpose</a:t>
            </a:r>
          </a:p>
          <a:p>
            <a:pPr marL="342900" lvl="1" indent="-342900">
              <a:buFont typeface="Arial" charset="0"/>
              <a:buChar char="•"/>
            </a:pPr>
            <a:r>
              <a:rPr lang="en-US" sz="2000" dirty="0">
                <a:latin typeface="Arial" charset="0"/>
              </a:rPr>
              <a:t>Directs and </a:t>
            </a:r>
            <a:r>
              <a:rPr lang="en-US" sz="2000" dirty="0" smtClean="0">
                <a:latin typeface="Arial" charset="0"/>
              </a:rPr>
              <a:t>may modify </a:t>
            </a:r>
            <a:r>
              <a:rPr lang="en-US" sz="2000" dirty="0">
                <a:latin typeface="Arial" charset="0"/>
              </a:rPr>
              <a:t>information from </a:t>
            </a:r>
            <a:r>
              <a:rPr lang="en-US" sz="2000" dirty="0" smtClean="0">
                <a:latin typeface="Arial" charset="0"/>
              </a:rPr>
              <a:t>a protocol module SAP </a:t>
            </a:r>
            <a:r>
              <a:rPr lang="en-US" sz="2000" dirty="0">
                <a:latin typeface="Arial" charset="0"/>
              </a:rPr>
              <a:t>to the appropriate MAC SAP or another </a:t>
            </a:r>
            <a:r>
              <a:rPr lang="en-US" sz="2000" dirty="0" smtClean="0">
                <a:latin typeface="Arial" charset="0"/>
              </a:rPr>
              <a:t>protocol module SAP</a:t>
            </a:r>
            <a:endParaRPr lang="en-US" sz="2400" dirty="0" smtClean="0">
              <a:latin typeface="Arial" charset="0"/>
            </a:endParaRPr>
          </a:p>
          <a:p>
            <a:pPr marL="0" indent="0">
              <a:buNone/>
            </a:pPr>
            <a:r>
              <a:rPr lang="en-US" sz="2400" b="1" dirty="0" smtClean="0">
                <a:latin typeface="Arial" charset="0"/>
              </a:rPr>
              <a:t>Overview</a:t>
            </a:r>
            <a:endParaRPr lang="en-US" sz="2400" b="1" dirty="0">
              <a:latin typeface="Arial" charset="0"/>
            </a:endParaRPr>
          </a:p>
          <a:p>
            <a:pPr>
              <a:buFont typeface="Arial" charset="0"/>
              <a:buChar char="•"/>
            </a:pPr>
            <a:r>
              <a:rPr lang="en-US" sz="2000" dirty="0" smtClean="0"/>
              <a:t>Provides multiplex and fragmentation service to the packets </a:t>
            </a:r>
            <a:r>
              <a:rPr lang="en-US" sz="2000" dirty="0"/>
              <a:t>sent by the </a:t>
            </a:r>
            <a:r>
              <a:rPr lang="en-US" sz="2000" dirty="0" smtClean="0"/>
              <a:t>ULI functions and </a:t>
            </a:r>
            <a:r>
              <a:rPr lang="en-US" sz="2000" dirty="0"/>
              <a:t>send them </a:t>
            </a:r>
            <a:r>
              <a:rPr lang="en-US" sz="2000" dirty="0" smtClean="0"/>
              <a:t>to either the MCPS-SAP, the MLME-SAP, or to another function module SAP within the ULI. The process of sending the packets includes formatting the ULI IE or prepending the appropriate headers into the payload of the frame for transmission.</a:t>
            </a:r>
          </a:p>
          <a:p>
            <a:pPr>
              <a:buFont typeface="Arial" charset="0"/>
              <a:buChar char="•"/>
            </a:pPr>
            <a:r>
              <a:rPr lang="en-US" sz="2000" dirty="0" smtClean="0"/>
              <a:t>The </a:t>
            </a:r>
            <a:r>
              <a:rPr lang="en-US" sz="2000" dirty="0"/>
              <a:t>interface between the </a:t>
            </a:r>
            <a:r>
              <a:rPr lang="en-US" sz="2000" dirty="0" smtClean="0"/>
              <a:t>MMI and </a:t>
            </a:r>
            <a:r>
              <a:rPr lang="en-US" sz="2000" dirty="0"/>
              <a:t>the </a:t>
            </a:r>
            <a:r>
              <a:rPr lang="en-US" sz="2000" dirty="0" smtClean="0"/>
              <a:t>ULI function modules includes </a:t>
            </a:r>
            <a:r>
              <a:rPr lang="en-US" sz="2000" dirty="0"/>
              <a:t>the </a:t>
            </a:r>
            <a:r>
              <a:rPr lang="en-US" sz="2000" dirty="0" smtClean="0"/>
              <a:t>Multiplex ID </a:t>
            </a:r>
            <a:r>
              <a:rPr lang="en-US" sz="2000" dirty="0"/>
              <a:t>and the payload to be sent or the payload </a:t>
            </a:r>
            <a:r>
              <a:rPr lang="en-US" sz="2000" dirty="0" smtClean="0"/>
              <a:t>received.</a:t>
            </a:r>
          </a:p>
          <a:p>
            <a:pPr>
              <a:buFont typeface="Arial" charset="0"/>
              <a:buChar char="•"/>
            </a:pPr>
            <a:r>
              <a:rPr lang="en-US" sz="2000" dirty="0" smtClean="0">
                <a:solidFill>
                  <a:srgbClr val="000000"/>
                </a:solidFill>
              </a:rPr>
              <a:t>The mechanism for the MMI, i.e. the ability to send the data to the proper SAP, will be similar to the mechanism defined in IEEE 802.15.9 for the multiplexed data service.</a:t>
            </a:r>
          </a:p>
          <a:p>
            <a:pPr marL="0" lvl="1" indent="0">
              <a:buNone/>
            </a:pPr>
            <a:r>
              <a:rPr lang="en-US" sz="2000" dirty="0">
                <a:solidFill>
                  <a:srgbClr val="000000"/>
                </a:solidFill>
                <a:latin typeface="Arial" charset="0"/>
              </a:rPr>
              <a:t>Further details may be found in 15-16-0656-</a:t>
            </a:r>
            <a:r>
              <a:rPr lang="en-US" sz="2000" dirty="0" smtClean="0">
                <a:solidFill>
                  <a:srgbClr val="000000"/>
                </a:solidFill>
                <a:latin typeface="Arial" charset="0"/>
              </a:rPr>
              <a:t>02</a:t>
            </a:r>
            <a:endParaRPr lang="en-US" sz="2000" dirty="0">
              <a:solidFill>
                <a:srgbClr val="000000"/>
              </a:solidFill>
              <a:latin typeface="Arial" charset="0"/>
            </a:endParaRP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11</a:t>
            </a:fld>
            <a:endParaRPr lang="en-US" dirty="0"/>
          </a:p>
        </p:txBody>
      </p:sp>
    </p:spTree>
    <p:extLst>
      <p:ext uri="{BB962C8B-B14F-4D97-AF65-F5344CB8AC3E}">
        <p14:creationId xmlns:p14="http://schemas.microsoft.com/office/powerpoint/2010/main" val="35312487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228600"/>
            <a:ext cx="86868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Management Protocol</a:t>
            </a:r>
            <a:endParaRPr lang="en-US" dirty="0">
              <a:latin typeface="Arial" charset="0"/>
            </a:endParaRPr>
          </a:p>
        </p:txBody>
      </p:sp>
      <p:sp>
        <p:nvSpPr>
          <p:cNvPr id="10243" name="Rectangle 1027"/>
          <p:cNvSpPr>
            <a:spLocks noGrp="1" noChangeArrowheads="1"/>
          </p:cNvSpPr>
          <p:nvPr>
            <p:ph type="body" idx="1"/>
          </p:nvPr>
        </p:nvSpPr>
        <p:spPr>
          <a:xfrm>
            <a:off x="228600" y="1524000"/>
            <a:ext cx="8686800" cy="3962400"/>
          </a:xfrm>
        </p:spPr>
        <p:txBody>
          <a:bodyPr/>
          <a:lstStyle/>
          <a:p>
            <a:pPr marL="0" indent="0">
              <a:buNone/>
            </a:pPr>
            <a:r>
              <a:rPr lang="en-US" sz="2000" dirty="0" smtClean="0">
                <a:latin typeface="Arial" charset="0"/>
              </a:rPr>
              <a:t>The management protocol module has </a:t>
            </a:r>
            <a:r>
              <a:rPr lang="en-US" sz="2000" dirty="0">
                <a:latin typeface="Arial" charset="0"/>
              </a:rPr>
              <a:t>three primary functions: </a:t>
            </a:r>
            <a:endParaRPr lang="en-US" sz="2000" dirty="0" smtClean="0">
              <a:latin typeface="Arial" charset="0"/>
            </a:endParaRPr>
          </a:p>
          <a:p>
            <a:pPr marL="457200" indent="-457200">
              <a:buFont typeface="+mj-lt"/>
              <a:buAutoNum type="arabicPeriod"/>
            </a:pPr>
            <a:r>
              <a:rPr lang="en-US" sz="2000" dirty="0" smtClean="0">
                <a:latin typeface="Arial" charset="0"/>
              </a:rPr>
              <a:t>it </a:t>
            </a:r>
            <a:r>
              <a:rPr lang="en-US" sz="2000" dirty="0">
                <a:latin typeface="Arial" charset="0"/>
              </a:rPr>
              <a:t>provides configuration parameters to the MAC and </a:t>
            </a:r>
            <a:r>
              <a:rPr lang="en-US" sz="2000" dirty="0" smtClean="0">
                <a:latin typeface="Arial" charset="0"/>
              </a:rPr>
              <a:t>PHY using configuration data received from a higher layer</a:t>
            </a:r>
          </a:p>
          <a:p>
            <a:pPr marL="457200" indent="-457200">
              <a:buFont typeface="+mj-lt"/>
              <a:buAutoNum type="arabicPeriod"/>
            </a:pPr>
            <a:r>
              <a:rPr lang="en-US" sz="2000" dirty="0" smtClean="0">
                <a:latin typeface="Arial" charset="0"/>
              </a:rPr>
              <a:t>it </a:t>
            </a:r>
            <a:r>
              <a:rPr lang="en-US" sz="2000" dirty="0">
                <a:latin typeface="Arial" charset="0"/>
              </a:rPr>
              <a:t>provides configuration parameters to other protocol </a:t>
            </a:r>
            <a:r>
              <a:rPr lang="en-US" sz="2000" dirty="0" smtClean="0">
                <a:latin typeface="Arial" charset="0"/>
              </a:rPr>
              <a:t>modules received from a higher layer or stored in the management protocol module</a:t>
            </a:r>
          </a:p>
          <a:p>
            <a:pPr marL="457200" indent="-457200">
              <a:buFont typeface="+mj-lt"/>
              <a:buAutoNum type="arabicPeriod"/>
            </a:pPr>
            <a:r>
              <a:rPr lang="en-US" sz="2000" dirty="0" smtClean="0">
                <a:latin typeface="Arial" charset="0"/>
              </a:rPr>
              <a:t>it </a:t>
            </a:r>
            <a:r>
              <a:rPr lang="en-US" sz="2000" dirty="0">
                <a:latin typeface="Arial" charset="0"/>
              </a:rPr>
              <a:t>provides network </a:t>
            </a:r>
            <a:r>
              <a:rPr lang="en-US" sz="2000" dirty="0" smtClean="0">
                <a:latin typeface="Arial" charset="0"/>
              </a:rPr>
              <a:t>device monitoring or management.  The monitoring function provides device monitoring metrics to a </a:t>
            </a:r>
            <a:r>
              <a:rPr lang="en-US" sz="2000" dirty="0">
                <a:latin typeface="Arial" charset="0"/>
              </a:rPr>
              <a:t>higher layer application using </a:t>
            </a:r>
            <a:r>
              <a:rPr lang="en-US" sz="2000" dirty="0" smtClean="0">
                <a:latin typeface="Arial" charset="0"/>
              </a:rPr>
              <a:t>either the </a:t>
            </a:r>
            <a:r>
              <a:rPr lang="en-US" sz="2000" dirty="0">
                <a:latin typeface="Arial" charset="0"/>
              </a:rPr>
              <a:t>802.15.4 primitives or a well-known interface such as </a:t>
            </a:r>
            <a:r>
              <a:rPr lang="en-US" sz="2000" dirty="0" smtClean="0">
                <a:latin typeface="Arial" charset="0"/>
              </a:rPr>
              <a:t>the Yang </a:t>
            </a:r>
            <a:r>
              <a:rPr lang="en-US" sz="2000" dirty="0">
                <a:latin typeface="Arial" charset="0"/>
              </a:rPr>
              <a:t>modeling </a:t>
            </a:r>
            <a:r>
              <a:rPr lang="en-US" sz="2000" dirty="0" smtClean="0">
                <a:latin typeface="Arial" charset="0"/>
              </a:rPr>
              <a:t>interface.  The management function uses data collected from the device to optimize the device’s configuration for better spectral use. </a:t>
            </a:r>
          </a:p>
          <a:p>
            <a:pPr marL="0" indent="0">
              <a:buNone/>
            </a:pPr>
            <a:r>
              <a:rPr lang="en-US" sz="2000" dirty="0" smtClean="0">
                <a:latin typeface="Arial" charset="0"/>
              </a:rPr>
              <a:t>For details see document 15-16-0767</a:t>
            </a:r>
            <a:endParaRPr lang="en-US" sz="2000" dirty="0">
              <a:latin typeface="Arial" charset="0"/>
            </a:endParaRP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12</a:t>
            </a:fld>
            <a:endParaRPr lang="en-US" dirty="0"/>
          </a:p>
        </p:txBody>
      </p:sp>
    </p:spTree>
    <p:extLst>
      <p:ext uri="{BB962C8B-B14F-4D97-AF65-F5344CB8AC3E}">
        <p14:creationId xmlns:p14="http://schemas.microsoft.com/office/powerpoint/2010/main" val="38866108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latin typeface="Times New Roman" charset="0"/>
                <a:ea typeface="ＭＳ Ｐゴシック" charset="0"/>
                <a:cs typeface="ＭＳ Ｐゴシック" charset="0"/>
              </a:rPr>
              <a:t>802.15.12 Discovery Techniques</a:t>
            </a:r>
            <a:endParaRPr lang="en-US" sz="3200" b="1"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3477875"/>
          </a:xfrm>
          <a:prstGeom prst="rect">
            <a:avLst/>
          </a:prstGeom>
          <a:noFill/>
        </p:spPr>
        <p:txBody>
          <a:bodyPr wrap="square" numCol="1" rtlCol="0">
            <a:spAutoFit/>
          </a:bodyPr>
          <a:lstStyle/>
          <a:p>
            <a:pPr marL="457200" indent="-457200">
              <a:buClr>
                <a:schemeClr val="tx1"/>
              </a:buClr>
              <a:buFont typeface="+mj-lt"/>
              <a:buAutoNum type="arabicPeriod"/>
            </a:pPr>
            <a:r>
              <a:rPr lang="en-US" sz="2000" b="1" dirty="0" smtClean="0">
                <a:solidFill>
                  <a:srgbClr val="000000"/>
                </a:solidFill>
                <a:ea typeface="Lucida Grande"/>
                <a:cs typeface="Lucida Grande"/>
              </a:rPr>
              <a:t>Dedicated IEs</a:t>
            </a:r>
          </a:p>
          <a:p>
            <a:pPr marL="800100" lvl="1" indent="-342900">
              <a:buClr>
                <a:schemeClr val="tx1"/>
              </a:buClr>
              <a:buFont typeface="Wingdings" charset="2"/>
              <a:buChar char="q"/>
            </a:pPr>
            <a:r>
              <a:rPr lang="en-US" sz="2000" dirty="0" smtClean="0"/>
              <a:t>Reserved for use with devices using 15.4e-2012, or 15.4-2015</a:t>
            </a:r>
          </a:p>
          <a:p>
            <a:pPr marL="800100" lvl="1" indent="-342900">
              <a:buClr>
                <a:schemeClr val="tx1"/>
              </a:buClr>
              <a:buFont typeface="Wingdings" charset="2"/>
              <a:buChar char="q"/>
            </a:pPr>
            <a:r>
              <a:rPr lang="en-US" sz="2000" dirty="0" smtClean="0"/>
              <a:t>Payload IE, reserved for 15.12, sent out with defined discovery payload</a:t>
            </a:r>
          </a:p>
          <a:p>
            <a:pPr marL="800100" lvl="1" indent="-342900">
              <a:buClr>
                <a:schemeClr val="tx1"/>
              </a:buClr>
              <a:buFont typeface="Wingdings" charset="2"/>
              <a:buChar char="q"/>
            </a:pPr>
            <a:r>
              <a:rPr lang="en-US" sz="2000" dirty="0" smtClean="0"/>
              <a:t>Devices not understanding this IE will reject the IE with no ill effects</a:t>
            </a:r>
          </a:p>
          <a:p>
            <a:pPr marL="800100" lvl="1" indent="-342900">
              <a:buClr>
                <a:schemeClr val="tx1"/>
              </a:buClr>
              <a:buFont typeface="Wingdings" charset="2"/>
              <a:buChar char="q"/>
            </a:pPr>
            <a:r>
              <a:rPr lang="en-US" sz="2000" dirty="0" smtClean="0"/>
              <a:t>Devices with 802.15.12 ULI will receive the IE and respond appropriately</a:t>
            </a:r>
          </a:p>
          <a:p>
            <a:pPr marL="457200" indent="-457200">
              <a:buClr>
                <a:schemeClr val="tx1"/>
              </a:buClr>
              <a:buFont typeface="+mj-lt"/>
              <a:buAutoNum type="arabicPeriod"/>
            </a:pPr>
            <a:r>
              <a:rPr lang="en-US" sz="2000" b="1" dirty="0" smtClean="0"/>
              <a:t>Payload encrypted with well known key</a:t>
            </a:r>
          </a:p>
          <a:p>
            <a:pPr marL="800100" lvl="1" indent="-342900">
              <a:buClr>
                <a:schemeClr val="tx1"/>
              </a:buClr>
              <a:buFont typeface="Wingdings" charset="2"/>
              <a:buChar char="q"/>
            </a:pPr>
            <a:r>
              <a:rPr lang="en-US" sz="2000" dirty="0" smtClean="0"/>
              <a:t>Reserved for use with devices using older firmware (</a:t>
            </a:r>
            <a:r>
              <a:rPr lang="en-US" sz="2000" u="sng" dirty="0" smtClean="0"/>
              <a:t>&lt;</a:t>
            </a:r>
            <a:r>
              <a:rPr lang="en-US" sz="2000" dirty="0" smtClean="0"/>
              <a:t> 2011), i.e. no IEs</a:t>
            </a:r>
          </a:p>
          <a:p>
            <a:pPr marL="800100" lvl="1" indent="-342900">
              <a:buClr>
                <a:schemeClr val="tx1"/>
              </a:buClr>
              <a:buFont typeface="Wingdings" charset="2"/>
              <a:buChar char="q"/>
            </a:pPr>
            <a:r>
              <a:rPr lang="en-US" sz="2000" dirty="0" smtClean="0"/>
              <a:t>Defined </a:t>
            </a:r>
            <a:r>
              <a:rPr lang="en-US" sz="2000" dirty="0"/>
              <a:t>d</a:t>
            </a:r>
            <a:r>
              <a:rPr lang="en-US" sz="2000" dirty="0" smtClean="0"/>
              <a:t>iscovery payload is sent using security with a well known key</a:t>
            </a:r>
          </a:p>
          <a:p>
            <a:pPr marL="800100" lvl="1" indent="-342900">
              <a:buClr>
                <a:schemeClr val="tx1"/>
              </a:buClr>
              <a:buFont typeface="Wingdings" charset="2"/>
              <a:buChar char="q"/>
            </a:pPr>
            <a:r>
              <a:rPr lang="en-US" sz="2000" dirty="0" smtClean="0"/>
              <a:t>Devices not knowing this key will  reject packet with no ill effects</a:t>
            </a:r>
          </a:p>
          <a:p>
            <a:pPr marL="800100" lvl="1" indent="-342900">
              <a:buClr>
                <a:schemeClr val="tx1"/>
              </a:buClr>
              <a:buFont typeface="Wingdings" charset="2"/>
              <a:buChar char="q"/>
            </a:pPr>
            <a:r>
              <a:rPr lang="en-US" sz="2000" dirty="0" smtClean="0"/>
              <a:t>Devices with 802.15.12 ULI will decrypt payload and respond appropriately</a:t>
            </a:r>
          </a:p>
          <a:p>
            <a:pPr marL="1714500" lvl="3" indent="-342900">
              <a:buClr>
                <a:srgbClr val="FF0000"/>
              </a:buClr>
              <a:buFont typeface="Wingdings" charset="2"/>
              <a:buChar char="q"/>
            </a:pPr>
            <a:endParaRPr lang="en-US" sz="2000" b="1" dirty="0" smtClean="0"/>
          </a:p>
        </p:txBody>
      </p:sp>
    </p:spTree>
    <p:extLst>
      <p:ext uri="{BB962C8B-B14F-4D97-AF65-F5344CB8AC3E}">
        <p14:creationId xmlns:p14="http://schemas.microsoft.com/office/powerpoint/2010/main" val="38422853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Frame Composition</a:t>
            </a:r>
            <a:endParaRPr lang="en-US" sz="3200" dirty="0">
              <a:latin typeface="Times New Roman" charset="0"/>
              <a:ea typeface="ＭＳ Ｐゴシック" charset="0"/>
              <a:cs typeface="ＭＳ Ｐゴシック" charset="0"/>
            </a:endParaRPr>
          </a:p>
        </p:txBody>
      </p:sp>
      <p:sp>
        <p:nvSpPr>
          <p:cNvPr id="9"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pic>
        <p:nvPicPr>
          <p:cNvPr id="3" name="Picture 2" descr="802.15.12-data-flow.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9016" y="1524000"/>
            <a:ext cx="8839200" cy="4826000"/>
          </a:xfrm>
          <a:prstGeom prst="rect">
            <a:avLst/>
          </a:prstGeom>
        </p:spPr>
      </p:pic>
    </p:spTree>
    <p:extLst>
      <p:ext uri="{BB962C8B-B14F-4D97-AF65-F5344CB8AC3E}">
        <p14:creationId xmlns:p14="http://schemas.microsoft.com/office/powerpoint/2010/main" val="278625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28600"/>
            <a:ext cx="86868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Optional Protocols</a:t>
            </a:r>
            <a:endParaRPr lang="en-US" dirty="0">
              <a:latin typeface="Arial" charset="0"/>
            </a:endParaRPr>
          </a:p>
        </p:txBody>
      </p:sp>
      <p:sp>
        <p:nvSpPr>
          <p:cNvPr id="10243" name="Rectangle 1027"/>
          <p:cNvSpPr>
            <a:spLocks noGrp="1" noChangeArrowheads="1"/>
          </p:cNvSpPr>
          <p:nvPr>
            <p:ph type="body" idx="1"/>
          </p:nvPr>
        </p:nvSpPr>
        <p:spPr>
          <a:xfrm>
            <a:off x="304800" y="1219200"/>
            <a:ext cx="8610600" cy="5257800"/>
          </a:xfrm>
        </p:spPr>
        <p:txBody>
          <a:bodyPr/>
          <a:lstStyle/>
          <a:p>
            <a:pPr>
              <a:buFont typeface="Arial" charset="0"/>
              <a:buChar char="•"/>
            </a:pPr>
            <a:r>
              <a:rPr lang="en-US" sz="2000" b="1" dirty="0" smtClean="0">
                <a:latin typeface="Arial" charset="0"/>
              </a:rPr>
              <a:t>802.1X</a:t>
            </a:r>
            <a:r>
              <a:rPr lang="en-US" sz="2000" dirty="0" smtClean="0">
                <a:latin typeface="Arial" charset="0"/>
              </a:rPr>
              <a:t> provides authentication, authorization, and cryptographic key agreement mechanisms to support secure communication between end stations connected to 802 networks.</a:t>
            </a:r>
            <a:endParaRPr lang="en-US" sz="2000" dirty="0" smtClean="0">
              <a:solidFill>
                <a:schemeClr val="bg2"/>
              </a:solidFill>
              <a:latin typeface="Arial" charset="0"/>
            </a:endParaRPr>
          </a:p>
          <a:p>
            <a:r>
              <a:rPr lang="en-US" sz="2000" b="1" dirty="0" smtClean="0">
                <a:latin typeface="Arial" charset="0"/>
              </a:rPr>
              <a:t>802.15.9 (KMP) </a:t>
            </a:r>
            <a:r>
              <a:rPr lang="en-US" sz="2000" dirty="0" smtClean="0"/>
              <a:t>provides </a:t>
            </a:r>
            <a:r>
              <a:rPr lang="en-US" sz="2000" dirty="0"/>
              <a:t>a methodology to enable key management by providing a transport for key management protocols outside the application layers</a:t>
            </a:r>
            <a:r>
              <a:rPr lang="en-US" sz="2000" dirty="0" smtClean="0"/>
              <a:t>.  Additionally, provides a fragmentation and multiplexing layer for those packets so they can be delivered over smaller MAC layer frames and multiplexed on the recipient end to the right processing service.</a:t>
            </a:r>
          </a:p>
          <a:p>
            <a:r>
              <a:rPr lang="en-US" sz="2000" b="1" dirty="0">
                <a:latin typeface="Arial" charset="0"/>
              </a:rPr>
              <a:t>802.15.10 (L2R</a:t>
            </a:r>
            <a:r>
              <a:rPr lang="en-US" sz="2000" dirty="0">
                <a:latin typeface="Arial" charset="0"/>
              </a:rPr>
              <a:t>) </a:t>
            </a:r>
            <a:r>
              <a:rPr lang="en-US" sz="2000" dirty="0"/>
              <a:t>provides the following functions: topology construction, L2R mesh discovery/join/update/recovery, hop-by-hop retransmission, unicast/multicast/broadcast routing, data concatenation, short address assignment, and </a:t>
            </a:r>
            <a:r>
              <a:rPr lang="en-US" sz="2000" dirty="0" smtClean="0"/>
              <a:t>security</a:t>
            </a:r>
            <a:endParaRPr lang="en-US" sz="2000" dirty="0"/>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15</a:t>
            </a:fld>
            <a:endParaRPr lang="en-US"/>
          </a:p>
        </p:txBody>
      </p:sp>
    </p:spTree>
    <p:extLst>
      <p:ext uri="{BB962C8B-B14F-4D97-AF65-F5344CB8AC3E}">
        <p14:creationId xmlns:p14="http://schemas.microsoft.com/office/powerpoint/2010/main" val="27210977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228600"/>
            <a:ext cx="8686800" cy="1143000"/>
          </a:xfrm>
        </p:spPr>
        <p:txBody>
          <a:bodyPr/>
          <a:lstStyle/>
          <a:p>
            <a:r>
              <a:rPr lang="en-US" b="1" dirty="0">
                <a:solidFill>
                  <a:srgbClr val="000000"/>
                </a:solidFill>
                <a:ea typeface="Lucida Grande"/>
                <a:cs typeface="Lucida Grande"/>
              </a:rPr>
              <a:t>802.15.12 Optional Protocols</a:t>
            </a:r>
            <a:endParaRPr lang="en-US" dirty="0">
              <a:latin typeface="Arial" charset="0"/>
            </a:endParaRPr>
          </a:p>
        </p:txBody>
      </p:sp>
      <p:sp>
        <p:nvSpPr>
          <p:cNvPr id="10243" name="Rectangle 1027"/>
          <p:cNvSpPr>
            <a:spLocks noGrp="1" noChangeArrowheads="1"/>
          </p:cNvSpPr>
          <p:nvPr>
            <p:ph type="body" idx="1"/>
          </p:nvPr>
        </p:nvSpPr>
        <p:spPr>
          <a:xfrm>
            <a:off x="228600" y="1219200"/>
            <a:ext cx="8686800" cy="4876800"/>
          </a:xfrm>
        </p:spPr>
        <p:txBody>
          <a:bodyPr/>
          <a:lstStyle/>
          <a:p>
            <a:pPr>
              <a:buFont typeface="Arial" charset="0"/>
              <a:buChar char="•"/>
            </a:pPr>
            <a:r>
              <a:rPr lang="en-US" sz="2000" b="1" dirty="0">
                <a:latin typeface="Arial" charset="0"/>
              </a:rPr>
              <a:t>6LoWPAN</a:t>
            </a:r>
            <a:r>
              <a:rPr lang="en-US" sz="2000" dirty="0">
                <a:latin typeface="Arial" charset="0"/>
              </a:rPr>
              <a:t> </a:t>
            </a:r>
            <a:r>
              <a:rPr lang="en-US" sz="2000" dirty="0"/>
              <a:t>provides the function of MAC frame modification into a frame format for transmission of IPv6 packets and the method of forming IPv6 link-local addresses and </a:t>
            </a:r>
            <a:r>
              <a:rPr lang="en-US" sz="2000" dirty="0" err="1"/>
              <a:t>statelessly</a:t>
            </a:r>
            <a:r>
              <a:rPr lang="en-US" sz="2000" dirty="0"/>
              <a:t> </a:t>
            </a:r>
            <a:r>
              <a:rPr lang="en-US" sz="2000" dirty="0" err="1"/>
              <a:t>autoconfigured</a:t>
            </a:r>
            <a:r>
              <a:rPr lang="en-US" sz="2000" dirty="0"/>
              <a:t> addresses on IEEE 802.15.4 networks.  Additional functions include a header compression scheme using shared context and provisions for packet delivery in IEEE </a:t>
            </a:r>
            <a:r>
              <a:rPr lang="nb-NO" sz="2000" dirty="0"/>
              <a:t>802.15.4 </a:t>
            </a:r>
            <a:r>
              <a:rPr lang="nb-NO" sz="2000" dirty="0" err="1"/>
              <a:t>meshes</a:t>
            </a:r>
            <a:r>
              <a:rPr lang="nb-NO" sz="2000" dirty="0"/>
              <a:t>. </a:t>
            </a:r>
            <a:endParaRPr lang="en-US" sz="2000" dirty="0"/>
          </a:p>
          <a:p>
            <a:pPr>
              <a:buFont typeface="Arial" charset="0"/>
              <a:buChar char="•"/>
            </a:pPr>
            <a:r>
              <a:rPr lang="en-US" sz="2000" b="1" dirty="0" smtClean="0">
                <a:latin typeface="Arial" charset="0"/>
              </a:rPr>
              <a:t>6tisch</a:t>
            </a:r>
            <a:r>
              <a:rPr lang="en-US" sz="2000" dirty="0" smtClean="0">
                <a:latin typeface="Arial" charset="0"/>
              </a:rPr>
              <a:t> functions as an </a:t>
            </a:r>
            <a:r>
              <a:rPr lang="en-US" sz="2000" dirty="0" smtClean="0"/>
              <a:t>abstraction of an IP link over the TSCH mode of the MAC sublayer by providing network formation and maintenance, multi-hop topology,  assign time source neighbor, resource management, dataflow control, scheduling mechanisms, and security.</a:t>
            </a: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16</a:t>
            </a:fld>
            <a:endParaRPr lang="en-US" dirty="0"/>
          </a:p>
        </p:txBody>
      </p:sp>
    </p:spTree>
    <p:extLst>
      <p:ext uri="{BB962C8B-B14F-4D97-AF65-F5344CB8AC3E}">
        <p14:creationId xmlns:p14="http://schemas.microsoft.com/office/powerpoint/2010/main" val="38830203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228600"/>
            <a:ext cx="8686800" cy="1143000"/>
          </a:xfrm>
        </p:spPr>
        <p:txBody>
          <a:bodyPr/>
          <a:lstStyle/>
          <a:p>
            <a:r>
              <a:rPr lang="en-US" b="1" dirty="0">
                <a:solidFill>
                  <a:srgbClr val="000000"/>
                </a:solidFill>
                <a:ea typeface="Lucida Grande"/>
                <a:cs typeface="Lucida Grande"/>
              </a:rPr>
              <a:t>802.15.12 Optional Protocols</a:t>
            </a:r>
            <a:endParaRPr lang="en-US" dirty="0">
              <a:latin typeface="Arial" charset="0"/>
            </a:endParaRPr>
          </a:p>
        </p:txBody>
      </p:sp>
      <p:sp>
        <p:nvSpPr>
          <p:cNvPr id="10243" name="Rectangle 1027"/>
          <p:cNvSpPr>
            <a:spLocks noGrp="1" noChangeArrowheads="1"/>
          </p:cNvSpPr>
          <p:nvPr>
            <p:ph type="body" idx="1"/>
          </p:nvPr>
        </p:nvSpPr>
        <p:spPr>
          <a:xfrm>
            <a:off x="228600" y="1219200"/>
            <a:ext cx="8686800" cy="4876800"/>
          </a:xfrm>
        </p:spPr>
        <p:txBody>
          <a:bodyPr/>
          <a:lstStyle/>
          <a:p>
            <a:pPr>
              <a:buFont typeface="Arial" charset="0"/>
              <a:buChar char="•"/>
            </a:pPr>
            <a:r>
              <a:rPr lang="en-US" sz="2000" b="1" dirty="0" smtClean="0">
                <a:latin typeface="Arial" charset="0"/>
              </a:rPr>
              <a:t>Ranging:</a:t>
            </a:r>
            <a:r>
              <a:rPr lang="en-US" sz="2000" dirty="0" smtClean="0">
                <a:latin typeface="Arial" charset="0"/>
              </a:rPr>
              <a:t> provides calls for ranging packets and ranging metrics, and provides a higher layer application such as a location solver with the raw data from the MAC/PHY or with a ranging estimate derived from the aforementioned raw data. Timestamps and/or range info, can generate packets to derive range info</a:t>
            </a:r>
          </a:p>
          <a:p>
            <a:pPr>
              <a:buFont typeface="Arial" charset="0"/>
              <a:buChar char="•"/>
            </a:pPr>
            <a:r>
              <a:rPr lang="en-US" sz="2000" b="1" dirty="0" smtClean="0">
                <a:latin typeface="Arial" charset="0"/>
              </a:rPr>
              <a:t>Generic: </a:t>
            </a:r>
            <a:r>
              <a:rPr lang="en-US" sz="2000" dirty="0" smtClean="0">
                <a:latin typeface="Arial" charset="0"/>
              </a:rPr>
              <a:t>the generic protocol block allows an upper layer application to either access the MAC SAPs or to access a protocol block’s SAP using the MMI data service.</a:t>
            </a:r>
          </a:p>
          <a:p>
            <a:pPr>
              <a:buFont typeface="Arial" charset="0"/>
              <a:buChar char="•"/>
            </a:pPr>
            <a:r>
              <a:rPr lang="en-US" sz="2000" b="1" dirty="0" err="1"/>
              <a:t>PassThru</a:t>
            </a:r>
            <a:r>
              <a:rPr lang="en-US" sz="2000" b="1" dirty="0"/>
              <a:t> </a:t>
            </a:r>
            <a:r>
              <a:rPr lang="en-US" sz="2000" dirty="0"/>
              <a:t>provides protocols at the PDE sublayer (e.g. fragmentation) or above (e.g. layer 3 protocols such as ZigBee) to access the 802.15.4 MAC via the MMI </a:t>
            </a:r>
            <a:r>
              <a:rPr lang="en-US" sz="2000" dirty="0" smtClean="0"/>
              <a:t>sublayer</a:t>
            </a:r>
            <a:endParaRPr lang="en-US" sz="2000" dirty="0"/>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17</a:t>
            </a:fld>
            <a:endParaRPr lang="en-US" dirty="0"/>
          </a:p>
        </p:txBody>
      </p:sp>
    </p:spTree>
    <p:extLst>
      <p:ext uri="{BB962C8B-B14F-4D97-AF65-F5344CB8AC3E}">
        <p14:creationId xmlns:p14="http://schemas.microsoft.com/office/powerpoint/2010/main" val="7050818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18</a:t>
            </a:fld>
            <a:endParaRPr lang="en-US"/>
          </a:p>
        </p:txBody>
      </p:sp>
      <p:pic>
        <p:nvPicPr>
          <p:cNvPr id="7" name="Picture 6" descr="802.15.12-multi-mode-netconf-r1.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609600"/>
            <a:ext cx="6400800" cy="6129756"/>
          </a:xfrm>
          <a:prstGeom prst="rect">
            <a:avLst/>
          </a:prstGeom>
        </p:spPr>
      </p:pic>
    </p:spTree>
    <p:extLst>
      <p:ext uri="{BB962C8B-B14F-4D97-AF65-F5344CB8AC3E}">
        <p14:creationId xmlns:p14="http://schemas.microsoft.com/office/powerpoint/2010/main" val="31996358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19</a:t>
            </a:fld>
            <a:endParaRPr lang="en-US"/>
          </a:p>
        </p:txBody>
      </p:sp>
      <p:sp>
        <p:nvSpPr>
          <p:cNvPr id="5" name="TextBox 4"/>
          <p:cNvSpPr txBox="1"/>
          <p:nvPr/>
        </p:nvSpPr>
        <p:spPr>
          <a:xfrm>
            <a:off x="2057400" y="2514600"/>
            <a:ext cx="5029200" cy="646331"/>
          </a:xfrm>
          <a:prstGeom prst="rect">
            <a:avLst/>
          </a:prstGeom>
          <a:noFill/>
        </p:spPr>
        <p:txBody>
          <a:bodyPr wrap="square" rtlCol="0">
            <a:spAutoFit/>
          </a:bodyPr>
          <a:lstStyle/>
          <a:p>
            <a:r>
              <a:rPr lang="en-US" sz="3600" b="1" dirty="0" smtClean="0"/>
              <a:t>Backup Slides</a:t>
            </a:r>
            <a:endParaRPr lang="en-US" sz="3600" b="1" dirty="0"/>
          </a:p>
        </p:txBody>
      </p:sp>
    </p:spTree>
    <p:extLst>
      <p:ext uri="{BB962C8B-B14F-4D97-AF65-F5344CB8AC3E}">
        <p14:creationId xmlns:p14="http://schemas.microsoft.com/office/powerpoint/2010/main" val="13910155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20</a:t>
            </a:fld>
            <a:endParaRPr lang="en-US"/>
          </a:p>
        </p:txBody>
      </p:sp>
      <p:sp>
        <p:nvSpPr>
          <p:cNvPr id="21509" name="Rectangle 2"/>
          <p:cNvSpPr>
            <a:spLocks noGrp="1" noChangeArrowheads="1"/>
          </p:cNvSpPr>
          <p:nvPr>
            <p:ph type="title" idx="4294967295"/>
          </p:nvPr>
        </p:nvSpPr>
        <p:spPr>
          <a:xfrm>
            <a:off x="381000" y="6858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8" name="Picture 7"/>
          <p:cNvPicPr>
            <a:picLocks noChangeAspect="1"/>
          </p:cNvPicPr>
          <p:nvPr/>
        </p:nvPicPr>
        <p:blipFill>
          <a:blip r:embed="rId3"/>
          <a:stretch>
            <a:fillRect/>
          </a:stretch>
        </p:blipFill>
        <p:spPr>
          <a:xfrm>
            <a:off x="590260" y="2362200"/>
            <a:ext cx="8548660" cy="3352800"/>
          </a:xfrm>
          <a:prstGeom prst="rect">
            <a:avLst/>
          </a:prstGeom>
        </p:spPr>
      </p:pic>
    </p:spTree>
    <p:extLst>
      <p:ext uri="{BB962C8B-B14F-4D97-AF65-F5344CB8AC3E}">
        <p14:creationId xmlns:p14="http://schemas.microsoft.com/office/powerpoint/2010/main" val="15429027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21</a:t>
            </a:fld>
            <a:endParaRPr lang="en-US"/>
          </a:p>
        </p:txBody>
      </p:sp>
      <p:sp>
        <p:nvSpPr>
          <p:cNvPr id="21509" name="Rectangle 2"/>
          <p:cNvSpPr>
            <a:spLocks noGrp="1" noChangeArrowheads="1"/>
          </p:cNvSpPr>
          <p:nvPr>
            <p:ph type="title" idx="4294967295"/>
          </p:nvPr>
        </p:nvSpPr>
        <p:spPr>
          <a:xfrm>
            <a:off x="381000" y="1524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2" name="Picture 1"/>
          <p:cNvPicPr>
            <a:picLocks noChangeAspect="1"/>
          </p:cNvPicPr>
          <p:nvPr/>
        </p:nvPicPr>
        <p:blipFill>
          <a:blip r:embed="rId3"/>
          <a:stretch>
            <a:fillRect/>
          </a:stretch>
        </p:blipFill>
        <p:spPr>
          <a:xfrm>
            <a:off x="152400" y="990600"/>
            <a:ext cx="8915400" cy="5165271"/>
          </a:xfrm>
          <a:prstGeom prst="rect">
            <a:avLst/>
          </a:prstGeom>
        </p:spPr>
      </p:pic>
    </p:spTree>
    <p:extLst>
      <p:ext uri="{BB962C8B-B14F-4D97-AF65-F5344CB8AC3E}">
        <p14:creationId xmlns:p14="http://schemas.microsoft.com/office/powerpoint/2010/main" val="6123473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802.15.9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22</a:t>
            </a:fld>
            <a:endParaRPr lang="en-US" dirty="0"/>
          </a:p>
        </p:txBody>
      </p:sp>
      <p:pic>
        <p:nvPicPr>
          <p:cNvPr id="8" name="Picture 7"/>
          <p:cNvPicPr>
            <a:picLocks noChangeAspect="1"/>
          </p:cNvPicPr>
          <p:nvPr/>
        </p:nvPicPr>
        <p:blipFill>
          <a:blip r:embed="rId2"/>
          <a:stretch>
            <a:fillRect/>
          </a:stretch>
        </p:blipFill>
        <p:spPr>
          <a:xfrm>
            <a:off x="0" y="1752600"/>
            <a:ext cx="4495800" cy="4422953"/>
          </a:xfrm>
          <a:prstGeom prst="rect">
            <a:avLst/>
          </a:prstGeom>
        </p:spPr>
      </p:pic>
      <p:pic>
        <p:nvPicPr>
          <p:cNvPr id="11" name="Picture 10" descr="802.15.9.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3400" y="2057400"/>
            <a:ext cx="4699294" cy="3581400"/>
          </a:xfrm>
          <a:prstGeom prst="rect">
            <a:avLst/>
          </a:prstGeom>
        </p:spPr>
      </p:pic>
    </p:spTree>
    <p:extLst>
      <p:ext uri="{BB962C8B-B14F-4D97-AF65-F5344CB8AC3E}">
        <p14:creationId xmlns:p14="http://schemas.microsoft.com/office/powerpoint/2010/main" val="42451901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802.15.10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23</a:t>
            </a:fld>
            <a:endParaRPr lang="en-US" dirty="0"/>
          </a:p>
        </p:txBody>
      </p:sp>
      <p:sp>
        <p:nvSpPr>
          <p:cNvPr id="6" name="TextBox 5"/>
          <p:cNvSpPr txBox="1"/>
          <p:nvPr/>
        </p:nvSpPr>
        <p:spPr>
          <a:xfrm>
            <a:off x="4343400" y="1828800"/>
            <a:ext cx="4572000" cy="1323439"/>
          </a:xfrm>
          <a:prstGeom prst="rect">
            <a:avLst/>
          </a:prstGeom>
          <a:noFill/>
        </p:spPr>
        <p:txBody>
          <a:bodyPr wrap="square" rtlCol="0">
            <a:spAutoFit/>
          </a:bodyPr>
          <a:lstStyle/>
          <a:p>
            <a:r>
              <a:rPr lang="en-US" sz="1600" dirty="0" smtClean="0"/>
              <a:t>The Data SAP and the MCPS-SAP are used for Multicast as indicated in Figure 19 and Figure 66</a:t>
            </a:r>
          </a:p>
          <a:p>
            <a:endParaRPr lang="en-US" sz="1600" dirty="0" smtClean="0"/>
          </a:p>
          <a:p>
            <a:r>
              <a:rPr lang="en-US" sz="1600" dirty="0" smtClean="0"/>
              <a:t>The MGMT SAP and the MLME-SAP are used as indicated in Figures 3 through 13</a:t>
            </a:r>
            <a:endParaRPr lang="en-US" sz="1600" dirty="0"/>
          </a:p>
        </p:txBody>
      </p:sp>
      <p:pic>
        <p:nvPicPr>
          <p:cNvPr id="9" name="Picture 8"/>
          <p:cNvPicPr>
            <a:picLocks noChangeAspect="1"/>
          </p:cNvPicPr>
          <p:nvPr/>
        </p:nvPicPr>
        <p:blipFill>
          <a:blip r:embed="rId2"/>
          <a:stretch>
            <a:fillRect/>
          </a:stretch>
        </p:blipFill>
        <p:spPr>
          <a:xfrm>
            <a:off x="457200" y="3657600"/>
            <a:ext cx="8104187" cy="2787111"/>
          </a:xfrm>
          <a:prstGeom prst="rect">
            <a:avLst/>
          </a:prstGeom>
        </p:spPr>
      </p:pic>
      <p:pic>
        <p:nvPicPr>
          <p:cNvPr id="13" name="Picture 12" descr="802.15.10.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199" y="1219200"/>
            <a:ext cx="3830139" cy="2362200"/>
          </a:xfrm>
          <a:prstGeom prst="rect">
            <a:avLst/>
          </a:prstGeom>
        </p:spPr>
      </p:pic>
    </p:spTree>
    <p:extLst>
      <p:ext uri="{BB962C8B-B14F-4D97-AF65-F5344CB8AC3E}">
        <p14:creationId xmlns:p14="http://schemas.microsoft.com/office/powerpoint/2010/main" val="21253298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24</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143000"/>
            <a:ext cx="8763000" cy="5386091"/>
          </a:xfrm>
          <a:prstGeom prst="rect">
            <a:avLst/>
          </a:prstGeom>
          <a:noFill/>
        </p:spPr>
        <p:txBody>
          <a:bodyPr wrap="square" numCol="3" rtlCol="0">
            <a:spAutoFit/>
          </a:bodyPr>
          <a:lstStyle/>
          <a:p>
            <a:r>
              <a:rPr lang="en-US" sz="2000" b="1" dirty="0" smtClean="0"/>
              <a:t>Deliverables</a:t>
            </a:r>
          </a:p>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Dynamic PHY management</a:t>
            </a:r>
          </a:p>
          <a:p>
            <a:pPr marL="1489075" lvl="3" indent="-285750">
              <a:buFont typeface="Arial"/>
              <a:buChar char="•"/>
            </a:pPr>
            <a:r>
              <a:rPr lang="en-US" sz="1600" dirty="0" smtClean="0"/>
              <a:t>B Rolfe to provide</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MAC</a:t>
            </a:r>
          </a:p>
          <a:p>
            <a:pPr marL="1489075" lvl="3" indent="-285750">
              <a:buFont typeface="Arial"/>
              <a:buChar char="•"/>
            </a:pPr>
            <a:r>
              <a:rPr lang="en-US" sz="1600" dirty="0" smtClean="0"/>
              <a:t>Set-Up</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Security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TSCH </a:t>
            </a:r>
            <a:r>
              <a:rPr lang="en-US" sz="1600" dirty="0"/>
              <a:t>set-</a:t>
            </a:r>
            <a:r>
              <a:rPr lang="en-US" sz="1600" dirty="0" smtClean="0"/>
              <a:t>up</a:t>
            </a:r>
          </a:p>
          <a:p>
            <a:pPr marL="1489075" lvl="3" indent="-285750">
              <a:buFont typeface="Arial"/>
              <a:buChar char="•"/>
            </a:pPr>
            <a:r>
              <a:rPr lang="en-US" sz="1600" dirty="0" smtClean="0"/>
              <a:t>P Kinney to provide</a:t>
            </a:r>
          </a:p>
          <a:p>
            <a:pPr marL="1031875" lvl="2" indent="-285750">
              <a:buFont typeface="Arial"/>
              <a:buChar char="•"/>
            </a:pPr>
            <a:r>
              <a:rPr lang="en-US" sz="1600" dirty="0" smtClean="0"/>
              <a:t>Channel Hopping</a:t>
            </a:r>
          </a:p>
          <a:p>
            <a:pPr marL="742950" lvl="1" indent="-285750">
              <a:buFont typeface="Arial"/>
              <a:buChar char="•"/>
            </a:pPr>
            <a:r>
              <a:rPr lang="en-US" sz="1600" dirty="0" smtClean="0"/>
              <a:t>Yang Modeling</a:t>
            </a:r>
          </a:p>
          <a:p>
            <a:pPr marL="742950" lvl="1" indent="-285750">
              <a:buFont typeface="Arial"/>
              <a:buChar char="•"/>
            </a:pPr>
            <a:r>
              <a:rPr lang="en-US" sz="1600" dirty="0" smtClean="0"/>
              <a:t>L2 Routing</a:t>
            </a:r>
          </a:p>
          <a:p>
            <a:pPr marL="1200150" lvl="2" indent="-285750">
              <a:buFont typeface="Arial"/>
              <a:buChar char="•"/>
            </a:pPr>
            <a:r>
              <a:rPr lang="en-US" sz="1600" dirty="0" smtClean="0"/>
              <a:t>C Perkins to provide</a:t>
            </a:r>
          </a:p>
          <a:p>
            <a:pPr marL="285750" indent="-285750">
              <a:buFont typeface="Arial"/>
              <a:buChar char="•"/>
            </a:pPr>
            <a:r>
              <a:rPr lang="en-US" sz="1800" b="1" dirty="0" smtClean="0"/>
              <a:t>Data SAP</a:t>
            </a:r>
          </a:p>
          <a:p>
            <a:pPr marL="742950" lvl="1" indent="-285750">
              <a:buFont typeface="Arial"/>
              <a:buChar char="•"/>
            </a:pPr>
            <a:r>
              <a:rPr lang="en-US" sz="1600" dirty="0" smtClean="0"/>
              <a:t>Protocol Differentiation</a:t>
            </a:r>
          </a:p>
          <a:p>
            <a:pPr marL="1031875" lvl="2" indent="-285750">
              <a:buFont typeface="Arial"/>
              <a:buChar char="•"/>
            </a:pPr>
            <a:r>
              <a:rPr lang="en-US" sz="1600" dirty="0" smtClean="0"/>
              <a:t>EtherType</a:t>
            </a:r>
          </a:p>
          <a:p>
            <a:pPr marL="742950" lvl="1" indent="-285750">
              <a:buFont typeface="Arial"/>
              <a:buChar char="•"/>
            </a:pPr>
            <a:r>
              <a:rPr lang="en-US" sz="1600" dirty="0" smtClean="0"/>
              <a:t>Security</a:t>
            </a:r>
          </a:p>
          <a:p>
            <a:pPr marL="1031875" lvl="2" indent="-285750">
              <a:buFont typeface="Arial"/>
              <a:buChar char="•"/>
            </a:pPr>
            <a:r>
              <a:rPr lang="en-US" sz="1600" dirty="0" smtClean="0"/>
              <a:t>KMP (802.15.9)</a:t>
            </a:r>
          </a:p>
          <a:p>
            <a:pPr marL="1425575" lvl="3" indent="-285750">
              <a:buFont typeface="Arial"/>
              <a:buChar char="•"/>
              <a:tabLst>
                <a:tab pos="1427163" algn="l"/>
              </a:tabLst>
            </a:pPr>
            <a:r>
              <a:rPr lang="en-US" sz="1600" dirty="0" smtClean="0"/>
              <a:t>ETSI </a:t>
            </a:r>
            <a:r>
              <a:rPr lang="en-US" sz="1600" dirty="0"/>
              <a:t>TS102887-</a:t>
            </a:r>
            <a:r>
              <a:rPr lang="en-US" sz="1600" dirty="0" smtClean="0"/>
              <a:t>2</a:t>
            </a:r>
          </a:p>
          <a:p>
            <a:pPr marL="1425575" lvl="3" indent="-285750">
              <a:buFont typeface="Arial"/>
              <a:buChar char="•"/>
              <a:tabLst>
                <a:tab pos="1427163" algn="l"/>
              </a:tabLst>
            </a:pPr>
            <a:r>
              <a:rPr lang="en-US" sz="1600" dirty="0" smtClean="0"/>
              <a:t>802.1x</a:t>
            </a:r>
          </a:p>
          <a:p>
            <a:pPr marL="1425575" lvl="3" indent="-285750">
              <a:buFont typeface="Arial"/>
              <a:buChar char="•"/>
              <a:tabLst>
                <a:tab pos="1427163" algn="l"/>
              </a:tabLst>
            </a:pPr>
            <a:r>
              <a:rPr lang="en-US" sz="1600" dirty="0" smtClean="0"/>
              <a:t>Internet Key Exchange (IKE)</a:t>
            </a:r>
          </a:p>
          <a:p>
            <a:pPr marL="1425575" lvl="3" indent="-285750">
              <a:buFont typeface="Arial"/>
              <a:buChar char="•"/>
              <a:tabLst>
                <a:tab pos="1427163" algn="l"/>
              </a:tabLst>
            </a:pPr>
            <a:r>
              <a:rPr lang="en-US" sz="1600" dirty="0" smtClean="0"/>
              <a:t>Dragonfly</a:t>
            </a:r>
          </a:p>
          <a:p>
            <a:pPr marL="1425575" lvl="3" indent="-285750">
              <a:buFont typeface="Arial"/>
              <a:buChar char="•"/>
              <a:tabLst>
                <a:tab pos="1427163" algn="l"/>
              </a:tabLst>
            </a:pPr>
            <a:r>
              <a:rPr lang="en-US" sz="1600" dirty="0" smtClean="0"/>
              <a:t>PANA</a:t>
            </a:r>
          </a:p>
          <a:p>
            <a:pPr marL="1425575" lvl="3" indent="-285750">
              <a:buFont typeface="Arial"/>
              <a:buChar char="•"/>
              <a:tabLst>
                <a:tab pos="1427163" algn="l"/>
              </a:tabLst>
            </a:pPr>
            <a:r>
              <a:rPr lang="en-US" sz="1600" dirty="0" smtClean="0"/>
              <a:t>Vendor specific</a:t>
            </a:r>
          </a:p>
          <a:p>
            <a:pPr marL="742950" lvl="1" indent="-285750">
              <a:buFont typeface="Arial"/>
              <a:buChar char="•"/>
            </a:pPr>
            <a:r>
              <a:rPr lang="en-US" sz="1600" dirty="0" smtClean="0"/>
              <a:t>MAC </a:t>
            </a:r>
            <a:r>
              <a:rPr lang="en-US" sz="1600" dirty="0"/>
              <a:t>Resource </a:t>
            </a:r>
            <a:r>
              <a:rPr lang="en-US" sz="1600" dirty="0" smtClean="0"/>
              <a:t>Management</a:t>
            </a:r>
          </a:p>
          <a:p>
            <a:pPr marL="1031875" lvl="2" indent="-285750">
              <a:buFont typeface="Arial"/>
              <a:buChar char="•"/>
            </a:pPr>
            <a:r>
              <a:rPr lang="en-US" sz="1600" dirty="0" smtClean="0"/>
              <a:t>Priority</a:t>
            </a:r>
          </a:p>
          <a:p>
            <a:pPr marL="1031875" lvl="2" indent="-285750">
              <a:buFont typeface="Arial"/>
              <a:buChar char="•"/>
            </a:pPr>
            <a:r>
              <a:rPr lang="en-US" sz="1600" dirty="0" smtClean="0"/>
              <a:t>GTS management</a:t>
            </a:r>
          </a:p>
          <a:p>
            <a:pPr marL="742950" lvl="1" indent="-285750">
              <a:buFont typeface="Arial"/>
              <a:buChar char="•"/>
            </a:pPr>
            <a:r>
              <a:rPr lang="en-US" sz="1600" dirty="0" smtClean="0"/>
              <a:t>TSCH Operation</a:t>
            </a:r>
          </a:p>
          <a:p>
            <a:pPr marL="1200150" lvl="2" indent="-285750">
              <a:buFont typeface="Arial"/>
              <a:buChar char="•"/>
            </a:pPr>
            <a:r>
              <a:rPr lang="en-US" sz="1600" dirty="0" smtClean="0"/>
              <a:t>P Kinney to provide</a:t>
            </a:r>
          </a:p>
          <a:p>
            <a:pPr marL="742950" lvl="1" indent="-285750">
              <a:buFont typeface="Arial"/>
              <a:buChar char="•"/>
            </a:pPr>
            <a:r>
              <a:rPr lang="en-US" sz="1600" dirty="0" smtClean="0"/>
              <a:t>Fragmentation</a:t>
            </a:r>
          </a:p>
          <a:p>
            <a:pPr marL="1200150" lvl="2" indent="-285750">
              <a:buFont typeface="Arial"/>
              <a:buChar char="•"/>
            </a:pPr>
            <a:r>
              <a:rPr lang="en-US" sz="1600" dirty="0" smtClean="0"/>
              <a:t>Adaptive</a:t>
            </a:r>
          </a:p>
          <a:p>
            <a:pPr marL="1200150" lvl="2" indent="-285750">
              <a:buFont typeface="Arial"/>
              <a:buChar char="•"/>
            </a:pPr>
            <a:r>
              <a:rPr lang="en-US" sz="1600" dirty="0" smtClean="0"/>
              <a:t>PHY (PSDU)</a:t>
            </a:r>
          </a:p>
          <a:p>
            <a:pPr marL="1200150" lvl="2" indent="-285750">
              <a:buFont typeface="Arial"/>
              <a:buChar char="•"/>
            </a:pPr>
            <a:r>
              <a:rPr lang="en-US" sz="1600" dirty="0" err="1" smtClean="0"/>
              <a:t>UpperLayer</a:t>
            </a:r>
            <a:endParaRPr lang="en-US" sz="1600" dirty="0" smtClean="0"/>
          </a:p>
          <a:p>
            <a:pPr marL="1657350" lvl="3" indent="-285750">
              <a:buFont typeface="Arial"/>
              <a:buChar char="•"/>
            </a:pPr>
            <a:r>
              <a:rPr lang="en-US" sz="1600" dirty="0" smtClean="0"/>
              <a:t>802.15.9</a:t>
            </a:r>
          </a:p>
          <a:p>
            <a:pPr marL="1657350" lvl="3" indent="-285750">
              <a:buFont typeface="Arial"/>
              <a:buChar char="•"/>
            </a:pPr>
            <a:r>
              <a:rPr lang="en-US" sz="1600" dirty="0" smtClean="0"/>
              <a:t>6LoWPAN</a:t>
            </a:r>
          </a:p>
          <a:p>
            <a:pPr marL="742950" lvl="1" indent="-285750">
              <a:buFont typeface="Arial"/>
              <a:buChar char="•"/>
            </a:pPr>
            <a:r>
              <a:rPr lang="en-US" sz="1600" dirty="0" smtClean="0"/>
              <a:t>Location awareness</a:t>
            </a:r>
          </a:p>
          <a:p>
            <a:pPr marL="1200150" lvl="2" indent="-285750">
              <a:buFont typeface="Arial"/>
              <a:buChar char="•"/>
            </a:pPr>
            <a:r>
              <a:rPr lang="en-US" sz="1600" dirty="0" smtClean="0"/>
              <a:t>Ranging</a:t>
            </a:r>
          </a:p>
          <a:p>
            <a:pPr marL="1200150" lvl="2" indent="-285750">
              <a:buFont typeface="Arial"/>
              <a:buChar char="•"/>
            </a:pPr>
            <a:r>
              <a:rPr lang="en-US" sz="1600" dirty="0" smtClean="0"/>
              <a:t>B Verso to provide</a:t>
            </a:r>
          </a:p>
        </p:txBody>
      </p:sp>
    </p:spTree>
    <p:extLst>
      <p:ext uri="{BB962C8B-B14F-4D97-AF65-F5344CB8AC3E}">
        <p14:creationId xmlns:p14="http://schemas.microsoft.com/office/powerpoint/2010/main" val="17375571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25</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770537"/>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Channel</a:t>
            </a:r>
          </a:p>
          <a:p>
            <a:pPr marL="2403475" lvl="5" indent="-285750">
              <a:buFont typeface="Arial"/>
              <a:buChar char="•"/>
            </a:pPr>
            <a:r>
              <a:rPr lang="en-US" sz="1600" dirty="0" smtClean="0"/>
              <a:t>Center frequency</a:t>
            </a:r>
          </a:p>
          <a:p>
            <a:pPr marL="2403475" lvl="5" indent="-285750">
              <a:buFont typeface="Arial"/>
              <a:buChar char="•"/>
            </a:pPr>
            <a:r>
              <a:rPr lang="en-US" sz="1600" dirty="0" smtClean="0"/>
              <a:t>Channel number</a:t>
            </a:r>
          </a:p>
          <a:p>
            <a:pPr marL="2403475" lvl="5" indent="-285750">
              <a:buFont typeface="Arial"/>
              <a:buChar char="•"/>
            </a:pPr>
            <a:r>
              <a:rPr lang="en-US" sz="1600" dirty="0" smtClean="0"/>
              <a:t>Regional band</a:t>
            </a:r>
          </a:p>
          <a:p>
            <a:pPr marL="1946275" lvl="4" indent="-285750">
              <a:buFont typeface="Arial"/>
              <a:buChar char="•"/>
            </a:pPr>
            <a:r>
              <a:rPr lang="en-US" sz="1600" dirty="0" smtClean="0"/>
              <a:t>Bandwidth</a:t>
            </a:r>
          </a:p>
          <a:p>
            <a:pPr marL="1946275" lvl="4" indent="-285750">
              <a:buFont typeface="Arial"/>
              <a:buChar char="•"/>
            </a:pPr>
            <a:r>
              <a:rPr lang="en-US" sz="1600" dirty="0" smtClean="0"/>
              <a:t>Modulation</a:t>
            </a:r>
          </a:p>
          <a:p>
            <a:pPr marL="2403475" lvl="5" indent="-285750">
              <a:buFont typeface="Arial"/>
              <a:buChar char="•"/>
            </a:pPr>
            <a:r>
              <a:rPr lang="en-US" sz="1600" dirty="0" smtClean="0"/>
              <a:t>Channel page</a:t>
            </a:r>
          </a:p>
          <a:p>
            <a:pPr marL="1946275" lvl="4" indent="-285750">
              <a:buFont typeface="Arial"/>
              <a:buChar char="•"/>
            </a:pPr>
            <a:r>
              <a:rPr lang="en-US" sz="1600" dirty="0" smtClean="0"/>
              <a:t>Preamble</a:t>
            </a:r>
          </a:p>
          <a:p>
            <a:pPr marL="2403475" lvl="5" indent="-285750">
              <a:buFont typeface="Arial"/>
              <a:buChar char="•"/>
            </a:pPr>
            <a:r>
              <a:rPr lang="en-US" sz="1600" dirty="0" smtClean="0"/>
              <a:t>Code</a:t>
            </a:r>
          </a:p>
          <a:p>
            <a:pPr marL="2403475" lvl="5" indent="-285750">
              <a:buFont typeface="Arial"/>
              <a:buChar char="•"/>
            </a:pPr>
            <a:r>
              <a:rPr lang="en-US" sz="1600" dirty="0" smtClean="0"/>
              <a:t>Repetition</a:t>
            </a:r>
          </a:p>
          <a:p>
            <a:pPr marL="1946275" lvl="4" indent="-285750">
              <a:buFont typeface="Arial"/>
              <a:buChar char="•"/>
            </a:pPr>
            <a:r>
              <a:rPr lang="en-US" sz="1600" dirty="0" smtClean="0"/>
              <a:t>FCS size</a:t>
            </a:r>
          </a:p>
          <a:p>
            <a:pPr marL="1946275" lvl="4" indent="-285750">
              <a:buFont typeface="Arial"/>
              <a:buChar char="•"/>
            </a:pPr>
            <a:r>
              <a:rPr lang="en-US" sz="1600" dirty="0" smtClean="0"/>
              <a:t>Packet Length</a:t>
            </a:r>
          </a:p>
          <a:p>
            <a:pPr marL="1946275" lvl="4" indent="-285750">
              <a:buFont typeface="Arial"/>
              <a:buChar char="•"/>
            </a:pPr>
            <a:r>
              <a:rPr lang="en-US" sz="1600" dirty="0" smtClean="0"/>
              <a:t>Data Rate</a:t>
            </a:r>
          </a:p>
          <a:p>
            <a:pPr marL="1946275" lvl="4" indent="-285750">
              <a:buFont typeface="Arial"/>
              <a:buChar char="•"/>
            </a:pPr>
            <a:r>
              <a:rPr lang="en-US" sz="1600" dirty="0" smtClean="0"/>
              <a:t>Transmit Power level</a:t>
            </a:r>
          </a:p>
          <a:p>
            <a:pPr marL="1946275" lvl="4" indent="-285750">
              <a:buFont typeface="Arial"/>
              <a:buChar char="•"/>
            </a:pPr>
            <a:r>
              <a:rPr lang="en-US" sz="1600" dirty="0" smtClean="0"/>
              <a:t>Data Whitening</a:t>
            </a:r>
          </a:p>
          <a:p>
            <a:pPr marL="1946275" lvl="4" indent="-285750">
              <a:buFont typeface="Arial"/>
              <a:buChar char="•"/>
            </a:pPr>
            <a:r>
              <a:rPr lang="en-US" sz="1600" dirty="0" smtClean="0"/>
              <a:t>Common Signalling Mode</a:t>
            </a:r>
          </a:p>
          <a:p>
            <a:pPr marL="1946275" lvl="4" indent="-285750">
              <a:buFont typeface="Arial"/>
              <a:buChar char="•"/>
            </a:pPr>
            <a:r>
              <a:rPr lang="en-US" sz="1600" dirty="0" smtClean="0"/>
              <a:t>ED Threshold</a:t>
            </a:r>
          </a:p>
          <a:p>
            <a:pPr marL="1946275" lvl="4" indent="-285750">
              <a:buFont typeface="Arial"/>
              <a:buChar char="•"/>
            </a:pPr>
            <a:r>
              <a:rPr lang="en-US" sz="1600" dirty="0" smtClean="0"/>
              <a:t>Spreading Factor</a:t>
            </a:r>
          </a:p>
          <a:p>
            <a:pPr marL="1946275" lvl="4" indent="-285750">
              <a:buFont typeface="Arial"/>
              <a:buChar char="•"/>
            </a:pPr>
            <a:r>
              <a:rPr lang="en-US" sz="1600" dirty="0" smtClean="0"/>
              <a:t>DSSS code</a:t>
            </a:r>
          </a:p>
          <a:p>
            <a:pPr marL="1946275" lvl="4" indent="-285750">
              <a:buFont typeface="Arial"/>
              <a:buChar char="•"/>
            </a:pPr>
            <a:r>
              <a:rPr lang="en-US" sz="1600" dirty="0" smtClean="0"/>
              <a:t>CCA</a:t>
            </a:r>
          </a:p>
          <a:p>
            <a:pPr marL="2403475" lvl="5" indent="-285750">
              <a:buFont typeface="Arial"/>
              <a:buChar char="•"/>
            </a:pPr>
            <a:r>
              <a:rPr lang="en-US" sz="1600" dirty="0" smtClean="0"/>
              <a:t>Mode</a:t>
            </a:r>
          </a:p>
          <a:p>
            <a:pPr marL="2403475" lvl="5" indent="-285750">
              <a:buFont typeface="Arial"/>
              <a:buChar char="•"/>
            </a:pPr>
            <a:r>
              <a:rPr lang="en-US" sz="1600" dirty="0" smtClean="0"/>
              <a:t>duration</a:t>
            </a:r>
          </a:p>
          <a:p>
            <a:pPr marL="1946275" lvl="4" indent="-285750">
              <a:buFont typeface="Arial"/>
              <a:buChar char="•"/>
            </a:pPr>
            <a:r>
              <a:rPr lang="en-US" sz="1600" dirty="0" smtClean="0"/>
              <a:t>FEC?</a:t>
            </a:r>
          </a:p>
          <a:p>
            <a:pPr marL="2403475" lvl="5" indent="-285750">
              <a:buFont typeface="Arial"/>
              <a:buChar char="•"/>
            </a:pPr>
            <a:r>
              <a:rPr lang="en-US" sz="1600" dirty="0" smtClean="0"/>
              <a:t>Rate</a:t>
            </a:r>
          </a:p>
          <a:p>
            <a:pPr marL="2403475" lvl="5" indent="-285750">
              <a:buFont typeface="Arial"/>
              <a:buChar char="•"/>
            </a:pPr>
            <a:r>
              <a:rPr lang="en-US" sz="1600" dirty="0" smtClean="0"/>
              <a:t>Coding</a:t>
            </a:r>
          </a:p>
          <a:p>
            <a:pPr marL="2403475" lvl="5" indent="-285750">
              <a:buFont typeface="Arial"/>
              <a:buChar char="•"/>
            </a:pPr>
            <a:r>
              <a:rPr lang="en-US" sz="1600" dirty="0" smtClean="0"/>
              <a:t>Interleaving</a:t>
            </a:r>
          </a:p>
          <a:p>
            <a:pPr marL="1946275" lvl="4" indent="-285750">
              <a:buFont typeface="Arial"/>
              <a:buChar char="•"/>
            </a:pPr>
            <a:r>
              <a:rPr lang="en-US" sz="1600" dirty="0" smtClean="0"/>
              <a:t>SFD</a:t>
            </a:r>
          </a:p>
          <a:p>
            <a:pPr marL="2403475" lvl="5" indent="-285750">
              <a:buFont typeface="Arial"/>
              <a:buChar char="•"/>
            </a:pPr>
            <a:r>
              <a:rPr lang="en-US" sz="1600" dirty="0" smtClean="0"/>
              <a:t>Size</a:t>
            </a:r>
          </a:p>
          <a:p>
            <a:pPr marL="2403475" lvl="5" indent="-285750">
              <a:buFont typeface="Arial"/>
              <a:buChar char="•"/>
            </a:pPr>
            <a:r>
              <a:rPr lang="en-US" sz="1600" dirty="0" smtClean="0"/>
              <a:t>value</a:t>
            </a:r>
          </a:p>
        </p:txBody>
      </p:sp>
    </p:spTree>
    <p:extLst>
      <p:ext uri="{BB962C8B-B14F-4D97-AF65-F5344CB8AC3E}">
        <p14:creationId xmlns:p14="http://schemas.microsoft.com/office/powerpoint/2010/main" val="38607853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26</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3631763"/>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MAC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FFD</a:t>
            </a:r>
            <a:r>
              <a:rPr lang="en-US" sz="1600" dirty="0"/>
              <a:t>?</a:t>
            </a:r>
          </a:p>
          <a:p>
            <a:pPr marL="1946275" lvl="4" indent="-285750">
              <a:buFont typeface="Arial"/>
              <a:buChar char="•"/>
            </a:pPr>
            <a:r>
              <a:rPr lang="en-US" sz="1600" dirty="0" smtClean="0"/>
              <a:t>Beacon-enabled?</a:t>
            </a:r>
          </a:p>
          <a:p>
            <a:pPr marL="2403475" lvl="5" indent="-285750">
              <a:buFont typeface="Arial"/>
              <a:buChar char="•"/>
            </a:pPr>
            <a:r>
              <a:rPr lang="en-US" sz="1600" dirty="0"/>
              <a:t>DSME</a:t>
            </a:r>
            <a:r>
              <a:rPr lang="en-US" sz="1600" dirty="0" smtClean="0"/>
              <a:t>?</a:t>
            </a:r>
          </a:p>
          <a:p>
            <a:pPr marL="2860675" lvl="6" indent="-285750">
              <a:buFont typeface="Arial"/>
              <a:buChar char="•"/>
            </a:pPr>
            <a:r>
              <a:rPr lang="en-US" sz="1600" dirty="0"/>
              <a:t>Seong-Soon </a:t>
            </a:r>
            <a:r>
              <a:rPr lang="en-US" sz="1600" dirty="0" smtClean="0"/>
              <a:t>Joo to provide</a:t>
            </a:r>
            <a:endParaRPr lang="en-US" sz="1600" dirty="0"/>
          </a:p>
          <a:p>
            <a:pPr marL="2403475" lvl="5" indent="-285750">
              <a:buFont typeface="Arial"/>
              <a:buChar char="•"/>
            </a:pPr>
            <a:r>
              <a:rPr lang="en-US" sz="1600" dirty="0" smtClean="0"/>
              <a:t>Superframe parameters</a:t>
            </a:r>
          </a:p>
          <a:p>
            <a:pPr marL="1946275" lvl="4" indent="-285750">
              <a:buFont typeface="Arial"/>
              <a:buChar char="•"/>
            </a:pPr>
            <a:r>
              <a:rPr lang="en-US" sz="1600" dirty="0" smtClean="0"/>
              <a:t>Low Energy?</a:t>
            </a:r>
          </a:p>
          <a:p>
            <a:pPr marL="2403475" lvl="5" indent="-285750">
              <a:buFont typeface="Arial"/>
              <a:buChar char="•"/>
            </a:pPr>
            <a:r>
              <a:rPr lang="en-US" sz="1600" dirty="0" smtClean="0"/>
              <a:t>Parameters</a:t>
            </a:r>
          </a:p>
          <a:p>
            <a:pPr marL="1946275" lvl="4" indent="-285750">
              <a:buFont typeface="Arial"/>
              <a:buChar char="•"/>
            </a:pPr>
            <a:r>
              <a:rPr lang="en-US" sz="1600" dirty="0" smtClean="0"/>
              <a:t>Channel Hopping?</a:t>
            </a:r>
          </a:p>
          <a:p>
            <a:pPr marL="2403475" lvl="5" indent="-285750">
              <a:buFont typeface="Arial"/>
              <a:buChar char="•"/>
            </a:pPr>
            <a:r>
              <a:rPr lang="en-US" sz="1600" dirty="0" smtClean="0"/>
              <a:t>parameters</a:t>
            </a:r>
          </a:p>
          <a:p>
            <a:pPr marL="1946275" lvl="4" indent="-285750">
              <a:buFont typeface="Arial"/>
              <a:buChar char="•"/>
            </a:pPr>
            <a:r>
              <a:rPr lang="en-US" sz="1600" dirty="0" smtClean="0"/>
              <a:t>Association?</a:t>
            </a:r>
          </a:p>
          <a:p>
            <a:pPr marL="2403475" lvl="5" indent="-285750">
              <a:buFont typeface="Arial"/>
              <a:buChar char="•"/>
            </a:pPr>
            <a:r>
              <a:rPr lang="en-US" sz="1600" dirty="0" smtClean="0"/>
              <a:t>Fast?</a:t>
            </a:r>
          </a:p>
          <a:p>
            <a:pPr marL="1946275" lvl="4" indent="-285750">
              <a:buFont typeface="Arial"/>
              <a:buChar char="•"/>
            </a:pPr>
            <a:r>
              <a:rPr lang="en-US" sz="1600" dirty="0" smtClean="0"/>
              <a:t>Synchronization</a:t>
            </a:r>
          </a:p>
          <a:p>
            <a:pPr marL="2403475" lvl="5" indent="-285750">
              <a:buFont typeface="Arial"/>
              <a:buChar char="•"/>
            </a:pPr>
            <a:r>
              <a:rPr lang="en-US" sz="1600" dirty="0" smtClean="0"/>
              <a:t>Superframe</a:t>
            </a:r>
          </a:p>
          <a:p>
            <a:pPr marL="2403475" lvl="5" indent="-285750">
              <a:buFont typeface="Arial"/>
              <a:buChar char="•"/>
            </a:pPr>
            <a:r>
              <a:rPr lang="en-US" sz="1600" dirty="0" smtClean="0"/>
              <a:t>TSCH</a:t>
            </a:r>
          </a:p>
          <a:p>
            <a:pPr marL="1946275" lvl="4" indent="-285750">
              <a:buFont typeface="Arial"/>
              <a:buChar char="•"/>
            </a:pPr>
            <a:r>
              <a:rPr lang="en-US" sz="1600" dirty="0" smtClean="0"/>
              <a:t>ACK required?</a:t>
            </a:r>
          </a:p>
          <a:p>
            <a:pPr marL="1946275" lvl="4" indent="-285750">
              <a:buFont typeface="Arial"/>
              <a:buChar char="•"/>
            </a:pPr>
            <a:r>
              <a:rPr lang="en-US" sz="1600" dirty="0" smtClean="0"/>
              <a:t>Promiscuous mode?</a:t>
            </a:r>
          </a:p>
          <a:p>
            <a:pPr marL="2403475" lvl="5" indent="-285750">
              <a:buFont typeface="Arial"/>
              <a:buChar char="•"/>
            </a:pPr>
            <a:r>
              <a:rPr lang="en-US" sz="1600" dirty="0" smtClean="0"/>
              <a:t>Ask Packet Sniffer vendors or chipset vendors</a:t>
            </a:r>
          </a:p>
          <a:p>
            <a:pPr marL="1946275" lvl="4" indent="-285750">
              <a:buFont typeface="Arial"/>
              <a:buChar char="•"/>
            </a:pPr>
            <a:r>
              <a:rPr lang="en-US" sz="1600" dirty="0" smtClean="0"/>
              <a:t>Device Announcement</a:t>
            </a:r>
          </a:p>
          <a:p>
            <a:pPr marL="1946275" lvl="4" indent="-285750">
              <a:buFont typeface="Arial"/>
              <a:buChar char="•"/>
            </a:pPr>
            <a:r>
              <a:rPr lang="en-US" sz="1600" dirty="0" smtClean="0"/>
              <a:t>UL IEs?</a:t>
            </a:r>
          </a:p>
          <a:p>
            <a:pPr marL="2403475" lvl="5" indent="-285750">
              <a:buFont typeface="Arial"/>
              <a:buChar char="•"/>
            </a:pPr>
            <a:r>
              <a:rPr lang="en-US" sz="1600" dirty="0" smtClean="0"/>
              <a:t>parameters</a:t>
            </a:r>
          </a:p>
        </p:txBody>
      </p:sp>
    </p:spTree>
    <p:extLst>
      <p:ext uri="{BB962C8B-B14F-4D97-AF65-F5344CB8AC3E}">
        <p14:creationId xmlns:p14="http://schemas.microsoft.com/office/powerpoint/2010/main" val="2885582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27</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062651"/>
          </a:xfrm>
          <a:prstGeom prst="rect">
            <a:avLst/>
          </a:prstGeom>
          <a:noFill/>
        </p:spPr>
        <p:txBody>
          <a:bodyPr wrap="square" numCol="1"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a:t>PAN Coordinator?</a:t>
            </a:r>
          </a:p>
          <a:p>
            <a:pPr marL="2403475" lvl="5" indent="-285750">
              <a:buFont typeface="Arial"/>
              <a:buChar char="•"/>
            </a:pPr>
            <a:r>
              <a:rPr lang="en-US" sz="1600" dirty="0" smtClean="0"/>
              <a:t>Beacon-enabled?</a:t>
            </a:r>
          </a:p>
          <a:p>
            <a:pPr marL="2403475" lvl="5" indent="-285750">
              <a:buFont typeface="Arial"/>
              <a:buChar char="•"/>
            </a:pPr>
            <a:r>
              <a:rPr lang="en-US" sz="1600" dirty="0" smtClean="0"/>
              <a:t>Low Energy?</a:t>
            </a:r>
          </a:p>
          <a:p>
            <a:pPr marL="2403475" lvl="5" indent="-285750">
              <a:buFont typeface="Arial"/>
              <a:buChar char="•"/>
            </a:pPr>
            <a:r>
              <a:rPr lang="en-US" sz="1600" dirty="0"/>
              <a:t>Association?</a:t>
            </a:r>
          </a:p>
          <a:p>
            <a:pPr marL="2860675" lvl="6" indent="-285750">
              <a:buFont typeface="Arial"/>
              <a:buChar char="•"/>
            </a:pPr>
            <a:r>
              <a:rPr lang="en-US" sz="1600" dirty="0"/>
              <a:t>Fast</a:t>
            </a:r>
            <a:r>
              <a:rPr lang="en-US" sz="1600" dirty="0" smtClean="0"/>
              <a:t>?</a:t>
            </a:r>
          </a:p>
          <a:p>
            <a:pPr marL="2860675" lvl="6" indent="-285750">
              <a:buFont typeface="Arial"/>
              <a:buChar char="•"/>
            </a:pPr>
            <a:r>
              <a:rPr lang="en-US" sz="1600" dirty="0" smtClean="0"/>
              <a:t>Permit to Join?</a:t>
            </a:r>
          </a:p>
          <a:p>
            <a:pPr marL="3317875" lvl="7" indent="-285750">
              <a:buFont typeface="Arial"/>
              <a:buChar char="•"/>
            </a:pPr>
            <a:r>
              <a:rPr lang="en-US" sz="1600" dirty="0" smtClean="0"/>
              <a:t>Criteria to accept</a:t>
            </a:r>
            <a:endParaRPr lang="en-US" sz="1600" dirty="0"/>
          </a:p>
          <a:p>
            <a:pPr marL="2403475" lvl="5" indent="-285750">
              <a:buFont typeface="Arial"/>
              <a:buChar char="•"/>
            </a:pPr>
            <a:r>
              <a:rPr lang="en-US" sz="1600" dirty="0" smtClean="0"/>
              <a:t>Short Address?</a:t>
            </a:r>
          </a:p>
          <a:p>
            <a:pPr marL="2860675" lvl="6" indent="-285750">
              <a:buFont typeface="Arial"/>
              <a:buChar char="•"/>
            </a:pPr>
            <a:r>
              <a:rPr lang="en-US" sz="1600" dirty="0" smtClean="0"/>
              <a:t>Assignment</a:t>
            </a:r>
            <a:endParaRPr lang="en-US" sz="1600" dirty="0"/>
          </a:p>
          <a:p>
            <a:pPr marL="1946275" lvl="4" indent="-285750">
              <a:buFont typeface="Arial"/>
              <a:buChar char="•"/>
            </a:pPr>
            <a:r>
              <a:rPr lang="en-US" sz="1600" dirty="0" smtClean="0"/>
              <a:t>Channel Scan</a:t>
            </a:r>
          </a:p>
          <a:p>
            <a:pPr marL="1946275" lvl="4" indent="-285750">
              <a:buFont typeface="Arial"/>
              <a:buChar char="•"/>
            </a:pPr>
            <a:endParaRPr lang="en-US" sz="1600" dirty="0" smtClean="0"/>
          </a:p>
          <a:p>
            <a:pPr marL="1946275" lvl="4" indent="-285750">
              <a:buFont typeface="Arial"/>
              <a:buChar char="•"/>
            </a:pPr>
            <a:endParaRPr lang="en-US" sz="1600" dirty="0" smtClean="0"/>
          </a:p>
        </p:txBody>
      </p:sp>
    </p:spTree>
    <p:extLst>
      <p:ext uri="{BB962C8B-B14F-4D97-AF65-F5344CB8AC3E}">
        <p14:creationId xmlns:p14="http://schemas.microsoft.com/office/powerpoint/2010/main" val="42349902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28</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2366293680"/>
              </p:ext>
            </p:extLst>
          </p:nvPr>
        </p:nvGraphicFramePr>
        <p:xfrm>
          <a:off x="152399" y="838200"/>
          <a:ext cx="8701802" cy="4876799"/>
        </p:xfrm>
        <a:graphic>
          <a:graphicData uri="http://schemas.openxmlformats.org/drawingml/2006/table">
            <a:tbl>
              <a:tblPr firstRow="1" bandRow="1">
                <a:tableStyleId>{5C22544A-7EE6-4342-B048-85BDC9FD1C3A}</a:tableStyleId>
              </a:tblPr>
              <a:tblGrid>
                <a:gridCol w="1178644"/>
                <a:gridCol w="2555157"/>
                <a:gridCol w="1152374"/>
                <a:gridCol w="1861400"/>
                <a:gridCol w="1954227"/>
              </a:tblGrid>
              <a:tr h="286420">
                <a:tc gridSpan="5">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sz="1400" dirty="0"/>
                    </a:p>
                  </a:txBody>
                  <a:tcPr/>
                </a:tc>
                <a:tc hMerge="1">
                  <a:txBody>
                    <a:bodyPr/>
                    <a:lstStyle/>
                    <a:p>
                      <a:endParaRPr lang="en-US" dirty="0"/>
                    </a:p>
                  </a:txBody>
                  <a:tcPr/>
                </a:tc>
                <a:tc hMerge="1">
                  <a:txBody>
                    <a:bodyPr/>
                    <a:lstStyle/>
                    <a:p>
                      <a:endParaRPr lang="en-US" dirty="0"/>
                    </a:p>
                  </a:txBody>
                  <a:tcPr/>
                </a:tc>
              </a:tr>
              <a:tr h="286420">
                <a:tc>
                  <a:txBody>
                    <a:bodyPr/>
                    <a:lstStyle/>
                    <a:p>
                      <a:r>
                        <a:rPr lang="en-US" sz="1400" b="1" dirty="0" smtClean="0"/>
                        <a:t>Operational</a:t>
                      </a:r>
                      <a:endParaRPr lang="en-US" sz="1400" b="1" dirty="0"/>
                    </a:p>
                  </a:txBody>
                  <a:tcPr/>
                </a:tc>
                <a:tc>
                  <a:txBody>
                    <a:bodyPr/>
                    <a:lstStyle/>
                    <a:p>
                      <a:r>
                        <a:rPr lang="en-US" sz="1400" b="1" dirty="0" smtClean="0"/>
                        <a:t>Op enumerations</a:t>
                      </a:r>
                      <a:endParaRPr lang="en-US" sz="1400" b="1" dirty="0"/>
                    </a:p>
                  </a:txBody>
                  <a:tcPr/>
                </a:tc>
                <a:tc>
                  <a:txBody>
                    <a:bodyPr/>
                    <a:lstStyle/>
                    <a:p>
                      <a:endParaRPr lang="en-US" sz="1400" b="1" dirty="0"/>
                    </a:p>
                  </a:txBody>
                  <a:tcPr/>
                </a:tc>
                <a:tc>
                  <a:txBody>
                    <a:bodyPr/>
                    <a:lstStyle/>
                    <a:p>
                      <a:endParaRPr lang="en-US" sz="1400" b="1" dirty="0"/>
                    </a:p>
                  </a:txBody>
                  <a:tcPr/>
                </a:tc>
                <a:tc>
                  <a:txBody>
                    <a:bodyPr/>
                    <a:lstStyle/>
                    <a:p>
                      <a:endParaRPr lang="en-US" sz="1400" b="1" dirty="0"/>
                    </a:p>
                  </a:txBody>
                  <a:tcPr/>
                </a:tc>
              </a:tr>
              <a:tr h="286420">
                <a:tc>
                  <a:txBody>
                    <a:bodyPr/>
                    <a:lstStyle/>
                    <a:p>
                      <a:r>
                        <a:rPr lang="en-US" sz="1400" dirty="0" smtClean="0"/>
                        <a:t>Device</a:t>
                      </a:r>
                      <a:r>
                        <a:rPr lang="en-US" sz="1400" baseline="0" dirty="0" smtClean="0"/>
                        <a:t> </a:t>
                      </a:r>
                      <a:r>
                        <a:rPr lang="en-US" sz="1400" dirty="0" smtClean="0"/>
                        <a:t>Type</a:t>
                      </a:r>
                      <a:endParaRPr lang="en-US" sz="1400" dirty="0"/>
                    </a:p>
                  </a:txBody>
                  <a:tcPr/>
                </a:tc>
                <a:tc>
                  <a:txBody>
                    <a:bodyPr/>
                    <a:lstStyle/>
                    <a:p>
                      <a:r>
                        <a:rPr lang="en-US" sz="1400" dirty="0" smtClean="0"/>
                        <a:t>FFD, RFD, RFD-TX, RFD-RX</a:t>
                      </a:r>
                      <a:endParaRPr lang="en-US" sz="1400" dirty="0"/>
                    </a:p>
                  </a:txBody>
                  <a:tcPr/>
                </a:tc>
                <a:tc>
                  <a:txBody>
                    <a:bodyPr/>
                    <a:lstStyle/>
                    <a:p>
                      <a:endParaRPr lang="en-US" sz="1400" dirty="0" smtClean="0"/>
                    </a:p>
                  </a:txBody>
                  <a:tcPr/>
                </a:tc>
                <a:tc>
                  <a:txBody>
                    <a:bodyPr/>
                    <a:lstStyle/>
                    <a:p>
                      <a:endParaRPr lang="en-US" sz="1400" dirty="0"/>
                    </a:p>
                  </a:txBody>
                  <a:tcPr/>
                </a:tc>
                <a:tc>
                  <a:txBody>
                    <a:bodyPr/>
                    <a:lstStyle/>
                    <a:p>
                      <a:endParaRPr lang="en-US" sz="1400" dirty="0"/>
                    </a:p>
                  </a:txBody>
                  <a:tcPr/>
                </a:tc>
              </a:tr>
              <a:tr h="286420">
                <a:tc>
                  <a:txBody>
                    <a:bodyPr/>
                    <a:lstStyle/>
                    <a:p>
                      <a:r>
                        <a:rPr lang="en-US" sz="1400" dirty="0" smtClean="0"/>
                        <a:t>PAN</a:t>
                      </a:r>
                      <a:endParaRPr lang="en-US" sz="1400" dirty="0"/>
                    </a:p>
                  </a:txBody>
                  <a:tcPr/>
                </a:tc>
                <a:tc>
                  <a:txBody>
                    <a:bodyPr/>
                    <a:lstStyle/>
                    <a:p>
                      <a:r>
                        <a:rPr lang="en-US" sz="1400" dirty="0" smtClean="0"/>
                        <a:t>Set-up, discovery</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endParaRPr lang="en-US" sz="1400" dirty="0"/>
                    </a:p>
                  </a:txBody>
                  <a:tcPr/>
                </a:tc>
                <a:tc>
                  <a:txBody>
                    <a:bodyPr/>
                    <a:lstStyle/>
                    <a:p>
                      <a:endParaRPr lang="en-US" dirty="0"/>
                    </a:p>
                  </a:txBody>
                  <a:tcPr/>
                </a:tc>
              </a:tr>
              <a:tr h="286420">
                <a:tc>
                  <a:txBody>
                    <a:bodyPr/>
                    <a:lstStyle/>
                    <a:p>
                      <a:endParaRPr lang="en-US"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sz="1400" dirty="0"/>
                    </a:p>
                  </a:txBody>
                  <a:tcPr/>
                </a:tc>
                <a:tc>
                  <a:txBody>
                    <a:bodyPr/>
                    <a:lstStyle/>
                    <a:p>
                      <a:endParaRPr lang="en-US" dirty="0"/>
                    </a:p>
                  </a:txBody>
                  <a:tcPr/>
                </a:tc>
              </a:tr>
              <a:tr h="286420">
                <a:tc>
                  <a:txBody>
                    <a:bodyPr/>
                    <a:lstStyle/>
                    <a:p>
                      <a:endParaRPr lang="en-US" sz="1400" dirty="0"/>
                    </a:p>
                  </a:txBody>
                  <a:tcPr/>
                </a:tc>
                <a:tc>
                  <a:txBody>
                    <a:bodyPr/>
                    <a:lstStyle/>
                    <a:p>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312458">
                <a:tc>
                  <a:txBody>
                    <a:bodyPr/>
                    <a:lstStyle/>
                    <a:p>
                      <a:endParaRPr lang="en-US" sz="1400" dirty="0"/>
                    </a:p>
                  </a:txBody>
                  <a:tcPr/>
                </a:tc>
                <a:tc>
                  <a:txBody>
                    <a:bodyPr/>
                    <a:lstStyle/>
                    <a:p>
                      <a:endParaRPr lang="en-US" sz="1400" dirty="0"/>
                    </a:p>
                  </a:txBody>
                  <a:tcPr/>
                </a:tc>
                <a:tc>
                  <a:txBody>
                    <a:bodyPr/>
                    <a:lstStyle/>
                    <a:p>
                      <a:endParaRPr lang="en-US"/>
                    </a:p>
                  </a:txBody>
                  <a:tcPr/>
                </a:tc>
                <a:tc>
                  <a:txBody>
                    <a:bodyPr/>
                    <a:lstStyle/>
                    <a:p>
                      <a:endParaRPr lang="en-US" sz="140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31673217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29</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606540433"/>
              </p:ext>
            </p:extLst>
          </p:nvPr>
        </p:nvGraphicFramePr>
        <p:xfrm>
          <a:off x="304800" y="685800"/>
          <a:ext cx="8092202" cy="6065520"/>
        </p:xfrm>
        <a:graphic>
          <a:graphicData uri="http://schemas.openxmlformats.org/drawingml/2006/table">
            <a:tbl>
              <a:tblPr firstRow="1" bandRow="1">
                <a:tableStyleId>{5C22544A-7EE6-4342-B048-85BDC9FD1C3A}</a:tableStyleId>
              </a:tblPr>
              <a:tblGrid>
                <a:gridCol w="2819401"/>
                <a:gridCol w="1457174"/>
                <a:gridCol w="3038626"/>
                <a:gridCol w="777001"/>
              </a:tblGrid>
              <a:tr h="286420">
                <a:tc gridSpan="4">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dirty="0"/>
                    </a:p>
                  </a:txBody>
                  <a:tcPr/>
                </a:tc>
                <a:tc hMerge="1">
                  <a:txBody>
                    <a:bodyPr/>
                    <a:lstStyle/>
                    <a:p>
                      <a:endParaRPr lang="en-US" dirty="0"/>
                    </a:p>
                  </a:txBody>
                  <a:tcPr/>
                </a:tc>
              </a:tr>
              <a:tr h="286420">
                <a:tc>
                  <a:txBody>
                    <a:bodyPr/>
                    <a:lstStyle/>
                    <a:p>
                      <a:r>
                        <a:rPr lang="en-US" sz="1400" b="1" dirty="0" smtClean="0"/>
                        <a:t>Optional Modes</a:t>
                      </a:r>
                      <a:endParaRPr lang="en-US" sz="1400" b="1" dirty="0"/>
                    </a:p>
                  </a:txBody>
                  <a:tcPr/>
                </a:tc>
                <a:tc>
                  <a:txBody>
                    <a:bodyPr/>
                    <a:lstStyle/>
                    <a:p>
                      <a:r>
                        <a:rPr lang="en-US" sz="1400" b="1" dirty="0" smtClean="0"/>
                        <a:t>Configuration set-up</a:t>
                      </a:r>
                    </a:p>
                  </a:txBody>
                  <a:tcPr/>
                </a:tc>
                <a:tc>
                  <a:txBody>
                    <a:bodyPr/>
                    <a:lstStyle/>
                    <a:p>
                      <a:endParaRPr lang="en-US" sz="1400" b="1" dirty="0"/>
                    </a:p>
                  </a:txBody>
                  <a:tcPr/>
                </a:tc>
                <a:tc>
                  <a:txBody>
                    <a:bodyPr/>
                    <a:lstStyle/>
                    <a:p>
                      <a:endParaRPr lang="en-US" sz="1400" b="1" dirty="0"/>
                    </a:p>
                  </a:txBody>
                  <a:tcPr/>
                </a:tc>
              </a:tr>
              <a:tr h="286420">
                <a:tc>
                  <a:txBody>
                    <a:bodyPr/>
                    <a:lstStyle/>
                    <a:p>
                      <a:r>
                        <a:rPr lang="en-US" sz="1400" dirty="0" smtClean="0"/>
                        <a:t>Generic (GTS) [beacon-enabled]</a:t>
                      </a:r>
                    </a:p>
                  </a:txBody>
                  <a:tcPr/>
                </a:tc>
                <a:tc>
                  <a:txBody>
                    <a:bodyPr/>
                    <a:lstStyle/>
                    <a:p>
                      <a:r>
                        <a:rPr lang="en-US" sz="1400" dirty="0" smtClean="0"/>
                        <a:t>Superframe</a:t>
                      </a:r>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DSME</a:t>
                      </a:r>
                    </a:p>
                  </a:txBody>
                  <a:tcPr/>
                </a:tc>
                <a:tc>
                  <a:txBody>
                    <a:bodyPr/>
                    <a:lstStyle/>
                    <a:p>
                      <a:r>
                        <a:rPr lang="en-US" sz="1400" dirty="0" smtClean="0"/>
                        <a:t>Superframe</a:t>
                      </a:r>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TSCH</a:t>
                      </a:r>
                    </a:p>
                  </a:txBody>
                  <a:tcPr/>
                </a:tc>
                <a:tc>
                  <a:txBody>
                    <a:bodyPr/>
                    <a:lstStyle/>
                    <a:p>
                      <a:r>
                        <a:rPr lang="en-US" sz="1400" dirty="0" smtClean="0"/>
                        <a:t>Slotframe</a:t>
                      </a:r>
                      <a:endParaRPr lang="en-US" sz="1400" dirty="0"/>
                    </a:p>
                  </a:txBody>
                  <a:tcPr/>
                </a:tc>
                <a:tc>
                  <a:txBody>
                    <a:bodyPr/>
                    <a:lstStyle/>
                    <a:p>
                      <a:endParaRPr lang="en-US" sz="1400" dirty="0"/>
                    </a:p>
                  </a:txBody>
                  <a:tcPr/>
                </a:tc>
                <a:tc>
                  <a:txBody>
                    <a:bodyPr/>
                    <a:lstStyle/>
                    <a:p>
                      <a:endParaRPr lang="en-US"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SUN [Nonbeacon-enabled</a:t>
                      </a:r>
                      <a:r>
                        <a:rPr lang="en-US" sz="1400" dirty="0"/>
                        <a:t>]</a:t>
                      </a:r>
                      <a:endParaRPr lang="en-US" sz="1400" dirty="0" smtClean="0"/>
                    </a:p>
                  </a:txBody>
                  <a:tcPr/>
                </a:tc>
                <a:tc>
                  <a:txBody>
                    <a:bodyPr/>
                    <a:lstStyle/>
                    <a:p>
                      <a:endParaRPr lang="en-US" sz="1400" dirty="0"/>
                    </a:p>
                  </a:txBody>
                  <a:tcPr/>
                </a:tc>
                <a:tc>
                  <a:txBody>
                    <a:bodyPr/>
                    <a:lstStyle/>
                    <a:p>
                      <a:r>
                        <a:rPr lang="en-US" sz="1400" i="1" kern="1200" dirty="0" err="1" smtClean="0">
                          <a:solidFill>
                            <a:schemeClr val="dk1"/>
                          </a:solidFill>
                          <a:effectLst/>
                          <a:latin typeface="+mn-lt"/>
                          <a:ea typeface="+mn-ea"/>
                          <a:cs typeface="+mn-cs"/>
                        </a:rPr>
                        <a:t>phyCurrentChannel</a:t>
                      </a:r>
                      <a:r>
                        <a:rPr lang="en-US" sz="1400" i="1" kern="1200" dirty="0" smtClean="0">
                          <a:solidFill>
                            <a:schemeClr val="dk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smtClean="0">
                          <a:solidFill>
                            <a:schemeClr val="dk1"/>
                          </a:solidFill>
                          <a:effectLst/>
                          <a:latin typeface="+mn-lt"/>
                          <a:ea typeface="+mn-ea"/>
                          <a:cs typeface="+mn-cs"/>
                        </a:rPr>
                        <a:t>ChanCenterFreq0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NumChan</a:t>
                      </a:r>
                      <a:r>
                        <a:rPr lang="en-US" sz="1400" i="1" kern="1200" dirty="0" smtClean="0">
                          <a:solidFill>
                            <a:schemeClr val="dk1"/>
                          </a:solidFill>
                          <a:effectLst/>
                          <a:latin typeface="+mn-lt"/>
                          <a:ea typeface="+mn-ea"/>
                          <a:cs typeface="+mn-cs"/>
                        </a:rPr>
                        <a:t>,</a:t>
                      </a:r>
                      <a:r>
                        <a:rPr lang="en-US" sz="1400" i="1" kern="1200" baseline="0" dirty="0" smtClean="0">
                          <a:solidFill>
                            <a:schemeClr val="dk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ChanSpacing</a:t>
                      </a:r>
                      <a:endParaRPr lang="en-US" sz="1400" i="1" kern="1200" dirty="0" smtClean="0">
                        <a:solidFill>
                          <a:schemeClr val="dk1"/>
                        </a:solidFill>
                        <a:effectLst/>
                        <a:latin typeface="+mn-lt"/>
                        <a:ea typeface="+mn-ea"/>
                        <a:cs typeface="+mn-cs"/>
                      </a:endParaRPr>
                    </a:p>
                    <a:p>
                      <a:r>
                        <a:rPr lang="en-US" sz="1400" i="1" kern="1200" dirty="0" err="1" smtClean="0">
                          <a:solidFill>
                            <a:schemeClr val="dk1"/>
                          </a:solidFill>
                          <a:effectLst/>
                          <a:latin typeface="+mn-lt"/>
                          <a:ea typeface="+mn-ea"/>
                          <a:cs typeface="+mn-cs"/>
                        </a:rPr>
                        <a:t>phyCurrentPage</a:t>
                      </a:r>
                      <a:r>
                        <a:rPr lang="en-US" sz="1400" i="1" kern="1200" dirty="0" smtClean="0">
                          <a:solidFill>
                            <a:schemeClr val="dk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phyCurrentSUNPageEntry</a:t>
                      </a:r>
                      <a:r>
                        <a:rPr lang="en-US" sz="1400" i="1" kern="1200" dirty="0" smtClean="0">
                          <a:solidFill>
                            <a:schemeClr val="dk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phyNumSUNPageEntriesSupported</a:t>
                      </a:r>
                      <a:r>
                        <a:rPr lang="en-US" sz="1400" i="1" kern="1200" dirty="0" smtClean="0">
                          <a:solidFill>
                            <a:schemeClr val="dk1"/>
                          </a:solidFill>
                          <a:effectLst/>
                          <a:latin typeface="+mn-lt"/>
                          <a:ea typeface="+mn-ea"/>
                          <a:cs typeface="+mn-cs"/>
                        </a:rPr>
                        <a:t> </a:t>
                      </a:r>
                      <a:r>
                        <a:rPr lang="en-US" sz="1400" i="1" kern="1200" dirty="0" err="1" smtClean="0">
                          <a:solidFill>
                            <a:schemeClr val="dk1"/>
                          </a:solidFill>
                          <a:effectLst/>
                          <a:latin typeface="+mn-lt"/>
                          <a:ea typeface="+mn-ea"/>
                          <a:cs typeface="+mn-cs"/>
                        </a:rPr>
                        <a:t>phySUNPageEntriesSupported</a:t>
                      </a:r>
                      <a:r>
                        <a:rPr lang="en-US" sz="1400" i="1" kern="1200" dirty="0" smtClean="0">
                          <a:solidFill>
                            <a:schemeClr val="dk1"/>
                          </a:solidFill>
                          <a:effectLst/>
                          <a:latin typeface="+mn-lt"/>
                          <a:ea typeface="+mn-ea"/>
                          <a:cs typeface="+mn-cs"/>
                        </a:rPr>
                        <a:t> </a:t>
                      </a:r>
                    </a:p>
                    <a:p>
                      <a:r>
                        <a:rPr lang="en-US" sz="1400" i="1" kern="1200" dirty="0" err="1" smtClean="0">
                          <a:solidFill>
                            <a:schemeClr val="dk1"/>
                          </a:solidFill>
                          <a:effectLst/>
                          <a:latin typeface="+mn-lt"/>
                          <a:ea typeface="+mn-ea"/>
                          <a:cs typeface="+mn-cs"/>
                        </a:rPr>
                        <a:t>macPanId</a:t>
                      </a:r>
                      <a:r>
                        <a:rPr lang="en-US" sz="1400" i="1" kern="1200" dirty="0" smtClean="0">
                          <a:solidFill>
                            <a:schemeClr val="dk1"/>
                          </a:solidFill>
                          <a:effectLst/>
                          <a:latin typeface="+mn-lt"/>
                          <a:ea typeface="+mn-ea"/>
                          <a:cs typeface="+mn-cs"/>
                        </a:rPr>
                        <a:t>,</a:t>
                      </a:r>
                    </a:p>
                    <a:p>
                      <a:r>
                        <a:rPr lang="en-US" sz="1400" i="1" kern="1200" dirty="0" err="1" smtClean="0">
                          <a:solidFill>
                            <a:schemeClr val="dk1"/>
                          </a:solidFill>
                          <a:effectLst/>
                          <a:latin typeface="+mn-lt"/>
                          <a:ea typeface="+mn-ea"/>
                          <a:cs typeface="+mn-cs"/>
                        </a:rPr>
                        <a:t>macCoordShortAddress</a:t>
                      </a:r>
                      <a:endParaRPr lang="en-US" sz="1400" i="1" kern="1200" dirty="0" smtClean="0">
                        <a:solidFill>
                          <a:schemeClr val="dk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phySUNChannelsSupported</a:t>
                      </a:r>
                      <a:r>
                        <a:rPr lang="en-US" sz="1400" i="1" kern="1200" dirty="0" smtClean="0">
                          <a:solidFill>
                            <a:schemeClr val="dk1"/>
                          </a:solidFill>
                          <a:effectLst/>
                          <a:latin typeface="+mn-lt"/>
                          <a:ea typeface="+mn-ea"/>
                          <a:cs typeface="+mn-cs"/>
                        </a:rPr>
                        <a:t> </a:t>
                      </a:r>
                      <a:endParaRPr lang="en-US" sz="1400" i="1" dirty="0" smtClean="0"/>
                    </a:p>
                  </a:txBody>
                  <a:tcPr/>
                </a:tc>
                <a:tc>
                  <a:txBody>
                    <a:bodyPr/>
                    <a:lstStyle/>
                    <a:p>
                      <a:endParaRPr lang="en-US"/>
                    </a:p>
                  </a:txBody>
                  <a:tcPr/>
                </a:tc>
              </a:tr>
              <a:tr h="286420">
                <a:tc>
                  <a:txBody>
                    <a:bodyPr/>
                    <a:lstStyle/>
                    <a:p>
                      <a:r>
                        <a:rPr lang="en-US" sz="1400" dirty="0" smtClean="0"/>
                        <a:t>TVWS</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r>
              <a:tr h="286420">
                <a:tc>
                  <a:txBody>
                    <a:bodyPr/>
                    <a:lstStyle/>
                    <a:p>
                      <a:r>
                        <a:rPr lang="en-US" sz="1400" dirty="0" smtClean="0"/>
                        <a:t>LECIM (lp-wan)</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RFID</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RCC</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Generic [non-beacon-enabled]</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27408648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30</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4577397"/>
              </p:ext>
            </p:extLst>
          </p:nvPr>
        </p:nvGraphicFramePr>
        <p:xfrm>
          <a:off x="152399" y="838200"/>
          <a:ext cx="8763001" cy="5372137"/>
        </p:xfrm>
        <a:graphic>
          <a:graphicData uri="http://schemas.openxmlformats.org/drawingml/2006/table">
            <a:tbl>
              <a:tblPr firstRow="1" bandRow="1">
                <a:tableStyleId>{5C22544A-7EE6-4342-B048-85BDC9FD1C3A}</a:tableStyleId>
              </a:tblPr>
              <a:tblGrid>
                <a:gridCol w="1752601"/>
                <a:gridCol w="6248400"/>
                <a:gridCol w="762000"/>
              </a:tblGrid>
              <a:tr h="286420">
                <a:tc gridSpan="3">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dirty="0"/>
                    </a:p>
                  </a:txBody>
                  <a:tcPr/>
                </a:tc>
              </a:tr>
              <a:tr h="286420">
                <a:tc>
                  <a:txBody>
                    <a:bodyPr/>
                    <a:lstStyle/>
                    <a:p>
                      <a:r>
                        <a:rPr lang="en-US" sz="1400" b="1" dirty="0" smtClean="0"/>
                        <a:t>Option behaviors</a:t>
                      </a:r>
                      <a:endParaRPr lang="en-US" sz="1400" b="1" dirty="0"/>
                    </a:p>
                  </a:txBody>
                  <a:tcPr/>
                </a:tc>
                <a:tc>
                  <a:txBody>
                    <a:bodyPr/>
                    <a:lstStyle/>
                    <a:p>
                      <a:r>
                        <a:rPr lang="en-US" sz="1400" b="1" dirty="0" smtClean="0"/>
                        <a:t>Option details</a:t>
                      </a:r>
                      <a:endParaRPr lang="en-US" sz="1400" b="1" dirty="0"/>
                    </a:p>
                  </a:txBody>
                  <a:tcPr/>
                </a:tc>
                <a:tc>
                  <a:txBody>
                    <a:bodyPr/>
                    <a:lstStyle/>
                    <a:p>
                      <a:endParaRPr lang="en-US"/>
                    </a:p>
                  </a:txBody>
                  <a:tcPr/>
                </a:tc>
              </a:tr>
              <a:tr h="286420">
                <a:tc>
                  <a:txBody>
                    <a:bodyPr/>
                    <a:lstStyle/>
                    <a:p>
                      <a:r>
                        <a:rPr lang="en-US" sz="1400" dirty="0" smtClean="0"/>
                        <a:t>Association</a:t>
                      </a:r>
                      <a:endParaRPr lang="en-US" sz="1400" dirty="0"/>
                    </a:p>
                  </a:txBody>
                  <a:tcPr/>
                </a:tc>
                <a:tc>
                  <a:txBody>
                    <a:bodyPr/>
                    <a:lstStyle/>
                    <a:p>
                      <a:endParaRPr lang="en-US" sz="1400" dirty="0"/>
                    </a:p>
                  </a:txBody>
                  <a:tcPr/>
                </a:tc>
                <a:tc>
                  <a:txBody>
                    <a:bodyPr/>
                    <a:lstStyle/>
                    <a:p>
                      <a:endParaRPr lang="en-US"/>
                    </a:p>
                  </a:txBody>
                  <a:tcPr/>
                </a:tc>
              </a:tr>
              <a:tr h="286420">
                <a:tc>
                  <a:txBody>
                    <a:bodyPr/>
                    <a:lstStyle/>
                    <a:p>
                      <a:r>
                        <a:rPr lang="en-US" sz="1400" dirty="0" smtClean="0"/>
                        <a:t>Security</a:t>
                      </a:r>
                      <a:endParaRPr lang="en-US" sz="1400" dirty="0"/>
                    </a:p>
                  </a:txBody>
                  <a:tcPr/>
                </a:tc>
                <a:tc>
                  <a:txBody>
                    <a:bodyPr/>
                    <a:lstStyle/>
                    <a:p>
                      <a:r>
                        <a:rPr lang="en-US" sz="1400" dirty="0" smtClean="0"/>
                        <a:t>Integrity,</a:t>
                      </a:r>
                      <a:r>
                        <a:rPr lang="en-US" sz="1400" baseline="0" dirty="0" smtClean="0"/>
                        <a:t> Encryption</a:t>
                      </a:r>
                      <a:endParaRPr lang="en-US" sz="1400" dirty="0"/>
                    </a:p>
                  </a:txBody>
                  <a:tcPr/>
                </a:tc>
                <a:tc>
                  <a:txBody>
                    <a:bodyPr/>
                    <a:lstStyle/>
                    <a:p>
                      <a:endParaRPr lang="en-US"/>
                    </a:p>
                  </a:txBody>
                  <a:tcPr/>
                </a:tc>
              </a:tr>
              <a:tr h="286420">
                <a:tc>
                  <a:txBody>
                    <a:bodyPr/>
                    <a:lstStyle/>
                    <a:p>
                      <a:r>
                        <a:rPr lang="en-US" sz="1400" dirty="0" smtClean="0"/>
                        <a:t>Promiscuous</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Ranging</a:t>
                      </a:r>
                      <a:endParaRPr lang="en-US" sz="1400" dirty="0"/>
                    </a:p>
                  </a:txBody>
                  <a:tcPr/>
                </a:tc>
                <a:tc>
                  <a:txBody>
                    <a:bodyPr/>
                    <a:lstStyle/>
                    <a:p>
                      <a:endParaRPr lang="en-US" dirty="0"/>
                    </a:p>
                  </a:txBody>
                  <a:tcPr/>
                </a:tc>
                <a:tc>
                  <a:txBody>
                    <a:bodyPr/>
                    <a:lstStyle/>
                    <a:p>
                      <a:endParaRPr lang="en-US" dirty="0"/>
                    </a:p>
                  </a:txBody>
                  <a:tcPr/>
                </a:tc>
              </a:tr>
              <a:tr h="286420">
                <a:tc>
                  <a:txBody>
                    <a:bodyPr/>
                    <a:lstStyle/>
                    <a:p>
                      <a:r>
                        <a:rPr lang="en-US" sz="1400" dirty="0" smtClean="0"/>
                        <a:t>Low Energy</a:t>
                      </a:r>
                      <a:endParaRPr lang="en-US" sz="1400" dirty="0"/>
                    </a:p>
                  </a:txBody>
                  <a:tcPr/>
                </a:tc>
                <a:tc>
                  <a:txBody>
                    <a:bodyPr/>
                    <a:lstStyle/>
                    <a:p>
                      <a:r>
                        <a:rPr lang="en-US" sz="1400" dirty="0" smtClean="0"/>
                        <a:t>CSL, RIT, IRIT</a:t>
                      </a:r>
                      <a:endParaRPr lang="en-US" sz="1400" dirty="0"/>
                    </a:p>
                  </a:txBody>
                  <a:tcPr/>
                </a:tc>
                <a:tc>
                  <a:txBody>
                    <a:bodyPr/>
                    <a:lstStyle/>
                    <a:p>
                      <a:endParaRPr lang="en-US"/>
                    </a:p>
                  </a:txBody>
                  <a:tcPr/>
                </a:tc>
              </a:tr>
              <a:tr h="286420">
                <a:tc>
                  <a:txBody>
                    <a:bodyPr/>
                    <a:lstStyle/>
                    <a:p>
                      <a:r>
                        <a:rPr lang="en-US" sz="1400" dirty="0" smtClean="0"/>
                        <a:t>Priority</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Metrics</a:t>
                      </a:r>
                      <a:endParaRPr lang="en-US" sz="1400" dirty="0"/>
                    </a:p>
                  </a:txBody>
                  <a:tcPr/>
                </a:tc>
                <a:tc>
                  <a:txBody>
                    <a:bodyPr/>
                    <a:lstStyle/>
                    <a:p>
                      <a:r>
                        <a:rPr lang="en-US" sz="1400" b="0" i="0" u="none" strike="noStrike" kern="1200" baseline="0" dirty="0" smtClean="0">
                          <a:solidFill>
                            <a:schemeClr val="dk1"/>
                          </a:solidFill>
                          <a:latin typeface="+mn-lt"/>
                          <a:ea typeface="+mn-ea"/>
                          <a:cs typeface="+mn-cs"/>
                        </a:rPr>
                        <a:t>MAC Metrics IE/All MAC Metrics IE</a:t>
                      </a:r>
                      <a:endParaRPr lang="en-US" sz="1400" dirty="0"/>
                    </a:p>
                  </a:txBody>
                  <a:tcPr/>
                </a:tc>
                <a:tc>
                  <a:txBody>
                    <a:bodyPr/>
                    <a:lstStyle/>
                    <a:p>
                      <a:endParaRPr lang="en-US" dirty="0"/>
                    </a:p>
                  </a:txBody>
                  <a:tcPr/>
                </a:tc>
              </a:tr>
              <a:tr h="286420">
                <a:tc>
                  <a:txBody>
                    <a:bodyPr/>
                    <a:lstStyle/>
                    <a:p>
                      <a:r>
                        <a:rPr lang="en-US" sz="1400" dirty="0" smtClean="0"/>
                        <a:t>Channel Hopping</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dk1"/>
                          </a:solidFill>
                          <a:latin typeface="+mn-lt"/>
                          <a:ea typeface="+mn-ea"/>
                          <a:cs typeface="+mn-cs"/>
                        </a:rPr>
                        <a:t>Channel hopping IE, </a:t>
                      </a:r>
                      <a:r>
                        <a:rPr lang="en-US" sz="1400" b="0" i="1" u="none" strike="noStrike" kern="1200" baseline="0" dirty="0" smtClean="0">
                          <a:solidFill>
                            <a:schemeClr val="dk1"/>
                          </a:solidFill>
                          <a:latin typeface="+mn-lt"/>
                          <a:ea typeface="+mn-ea"/>
                          <a:cs typeface="+mn-cs"/>
                        </a:rPr>
                        <a:t>macHoppingSequenceLength, macHoppingSequenceList, </a:t>
                      </a:r>
                      <a:r>
                        <a:rPr lang="en-US" sz="1400" b="0" i="1" u="none" strike="noStrike" kern="1200" baseline="0" dirty="0" err="1" smtClean="0">
                          <a:solidFill>
                            <a:schemeClr val="dk1"/>
                          </a:solidFill>
                          <a:latin typeface="+mn-lt"/>
                          <a:ea typeface="+mn-ea"/>
                          <a:cs typeface="+mn-cs"/>
                        </a:rPr>
                        <a:t>macHoppingSequenceId</a:t>
                      </a:r>
                      <a:r>
                        <a:rPr lang="en-US" sz="1400" b="0" i="0"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macNumberofChannels</a:t>
                      </a:r>
                      <a:r>
                        <a:rPr lang="en-US" sz="1400" b="0" i="1"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macPhyConfiguration</a:t>
                      </a:r>
                      <a:r>
                        <a:rPr lang="en-US" sz="1400" b="0" i="1"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macExtendedBitmap</a:t>
                      </a:r>
                      <a:r>
                        <a:rPr lang="en-US" sz="1400" b="0" i="1" u="none" strike="noStrike" kern="1200" baseline="0" dirty="0" smtClean="0">
                          <a:solidFill>
                            <a:schemeClr val="dk1"/>
                          </a:solidFill>
                          <a:latin typeface="+mn-lt"/>
                          <a:ea typeface="+mn-ea"/>
                          <a:cs typeface="+mn-cs"/>
                        </a:rPr>
                        <a:t> </a:t>
                      </a:r>
                      <a:endParaRPr lang="en-US" sz="1400" i="1" dirty="0"/>
                    </a:p>
                  </a:txBody>
                  <a:tcPr/>
                </a:tc>
                <a:tc>
                  <a:txBody>
                    <a:bodyPr/>
                    <a:lstStyle/>
                    <a:p>
                      <a:endParaRPr lang="en-US" sz="1400" i="1" dirty="0"/>
                    </a:p>
                  </a:txBody>
                  <a:tcPr/>
                </a:tc>
              </a:tr>
              <a:tr h="286420">
                <a:tc>
                  <a:txBody>
                    <a:bodyPr/>
                    <a:lstStyle/>
                    <a:p>
                      <a:r>
                        <a:rPr lang="en-US" sz="1400" dirty="0" smtClean="0"/>
                        <a:t>IEs</a:t>
                      </a:r>
                      <a:endParaRPr lang="en-US" sz="1400" dirty="0"/>
                    </a:p>
                  </a:txBody>
                  <a:tcPr/>
                </a:tc>
                <a:tc>
                  <a:txBody>
                    <a:bodyPr/>
                    <a:lstStyle/>
                    <a:p>
                      <a:r>
                        <a:rPr lang="en-US" sz="1400" dirty="0" smtClean="0"/>
                        <a:t>Header,</a:t>
                      </a:r>
                      <a:r>
                        <a:rPr lang="en-US" sz="1400" baseline="0" dirty="0" smtClean="0"/>
                        <a:t> Payload</a:t>
                      </a:r>
                      <a:endParaRPr lang="en-US" sz="1400" dirty="0"/>
                    </a:p>
                  </a:txBody>
                  <a:tcPr/>
                </a:tc>
                <a:tc>
                  <a:txBody>
                    <a:bodyPr/>
                    <a:lstStyle/>
                    <a:p>
                      <a:endParaRPr lang="en-US"/>
                    </a:p>
                  </a:txBody>
                  <a:tcPr/>
                </a:tc>
              </a:tr>
              <a:tr h="286420">
                <a:tc>
                  <a:txBody>
                    <a:bodyPr/>
                    <a:lstStyle/>
                    <a:p>
                      <a:r>
                        <a:rPr lang="en-US" sz="1400" dirty="0" smtClean="0"/>
                        <a:t>TRLE</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Spectrum Tracking</a:t>
                      </a:r>
                      <a:endParaRPr lang="en-US" sz="1400" dirty="0"/>
                    </a:p>
                  </a:txBody>
                  <a:tcPr/>
                </a:tc>
                <a:tc>
                  <a:txBody>
                    <a:bodyPr/>
                    <a:lstStyle/>
                    <a:p>
                      <a:endParaRPr lang="en-US" sz="1400" dirty="0"/>
                    </a:p>
                  </a:txBody>
                  <a:tcPr/>
                </a:tc>
                <a:tc>
                  <a:txBody>
                    <a:bodyPr/>
                    <a:lstStyle/>
                    <a:p>
                      <a:endParaRPr lang="en-US" dirty="0"/>
                    </a:p>
                  </a:txBody>
                  <a:tcPr/>
                </a:tc>
              </a:tr>
              <a:tr h="312458">
                <a:tc>
                  <a:txBody>
                    <a:bodyPr/>
                    <a:lstStyle/>
                    <a:p>
                      <a:endParaRPr lang="en-US" sz="1400" dirty="0"/>
                    </a:p>
                  </a:txBody>
                  <a:tcPr/>
                </a:tc>
                <a:tc>
                  <a:txBody>
                    <a:bodyPr/>
                    <a:lstStyle/>
                    <a:p>
                      <a:endParaRPr lang="en-US" sz="1400" dirty="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19200292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31</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705161616"/>
              </p:ext>
            </p:extLst>
          </p:nvPr>
        </p:nvGraphicFramePr>
        <p:xfrm>
          <a:off x="457200" y="1219200"/>
          <a:ext cx="8305800" cy="4805676"/>
        </p:xfrm>
        <a:graphic>
          <a:graphicData uri="http://schemas.openxmlformats.org/drawingml/2006/table">
            <a:tbl>
              <a:tblPr firstRow="1" bandRow="1">
                <a:tableStyleId>{5C22544A-7EE6-4342-B048-85BDC9FD1C3A}</a:tableStyleId>
              </a:tblPr>
              <a:tblGrid>
                <a:gridCol w="1600200"/>
                <a:gridCol w="6705600"/>
              </a:tblGrid>
              <a:tr h="309033">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Management Protocol</a:t>
                      </a:r>
                      <a:r>
                        <a:rPr lang="en-US" sz="1400" baseline="0" dirty="0" smtClean="0"/>
                        <a:t> </a:t>
                      </a:r>
                      <a:r>
                        <a:rPr lang="en-US" sz="1400" dirty="0" smtClean="0"/>
                        <a:t>Configuration Parameters via </a:t>
                      </a:r>
                      <a:r>
                        <a:rPr lang="en-US" sz="1400" baseline="0" dirty="0" smtClean="0"/>
                        <a:t>MGMT SAP</a:t>
                      </a:r>
                      <a:endParaRPr lang="en-US" sz="1400" dirty="0" smtClean="0"/>
                    </a:p>
                  </a:txBody>
                  <a:tcPr/>
                </a:tc>
                <a:tc hMerge="1">
                  <a:txBody>
                    <a:bodyPr/>
                    <a:lstStyle/>
                    <a:p>
                      <a:endParaRPr lang="en-US" dirty="0"/>
                    </a:p>
                  </a:txBody>
                  <a:tcPr/>
                </a:tc>
              </a:tr>
              <a:tr h="309033">
                <a:tc>
                  <a:txBody>
                    <a:bodyPr/>
                    <a:lstStyle/>
                    <a:p>
                      <a:r>
                        <a:rPr lang="en-US" sz="1400" b="1" dirty="0" smtClean="0"/>
                        <a:t>PHY Parameters</a:t>
                      </a:r>
                      <a:endParaRPr lang="en-US" sz="1400" b="1" dirty="0"/>
                    </a:p>
                  </a:txBody>
                  <a:tcPr/>
                </a:tc>
                <a:tc>
                  <a:txBody>
                    <a:bodyPr/>
                    <a:lstStyle/>
                    <a:p>
                      <a:r>
                        <a:rPr lang="en-US" sz="1400" b="1" dirty="0" smtClean="0"/>
                        <a:t>PHY Parameters - detail</a:t>
                      </a:r>
                      <a:endParaRPr lang="en-US" sz="1400" b="1" dirty="0"/>
                    </a:p>
                  </a:txBody>
                  <a:tcPr/>
                </a:tc>
              </a:tr>
              <a:tr h="309033">
                <a:tc>
                  <a:txBody>
                    <a:bodyPr/>
                    <a:lstStyle/>
                    <a:p>
                      <a:r>
                        <a:rPr lang="en-US" sz="1200" dirty="0" smtClean="0"/>
                        <a:t>Channel</a:t>
                      </a:r>
                      <a:endParaRPr lang="en-US" sz="1000" i="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0" i="1" u="none" strike="noStrike" kern="1200" baseline="0" dirty="0" err="1" smtClean="0">
                          <a:solidFill>
                            <a:schemeClr val="dk1"/>
                          </a:solidFill>
                          <a:latin typeface="+mn-lt"/>
                          <a:ea typeface="+mn-ea"/>
                          <a:cs typeface="+mn-cs"/>
                        </a:rPr>
                        <a:t>phyCurrentChannel</a:t>
                      </a:r>
                      <a:r>
                        <a:rPr lang="en-US" sz="1200" b="0" i="1" u="none" strike="noStrike" kern="1200" baseline="0" dirty="0" smtClean="0">
                          <a:solidFill>
                            <a:schemeClr val="dk1"/>
                          </a:solidFill>
                          <a:latin typeface="+mn-lt"/>
                          <a:ea typeface="+mn-ea"/>
                          <a:cs typeface="+mn-cs"/>
                        </a:rPr>
                        <a:t> = </a:t>
                      </a:r>
                      <a:r>
                        <a:rPr lang="en-US" sz="1200" dirty="0" smtClean="0"/>
                        <a:t>Number</a:t>
                      </a:r>
                      <a:r>
                        <a:rPr lang="en-US" sz="1200" baseline="0" dirty="0" smtClean="0"/>
                        <a:t>: </a:t>
                      </a:r>
                      <a:r>
                        <a:rPr lang="en-US" sz="1200" b="0" i="1" u="none" strike="noStrike" kern="1200" baseline="0" dirty="0" err="1" smtClean="0">
                          <a:solidFill>
                            <a:schemeClr val="dk1"/>
                          </a:solidFill>
                          <a:latin typeface="+mn-lt"/>
                          <a:ea typeface="+mn-ea"/>
                          <a:cs typeface="+mn-cs"/>
                        </a:rPr>
                        <a:t>phyCurrentPage</a:t>
                      </a:r>
                      <a:endParaRPr lang="en-US" sz="1200" i="1" dirty="0"/>
                    </a:p>
                  </a:txBody>
                  <a:tcPr/>
                </a:tc>
              </a:tr>
              <a:tr h="309033">
                <a:tc>
                  <a:txBody>
                    <a:bodyPr/>
                    <a:lstStyle/>
                    <a:p>
                      <a:r>
                        <a:rPr lang="en-US" sz="1200" dirty="0" smtClean="0"/>
                        <a:t>Modulation type</a:t>
                      </a:r>
                      <a:endParaRPr lang="en-US" sz="1200" dirty="0"/>
                    </a:p>
                  </a:txBody>
                  <a:tcPr/>
                </a:tc>
                <a:tc>
                  <a:txBody>
                    <a:bodyPr/>
                    <a:lstStyle/>
                    <a:p>
                      <a:r>
                        <a:rPr lang="en-US" sz="1200" dirty="0" smtClean="0"/>
                        <a:t>O-QPSK, BPSK, FSK, MSK, OFDM, CSS, UWB-HR, UWB-LR, ASK</a:t>
                      </a:r>
                      <a:endParaRPr lang="en-US" sz="1200" dirty="0"/>
                    </a:p>
                  </a:txBody>
                  <a:tcPr/>
                </a:tc>
              </a:tr>
              <a:tr h="309033">
                <a:tc>
                  <a:txBody>
                    <a:bodyPr/>
                    <a:lstStyle/>
                    <a:p>
                      <a:r>
                        <a:rPr lang="en-US" sz="1200" dirty="0" smtClean="0"/>
                        <a:t>Preamble</a:t>
                      </a:r>
                      <a:endParaRPr lang="en-US" sz="1200" dirty="0"/>
                    </a:p>
                  </a:txBody>
                  <a:tcPr/>
                </a:tc>
                <a:tc>
                  <a:txBody>
                    <a:bodyPr/>
                    <a:lstStyle/>
                    <a:p>
                      <a:r>
                        <a:rPr lang="en-US" sz="1200" dirty="0" smtClean="0"/>
                        <a:t>Code/repetition: </a:t>
                      </a:r>
                      <a:r>
                        <a:rPr lang="en-US" sz="1200" b="0" i="1" u="none" strike="noStrike" kern="1200" baseline="0" dirty="0" err="1" smtClean="0">
                          <a:solidFill>
                            <a:schemeClr val="dk1"/>
                          </a:solidFill>
                          <a:latin typeface="+mn-lt"/>
                          <a:ea typeface="+mn-ea"/>
                          <a:cs typeface="+mn-cs"/>
                        </a:rPr>
                        <a:t>phyFskPreambleLength</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SecondaryFskPreambleLength</a:t>
                      </a:r>
                      <a:endParaRPr lang="en-US" sz="1200" i="1" dirty="0"/>
                    </a:p>
                  </a:txBody>
                  <a:tcPr/>
                </a:tc>
              </a:tr>
              <a:tr h="309033">
                <a:tc>
                  <a:txBody>
                    <a:bodyPr/>
                    <a:lstStyle/>
                    <a:p>
                      <a:r>
                        <a:rPr lang="en-US" sz="1200" dirty="0" smtClean="0"/>
                        <a:t>FCS size</a:t>
                      </a:r>
                      <a:endParaRPr lang="en-US" sz="1200" dirty="0"/>
                    </a:p>
                  </a:txBody>
                  <a:tcPr/>
                </a:tc>
                <a:tc>
                  <a:txBody>
                    <a:bodyPr/>
                    <a:lstStyle/>
                    <a:p>
                      <a:r>
                        <a:rPr lang="en-US" sz="1200" dirty="0" smtClean="0"/>
                        <a:t>2, or 4</a:t>
                      </a:r>
                      <a:endParaRPr lang="en-US" sz="1200" dirty="0"/>
                    </a:p>
                  </a:txBody>
                  <a:tcPr/>
                </a:tc>
              </a:tr>
              <a:tr h="309033">
                <a:tc>
                  <a:txBody>
                    <a:bodyPr/>
                    <a:lstStyle/>
                    <a:p>
                      <a:r>
                        <a:rPr lang="en-US" sz="1200" dirty="0" smtClean="0"/>
                        <a:t>Packet Length</a:t>
                      </a:r>
                      <a:endParaRPr lang="en-US" sz="1000" i="1" dirty="0"/>
                    </a:p>
                  </a:txBody>
                  <a:tcPr/>
                </a:tc>
                <a:tc>
                  <a:txBody>
                    <a:bodyPr/>
                    <a:lstStyle/>
                    <a:p>
                      <a:r>
                        <a:rPr lang="en-US" sz="1200" b="0" i="1" u="none" strike="noStrike" kern="1200" baseline="0" dirty="0" err="1" smtClean="0">
                          <a:solidFill>
                            <a:schemeClr val="dk1"/>
                          </a:solidFill>
                          <a:latin typeface="+mn-lt"/>
                          <a:ea typeface="+mn-ea"/>
                          <a:cs typeface="+mn-cs"/>
                        </a:rPr>
                        <a:t>aMaxPhyPacketSize</a:t>
                      </a:r>
                      <a:r>
                        <a:rPr lang="en-US" sz="1200" b="0" i="1" u="none" strike="noStrike" kern="1200" baseline="0" dirty="0" smtClean="0">
                          <a:solidFill>
                            <a:schemeClr val="dk1"/>
                          </a:solidFill>
                          <a:latin typeface="+mn-lt"/>
                          <a:ea typeface="+mn-ea"/>
                          <a:cs typeface="+mn-cs"/>
                        </a:rPr>
                        <a:t> = </a:t>
                      </a:r>
                      <a:r>
                        <a:rPr lang="en-US" sz="1200" dirty="0" smtClean="0"/>
                        <a:t>127, or 2047, or </a:t>
                      </a:r>
                      <a:r>
                        <a:rPr lang="en-US" sz="1200" b="0" i="1" u="none" strike="noStrike" kern="1200" baseline="0" dirty="0" err="1" smtClean="0">
                          <a:solidFill>
                            <a:schemeClr val="dk1"/>
                          </a:solidFill>
                          <a:latin typeface="+mn-lt"/>
                          <a:ea typeface="+mn-ea"/>
                          <a:cs typeface="+mn-cs"/>
                        </a:rPr>
                        <a:t>phyLecimDsssPsduSize</a:t>
                      </a:r>
                      <a:endParaRPr lang="en-US" sz="1200" i="1" dirty="0"/>
                    </a:p>
                  </a:txBody>
                  <a:tcPr/>
                </a:tc>
              </a:tr>
              <a:tr h="30903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Operating Mode</a:t>
                      </a:r>
                    </a:p>
                  </a:txBody>
                  <a:tcPr/>
                </a:tc>
                <a:tc>
                  <a:txBody>
                    <a:bodyPr/>
                    <a:lstStyle/>
                    <a:p>
                      <a:endParaRPr lang="en-US" sz="1200" dirty="0"/>
                    </a:p>
                  </a:txBody>
                  <a:tcPr/>
                </a:tc>
              </a:tr>
              <a:tr h="309033">
                <a:tc>
                  <a:txBody>
                    <a:bodyPr/>
                    <a:lstStyle/>
                    <a:p>
                      <a:r>
                        <a:rPr lang="en-US" sz="1200" dirty="0" smtClean="0"/>
                        <a:t>Data Rate (kb/s)</a:t>
                      </a:r>
                      <a:endParaRPr lang="en-US" sz="1200" dirty="0"/>
                    </a:p>
                  </a:txBody>
                  <a:tcPr/>
                </a:tc>
                <a:tc>
                  <a:txBody>
                    <a:bodyPr/>
                    <a:lstStyle/>
                    <a:p>
                      <a:r>
                        <a:rPr lang="en-US" sz="1200" dirty="0" smtClean="0"/>
                        <a:t>2.4, 4.8, 6.25, 9.6, 10, 12.5, 16, 19.2, 20, 25, 31.25,</a:t>
                      </a:r>
                      <a:r>
                        <a:rPr lang="en-US" sz="1200" baseline="0" dirty="0" smtClean="0"/>
                        <a:t> 32, 36, 38.4, 40, </a:t>
                      </a:r>
                      <a:r>
                        <a:rPr lang="en-US" sz="1200" dirty="0" smtClean="0"/>
                        <a:t>50, 100, 110, 150, 156, 200, 234, 250, 300, 312, 468, 600, 624, 800, 850, 936, 1000, 1404, 1562.5, 1638, 2000, 3125, 6250, 6810, 27240</a:t>
                      </a:r>
                      <a:endParaRPr lang="en-US" sz="1200" dirty="0"/>
                    </a:p>
                  </a:txBody>
                  <a:tcPr/>
                </a:tc>
              </a:tr>
              <a:tr h="309033">
                <a:tc>
                  <a:txBody>
                    <a:bodyPr/>
                    <a:lstStyle/>
                    <a:p>
                      <a:r>
                        <a:rPr lang="en-US" sz="1200" dirty="0" smtClean="0"/>
                        <a:t>Transmit power level</a:t>
                      </a:r>
                      <a:endParaRPr lang="en-US" sz="1200" dirty="0"/>
                    </a:p>
                  </a:txBody>
                  <a:tcPr/>
                </a:tc>
                <a:tc>
                  <a:txBody>
                    <a:bodyPr/>
                    <a:lstStyle/>
                    <a:p>
                      <a:r>
                        <a:rPr lang="en-US" sz="1200" b="0" i="1" u="none" strike="noStrike" kern="1200" baseline="0" dirty="0" err="1" smtClean="0">
                          <a:solidFill>
                            <a:schemeClr val="dk1"/>
                          </a:solidFill>
                          <a:latin typeface="+mn-lt"/>
                          <a:ea typeface="+mn-ea"/>
                          <a:cs typeface="+mn-cs"/>
                        </a:rPr>
                        <a:t>phyTxPower</a:t>
                      </a:r>
                      <a:endParaRPr lang="en-US" sz="1200" i="1" dirty="0"/>
                    </a:p>
                  </a:txBody>
                  <a:tcPr/>
                </a:tc>
              </a:tr>
              <a:tr h="309033">
                <a:tc>
                  <a:txBody>
                    <a:bodyPr/>
                    <a:lstStyle/>
                    <a:p>
                      <a:r>
                        <a:rPr lang="en-US" sz="1200" dirty="0" smtClean="0"/>
                        <a:t>CCA</a:t>
                      </a:r>
                      <a:endParaRPr lang="en-US" sz="1200" dirty="0"/>
                    </a:p>
                  </a:txBody>
                  <a:tcPr/>
                </a:tc>
                <a:tc>
                  <a:txBody>
                    <a:bodyPr/>
                    <a:lstStyle/>
                    <a:p>
                      <a:r>
                        <a:rPr lang="en-US" sz="1200" dirty="0" smtClean="0"/>
                        <a:t>1, 2, 3, 4, 5, 6, :</a:t>
                      </a:r>
                      <a:r>
                        <a:rPr lang="en-US" sz="1200" baseline="0" dirty="0" smtClean="0"/>
                        <a:t> </a:t>
                      </a:r>
                      <a:r>
                        <a:rPr lang="en-US" sz="1200" dirty="0" err="1" smtClean="0"/>
                        <a:t>aCcatime</a:t>
                      </a:r>
                      <a:r>
                        <a:rPr lang="en-US" sz="1200" dirty="0" smtClean="0"/>
                        <a:t>/</a:t>
                      </a:r>
                      <a:r>
                        <a:rPr lang="en-US" sz="1200" b="0" i="1" u="none" strike="noStrike" kern="1200" baseline="0" dirty="0" err="1" smtClean="0">
                          <a:solidFill>
                            <a:schemeClr val="dk1"/>
                          </a:solidFill>
                          <a:latin typeface="+mn-lt"/>
                          <a:ea typeface="+mn-ea"/>
                          <a:cs typeface="+mn-cs"/>
                        </a:rPr>
                        <a:t>phyCCADuration</a:t>
                      </a:r>
                      <a:endParaRPr lang="en-US" sz="1200" i="1" dirty="0"/>
                    </a:p>
                  </a:txBody>
                  <a:tcPr/>
                </a:tc>
              </a:tr>
              <a:tr h="309033">
                <a:tc>
                  <a:txBody>
                    <a:bodyPr/>
                    <a:lstStyle/>
                    <a:p>
                      <a:r>
                        <a:rPr lang="en-US" sz="1200" dirty="0" smtClean="0"/>
                        <a:t>FEC</a:t>
                      </a:r>
                      <a:endParaRPr lang="en-US" sz="1200" dirty="0"/>
                    </a:p>
                  </a:txBody>
                  <a:tcPr/>
                </a:tc>
                <a:tc>
                  <a:txBody>
                    <a:bodyPr/>
                    <a:lstStyle/>
                    <a:p>
                      <a:r>
                        <a:rPr lang="en-US" sz="1200" dirty="0" smtClean="0"/>
                        <a:t>Off/On, rate, code, interleaving:</a:t>
                      </a:r>
                      <a:r>
                        <a:rPr lang="en-US" sz="1200" baseline="0" dirty="0" smtClean="0"/>
                        <a:t> </a:t>
                      </a:r>
                      <a:r>
                        <a:rPr lang="en-US" sz="1200" b="0" i="1" u="none" strike="noStrike" kern="1200" baseline="0" dirty="0" err="1" smtClean="0">
                          <a:solidFill>
                            <a:schemeClr val="dk1"/>
                          </a:solidFill>
                          <a:latin typeface="+mn-lt"/>
                          <a:ea typeface="+mn-ea"/>
                          <a:cs typeface="+mn-cs"/>
                        </a:rPr>
                        <a:t>phyFskFecEnabled</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phyFskFecInterleavingRsc</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phyFskFecScheme</a:t>
                      </a:r>
                      <a:r>
                        <a:rPr lang="en-US" sz="1200" b="0" i="1" u="none" strike="noStrike" kern="1200" baseline="0" dirty="0" smtClean="0">
                          <a:solidFill>
                            <a:schemeClr val="dk1"/>
                          </a:solidFill>
                          <a:latin typeface="+mn-lt"/>
                          <a:ea typeface="+mn-ea"/>
                          <a:cs typeface="+mn-cs"/>
                        </a:rPr>
                        <a:t>/</a:t>
                      </a:r>
                      <a:r>
                        <a:rPr lang="en-US" sz="1200" b="0" i="1" u="none" strike="noStrike" kern="1200" baseline="0" dirty="0" err="1" smtClean="0">
                          <a:solidFill>
                            <a:schemeClr val="dk1"/>
                          </a:solidFill>
                          <a:latin typeface="+mn-lt"/>
                          <a:ea typeface="+mn-ea"/>
                          <a:cs typeface="+mn-cs"/>
                        </a:rPr>
                        <a:t>phyTvwsFskFecScheme</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phyLecimFecTailBitingEnabled</a:t>
                      </a:r>
                      <a:endParaRPr lang="en-US" sz="1200" i="1" dirty="0"/>
                    </a:p>
                  </a:txBody>
                  <a:tcPr/>
                </a:tc>
              </a:tr>
              <a:tr h="309033">
                <a:tc>
                  <a:txBody>
                    <a:bodyPr/>
                    <a:lstStyle/>
                    <a:p>
                      <a:r>
                        <a:rPr lang="en-US" sz="1200" dirty="0" smtClean="0"/>
                        <a:t>SFD</a:t>
                      </a:r>
                      <a:endParaRPr lang="en-US" sz="1200" dirty="0"/>
                    </a:p>
                  </a:txBody>
                  <a:tcPr/>
                </a:tc>
                <a:tc>
                  <a:txBody>
                    <a:bodyPr/>
                    <a:lstStyle/>
                    <a:p>
                      <a:r>
                        <a:rPr lang="en-US" sz="1200" dirty="0" smtClean="0"/>
                        <a:t>Size/value: </a:t>
                      </a:r>
                      <a:r>
                        <a:rPr lang="en-US" sz="1200" b="0" i="1" u="none" strike="noStrike" kern="1200" baseline="0" dirty="0" err="1" smtClean="0">
                          <a:solidFill>
                            <a:schemeClr val="dk1"/>
                          </a:solidFill>
                          <a:latin typeface="+mn-lt"/>
                          <a:ea typeface="+mn-ea"/>
                          <a:cs typeface="+mn-cs"/>
                        </a:rPr>
                        <a:t>phySunFskSfd</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phyTvwsSfdLength</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phyLecimDsssSfdPresent</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SecondaryFskSfd</a:t>
                      </a:r>
                      <a:endParaRPr lang="en-US" sz="1200" i="1" dirty="0"/>
                    </a:p>
                  </a:txBody>
                  <a:tcPr/>
                </a:tc>
              </a:tr>
              <a:tr h="309033">
                <a:tc>
                  <a:txBody>
                    <a:bodyPr/>
                    <a:lstStyle/>
                    <a:p>
                      <a:endParaRPr lang="en-US" sz="1200" dirty="0"/>
                    </a:p>
                  </a:txBody>
                  <a:tcPr/>
                </a:tc>
                <a:tc>
                  <a:txBody>
                    <a:bodyPr/>
                    <a:lstStyle/>
                    <a:p>
                      <a:endParaRPr lang="en-US" sz="1200" dirty="0"/>
                    </a:p>
                  </a:txBody>
                  <a:tcPr/>
                </a:tc>
              </a:tr>
            </a:tbl>
          </a:graphicData>
        </a:graphic>
      </p:graphicFrame>
    </p:spTree>
    <p:extLst>
      <p:ext uri="{BB962C8B-B14F-4D97-AF65-F5344CB8AC3E}">
        <p14:creationId xmlns:p14="http://schemas.microsoft.com/office/powerpoint/2010/main" val="27830946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32</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791600589"/>
              </p:ext>
            </p:extLst>
          </p:nvPr>
        </p:nvGraphicFramePr>
        <p:xfrm>
          <a:off x="609600" y="1143000"/>
          <a:ext cx="7619999" cy="4748949"/>
        </p:xfrm>
        <a:graphic>
          <a:graphicData uri="http://schemas.openxmlformats.org/drawingml/2006/table">
            <a:tbl>
              <a:tblPr firstRow="1" bandRow="1">
                <a:tableStyleId>{5C22544A-7EE6-4342-B048-85BDC9FD1C3A}</a:tableStyleId>
              </a:tblPr>
              <a:tblGrid>
                <a:gridCol w="2286000"/>
                <a:gridCol w="5333999"/>
              </a:tblGrid>
              <a:tr h="309033">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Management Protocol</a:t>
                      </a:r>
                      <a:r>
                        <a:rPr lang="en-US" sz="1400" baseline="0" dirty="0" smtClean="0"/>
                        <a:t> </a:t>
                      </a:r>
                      <a:r>
                        <a:rPr lang="en-US" sz="1400" dirty="0" smtClean="0"/>
                        <a:t>Configuration Parameters via </a:t>
                      </a:r>
                      <a:r>
                        <a:rPr lang="en-US" sz="1400" baseline="0" dirty="0" smtClean="0"/>
                        <a:t>MGMT SAP</a:t>
                      </a:r>
                      <a:endParaRPr lang="en-US" sz="1400" dirty="0" smtClean="0"/>
                    </a:p>
                  </a:txBody>
                  <a:tcPr/>
                </a:tc>
                <a:tc hMerge="1">
                  <a:txBody>
                    <a:bodyPr/>
                    <a:lstStyle/>
                    <a:p>
                      <a:endParaRPr lang="en-US" dirty="0"/>
                    </a:p>
                  </a:txBody>
                  <a:tcPr/>
                </a:tc>
              </a:tr>
              <a:tr h="309033">
                <a:tc>
                  <a:txBody>
                    <a:bodyPr/>
                    <a:lstStyle/>
                    <a:p>
                      <a:r>
                        <a:rPr lang="en-US" sz="1400" b="1" dirty="0" smtClean="0"/>
                        <a:t>PHY Parameters</a:t>
                      </a:r>
                      <a:r>
                        <a:rPr lang="en-US" sz="1400" b="1" baseline="0" dirty="0" smtClean="0"/>
                        <a:t> </a:t>
                      </a:r>
                      <a:r>
                        <a:rPr lang="en-US" sz="1400" b="1" dirty="0" smtClean="0"/>
                        <a:t>(cont’d)</a:t>
                      </a:r>
                      <a:endParaRPr lang="en-US" sz="1400" b="1" dirty="0"/>
                    </a:p>
                  </a:txBody>
                  <a:tcPr/>
                </a:tc>
                <a:tc>
                  <a:txBody>
                    <a:bodyPr/>
                    <a:lstStyle/>
                    <a:p>
                      <a:r>
                        <a:rPr lang="en-US" sz="1400" b="1" dirty="0" smtClean="0"/>
                        <a:t>PHY Parameters - detail</a:t>
                      </a:r>
                      <a:endParaRPr lang="en-US" sz="1400" b="1" dirty="0"/>
                    </a:p>
                  </a:txBody>
                  <a:tcPr/>
                </a:tc>
              </a:tr>
              <a:tr h="309033">
                <a:tc>
                  <a:txBody>
                    <a:bodyPr/>
                    <a:lstStyle/>
                    <a:p>
                      <a:r>
                        <a:rPr lang="en-US" sz="1200" dirty="0" smtClean="0"/>
                        <a:t>TX&lt;-&gt;RX</a:t>
                      </a:r>
                      <a:endParaRPr lang="en-US" sz="12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0" i="0" u="none" strike="noStrike" kern="1200" baseline="0" dirty="0" err="1" smtClean="0">
                          <a:solidFill>
                            <a:schemeClr val="dk1"/>
                          </a:solidFill>
                          <a:latin typeface="+mn-lt"/>
                          <a:ea typeface="+mn-ea"/>
                          <a:cs typeface="+mn-cs"/>
                        </a:rPr>
                        <a:t>aTurnaroundTime</a:t>
                      </a:r>
                      <a:endParaRPr lang="en-US" sz="1000" dirty="0" smtClean="0"/>
                    </a:p>
                  </a:txBody>
                  <a:tcPr/>
                </a:tc>
              </a:tr>
              <a:tr h="309033">
                <a:tc>
                  <a:txBody>
                    <a:bodyPr/>
                    <a:lstStyle/>
                    <a:p>
                      <a:r>
                        <a:rPr lang="en-US" sz="1200" dirty="0" smtClean="0"/>
                        <a:t>ED threshold</a:t>
                      </a:r>
                      <a:endParaRPr lang="en-US" sz="1200" dirty="0"/>
                    </a:p>
                  </a:txBody>
                  <a:tcPr/>
                </a:tc>
                <a:tc>
                  <a:txBody>
                    <a:bodyPr/>
                    <a:lstStyle/>
                    <a:p>
                      <a:endParaRPr lang="en-US" sz="1200" dirty="0"/>
                    </a:p>
                  </a:txBody>
                  <a:tcPr/>
                </a:tc>
              </a:tr>
              <a:tr h="309033">
                <a:tc>
                  <a:txBody>
                    <a:bodyPr/>
                    <a:lstStyle/>
                    <a:p>
                      <a:r>
                        <a:rPr lang="en-US" sz="1200" dirty="0" smtClean="0"/>
                        <a:t>Spreading factor</a:t>
                      </a:r>
                      <a:endParaRPr lang="en-US" sz="1200" dirty="0"/>
                    </a:p>
                  </a:txBody>
                  <a:tcPr/>
                </a:tc>
                <a:tc>
                  <a:txBody>
                    <a:bodyPr/>
                    <a:lstStyle/>
                    <a:p>
                      <a:endParaRPr lang="en-US" sz="1200" dirty="0"/>
                    </a:p>
                  </a:txBody>
                  <a:tcPr/>
                </a:tc>
              </a:tr>
              <a:tr h="309033">
                <a:tc>
                  <a:txBody>
                    <a:bodyPr/>
                    <a:lstStyle/>
                    <a:p>
                      <a:r>
                        <a:rPr lang="en-US" sz="1200" dirty="0" smtClean="0"/>
                        <a:t>DSSS code</a:t>
                      </a:r>
                      <a:endParaRPr lang="en-US" sz="1200" dirty="0"/>
                    </a:p>
                  </a:txBody>
                  <a:tcPr/>
                </a:tc>
                <a:tc>
                  <a:txBody>
                    <a:bodyPr/>
                    <a:lstStyle/>
                    <a:p>
                      <a:endParaRPr lang="en-US" sz="1200" i="1" dirty="0"/>
                    </a:p>
                  </a:txBody>
                  <a:tcPr/>
                </a:tc>
              </a:tr>
              <a:tr h="309033">
                <a:tc>
                  <a:txBody>
                    <a:bodyPr/>
                    <a:lstStyle/>
                    <a:p>
                      <a:r>
                        <a:rPr lang="en-US" sz="1200" dirty="0" smtClean="0"/>
                        <a:t>Data whitening</a:t>
                      </a:r>
                      <a:endParaRPr lang="en-US" sz="1200" dirty="0"/>
                    </a:p>
                  </a:txBody>
                  <a:tcPr/>
                </a:tc>
                <a:tc>
                  <a:txBody>
                    <a:bodyPr/>
                    <a:lstStyle/>
                    <a:p>
                      <a:endParaRPr lang="en-US" sz="1200" i="1" dirty="0"/>
                    </a:p>
                  </a:txBody>
                  <a:tcPr/>
                </a:tc>
              </a:tr>
              <a:tr h="309033">
                <a:tc>
                  <a:txBody>
                    <a:bodyPr/>
                    <a:lstStyle/>
                    <a:p>
                      <a:r>
                        <a:rPr lang="en-US" sz="1200" dirty="0" smtClean="0"/>
                        <a:t>Common signaling mode</a:t>
                      </a:r>
                      <a:endParaRPr lang="en-US" sz="1200" dirty="0"/>
                    </a:p>
                  </a:txBody>
                  <a:tcPr/>
                </a:tc>
                <a:tc>
                  <a:txBody>
                    <a:bodyPr/>
                    <a:lstStyle/>
                    <a:p>
                      <a:endParaRPr lang="en-US" sz="1200" dirty="0"/>
                    </a:p>
                  </a:txBody>
                  <a:tcPr/>
                </a:tc>
              </a:tr>
              <a:tr h="309033">
                <a:tc>
                  <a:txBody>
                    <a:bodyPr/>
                    <a:lstStyle/>
                    <a:p>
                      <a:endParaRPr lang="en-US" sz="1000" i="1" dirty="0"/>
                    </a:p>
                  </a:txBody>
                  <a:tcPr/>
                </a:tc>
                <a:tc>
                  <a:txBody>
                    <a:bodyPr/>
                    <a:lstStyle/>
                    <a:p>
                      <a:endParaRPr lang="en-US" sz="1200" i="1" dirty="0"/>
                    </a:p>
                  </a:txBody>
                  <a:tcPr/>
                </a:tc>
              </a:tr>
              <a:tr h="309033">
                <a:tc>
                  <a:txBody>
                    <a:bodyPr/>
                    <a:lstStyle/>
                    <a:p>
                      <a:endParaRPr lang="en-US" sz="1200" dirty="0"/>
                    </a:p>
                  </a:txBody>
                  <a:tcPr/>
                </a:tc>
                <a:tc>
                  <a:txBody>
                    <a:bodyPr/>
                    <a:lstStyle/>
                    <a:p>
                      <a:endParaRPr lang="en-US" sz="1200" dirty="0"/>
                    </a:p>
                  </a:txBody>
                  <a:tcPr/>
                </a:tc>
              </a:tr>
              <a:tr h="309033">
                <a:tc>
                  <a:txBody>
                    <a:bodyPr/>
                    <a:lstStyle/>
                    <a:p>
                      <a:endParaRPr lang="en-US" sz="1200" dirty="0"/>
                    </a:p>
                  </a:txBody>
                  <a:tcPr/>
                </a:tc>
                <a:tc>
                  <a:txBody>
                    <a:bodyPr/>
                    <a:lstStyle/>
                    <a:p>
                      <a:endParaRPr lang="en-US" sz="1200" i="1" dirty="0"/>
                    </a:p>
                  </a:txBody>
                  <a:tcPr/>
                </a:tc>
              </a:tr>
              <a:tr h="309033">
                <a:tc>
                  <a:txBody>
                    <a:bodyPr/>
                    <a:lstStyle/>
                    <a:p>
                      <a:endParaRPr lang="en-US" sz="1200" dirty="0"/>
                    </a:p>
                  </a:txBody>
                  <a:tcPr/>
                </a:tc>
                <a:tc>
                  <a:txBody>
                    <a:bodyPr/>
                    <a:lstStyle/>
                    <a:p>
                      <a:endParaRPr lang="en-US" sz="1200" dirty="0"/>
                    </a:p>
                  </a:txBody>
                  <a:tcPr/>
                </a:tc>
              </a:tr>
              <a:tr h="309033">
                <a:tc>
                  <a:txBody>
                    <a:bodyPr/>
                    <a:lstStyle/>
                    <a:p>
                      <a:endParaRPr lang="en-US" sz="1200" dirty="0"/>
                    </a:p>
                  </a:txBody>
                  <a:tcPr/>
                </a:tc>
                <a:tc>
                  <a:txBody>
                    <a:bodyPr/>
                    <a:lstStyle/>
                    <a:p>
                      <a:endParaRPr lang="en-US" sz="1200" i="1" dirty="0"/>
                    </a:p>
                  </a:txBody>
                  <a:tcPr/>
                </a:tc>
              </a:tr>
              <a:tr h="309033">
                <a:tc>
                  <a:txBody>
                    <a:bodyPr/>
                    <a:lstStyle/>
                    <a:p>
                      <a:endParaRPr lang="en-US"/>
                    </a:p>
                  </a:txBody>
                  <a:tcPr/>
                </a:tc>
                <a:tc>
                  <a:txBody>
                    <a:bodyPr/>
                    <a:lstStyle/>
                    <a:p>
                      <a:endParaRPr lang="en-US" sz="1200" dirty="0"/>
                    </a:p>
                  </a:txBody>
                  <a:tcPr/>
                </a:tc>
              </a:tr>
              <a:tr h="309033">
                <a:tc>
                  <a:txBody>
                    <a:bodyPr/>
                    <a:lstStyle/>
                    <a:p>
                      <a:endParaRPr lang="en-US"/>
                    </a:p>
                  </a:txBody>
                  <a:tcPr/>
                </a:tc>
                <a:tc>
                  <a:txBody>
                    <a:bodyPr/>
                    <a:lstStyle/>
                    <a:p>
                      <a:endParaRPr lang="en-US" sz="1200" dirty="0"/>
                    </a:p>
                  </a:txBody>
                  <a:tcPr/>
                </a:tc>
              </a:tr>
            </a:tbl>
          </a:graphicData>
        </a:graphic>
      </p:graphicFrame>
    </p:spTree>
    <p:extLst>
      <p:ext uri="{BB962C8B-B14F-4D97-AF65-F5344CB8AC3E}">
        <p14:creationId xmlns:p14="http://schemas.microsoft.com/office/powerpoint/2010/main" val="19138750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33</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Secured SUN FSK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6" name="Picture 5" descr="802.15.12-multi-mode-SUN-FSK.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1066800"/>
            <a:ext cx="7531100" cy="5295900"/>
          </a:xfrm>
          <a:prstGeom prst="rect">
            <a:avLst/>
          </a:prstGeom>
        </p:spPr>
      </p:pic>
    </p:spTree>
    <p:extLst>
      <p:ext uri="{BB962C8B-B14F-4D97-AF65-F5344CB8AC3E}">
        <p14:creationId xmlns:p14="http://schemas.microsoft.com/office/powerpoint/2010/main" val="33708401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34</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LECIM O-QPSK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3" name="Picture 2" descr="802.15.12-multi-mode-LECIM.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066800"/>
            <a:ext cx="7454900" cy="5221493"/>
          </a:xfrm>
          <a:prstGeom prst="rect">
            <a:avLst/>
          </a:prstGeom>
        </p:spPr>
      </p:pic>
    </p:spTree>
    <p:extLst>
      <p:ext uri="{BB962C8B-B14F-4D97-AF65-F5344CB8AC3E}">
        <p14:creationId xmlns:p14="http://schemas.microsoft.com/office/powerpoint/2010/main" val="21906322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35</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6tisch O-QPSK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5" name="Picture 4" descr="802.15.12-multi-mode-6tisch.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066800"/>
            <a:ext cx="7531100" cy="5276422"/>
          </a:xfrm>
          <a:prstGeom prst="rect">
            <a:avLst/>
          </a:prstGeom>
        </p:spPr>
      </p:pic>
    </p:spTree>
    <p:extLst>
      <p:ext uri="{BB962C8B-B14F-4D97-AF65-F5344CB8AC3E}">
        <p14:creationId xmlns:p14="http://schemas.microsoft.com/office/powerpoint/2010/main" val="38942624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36</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Future Efforts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685800" y="1219200"/>
            <a:ext cx="7848600" cy="5109092"/>
          </a:xfrm>
          <a:prstGeom prst="rect">
            <a:avLst/>
          </a:prstGeom>
          <a:noFill/>
        </p:spPr>
        <p:txBody>
          <a:bodyPr wrap="square" numCol="1" rtlCol="0">
            <a:spAutoFit/>
          </a:bodyPr>
          <a:lstStyle/>
          <a:p>
            <a:r>
              <a:rPr lang="en-US" sz="2000" b="1" dirty="0" smtClean="0"/>
              <a:t>Functional Module Technical Details</a:t>
            </a:r>
          </a:p>
          <a:p>
            <a:pPr marL="285750" indent="-285750">
              <a:buFont typeface="Arial"/>
              <a:buChar char="•"/>
            </a:pPr>
            <a:r>
              <a:rPr lang="en-US" sz="1800" b="1" dirty="0" smtClean="0"/>
              <a:t>PDE			P Kinney</a:t>
            </a:r>
          </a:p>
          <a:p>
            <a:pPr marL="285750" indent="-285750">
              <a:buFont typeface="Arial"/>
              <a:buChar char="•"/>
            </a:pPr>
            <a:r>
              <a:rPr lang="en-US" sz="1800" b="1" dirty="0" smtClean="0"/>
              <a:t>MMI			</a:t>
            </a:r>
            <a:r>
              <a:rPr lang="en-US" sz="1800" b="1" dirty="0"/>
              <a:t>P </a:t>
            </a:r>
            <a:r>
              <a:rPr lang="en-US" sz="1800" b="1" dirty="0" smtClean="0"/>
              <a:t>Kinney	</a:t>
            </a:r>
          </a:p>
          <a:p>
            <a:pPr marL="285750" indent="-285750">
              <a:buFont typeface="Arial"/>
              <a:buChar char="•"/>
            </a:pPr>
            <a:r>
              <a:rPr lang="en-US" sz="1800" b="1" dirty="0" smtClean="0"/>
              <a:t>Management Protocol	H Yokota</a:t>
            </a:r>
          </a:p>
          <a:p>
            <a:pPr marL="285750" indent="-285750">
              <a:buFont typeface="Arial"/>
              <a:buChar char="•"/>
            </a:pPr>
            <a:r>
              <a:rPr lang="en-US" sz="1800" b="1" dirty="0" err="1" smtClean="0"/>
              <a:t>PassThru</a:t>
            </a:r>
            <a:r>
              <a:rPr lang="en-US" sz="1800" b="1" dirty="0"/>
              <a:t>		C </a:t>
            </a:r>
            <a:r>
              <a:rPr lang="en-US" sz="1800" b="1" dirty="0" smtClean="0"/>
              <a:t>Perkins</a:t>
            </a:r>
            <a:endParaRPr lang="en-US" sz="1800" b="1" dirty="0" smtClean="0"/>
          </a:p>
          <a:p>
            <a:pPr marL="285750" indent="-285750">
              <a:buFont typeface="Arial"/>
              <a:buChar char="•"/>
            </a:pPr>
            <a:r>
              <a:rPr lang="en-US" sz="1800" b="1" dirty="0" smtClean="0"/>
              <a:t>6LoWPAN</a:t>
            </a:r>
            <a:r>
              <a:rPr lang="en-US" sz="1800" b="1" dirty="0" smtClean="0"/>
              <a:t>		</a:t>
            </a:r>
          </a:p>
          <a:p>
            <a:pPr marL="285750" indent="-285750">
              <a:buFont typeface="Arial"/>
              <a:buChar char="•"/>
            </a:pPr>
            <a:r>
              <a:rPr lang="en-US" sz="1800" b="1" dirty="0" smtClean="0"/>
              <a:t>KMP			</a:t>
            </a:r>
          </a:p>
          <a:p>
            <a:pPr marL="285750" indent="-285750">
              <a:buFont typeface="Arial"/>
              <a:buChar char="•"/>
            </a:pPr>
            <a:r>
              <a:rPr lang="en-US" sz="1800" b="1" dirty="0" smtClean="0"/>
              <a:t>802.1X		Kinney/Moskowitz</a:t>
            </a:r>
            <a:r>
              <a:rPr lang="en-US" sz="1800" b="1" dirty="0" smtClean="0"/>
              <a:t>		</a:t>
            </a:r>
          </a:p>
          <a:p>
            <a:pPr marL="285750" indent="-285750">
              <a:buFont typeface="Arial"/>
              <a:buChar char="•"/>
            </a:pPr>
            <a:r>
              <a:rPr lang="en-US" sz="1800" b="1" dirty="0" smtClean="0"/>
              <a:t>L2R	</a:t>
            </a:r>
            <a:r>
              <a:rPr lang="en-US" sz="1800" b="1" dirty="0" smtClean="0"/>
              <a:t>		Sato</a:t>
            </a:r>
            <a:r>
              <a:rPr lang="en-US" sz="1800" b="1" dirty="0" smtClean="0"/>
              <a:t>		</a:t>
            </a:r>
            <a:endParaRPr lang="en-US" sz="1800" b="1" dirty="0" smtClean="0"/>
          </a:p>
          <a:p>
            <a:pPr marL="285750" indent="-285750">
              <a:buFont typeface="Arial"/>
              <a:buChar char="•"/>
            </a:pPr>
            <a:r>
              <a:rPr lang="en-US" sz="1800" b="1" dirty="0" smtClean="0"/>
              <a:t>6tisch</a:t>
            </a:r>
            <a:r>
              <a:rPr lang="en-US" sz="1800" b="1" dirty="0" smtClean="0"/>
              <a:t>			</a:t>
            </a:r>
          </a:p>
          <a:p>
            <a:pPr marL="285750" indent="-285750">
              <a:buFont typeface="Arial"/>
              <a:buChar char="•"/>
            </a:pPr>
            <a:r>
              <a:rPr lang="en-US" sz="1800" b="1" dirty="0" smtClean="0"/>
              <a:t>Ranging		B Verso</a:t>
            </a:r>
          </a:p>
          <a:p>
            <a:pPr marL="285750" indent="-285750">
              <a:buFont typeface="Arial"/>
              <a:buChar char="•"/>
            </a:pPr>
            <a:endParaRPr lang="en-US" sz="1800" b="1" dirty="0"/>
          </a:p>
          <a:p>
            <a:r>
              <a:rPr lang="en-US" sz="1800" b="1" dirty="0"/>
              <a:t>Functional Block Overview</a:t>
            </a:r>
          </a:p>
          <a:p>
            <a:pPr marL="342900" indent="-342900">
              <a:buFont typeface="Arial"/>
              <a:buChar char="•"/>
            </a:pPr>
            <a:r>
              <a:rPr lang="en-US" sz="1800" b="1" dirty="0"/>
              <a:t>How do they work?</a:t>
            </a:r>
          </a:p>
          <a:p>
            <a:pPr marL="342900" indent="-342900">
              <a:buFont typeface="Arial"/>
              <a:buChar char="•"/>
            </a:pPr>
            <a:r>
              <a:rPr lang="en-US" sz="1800" b="1" dirty="0"/>
              <a:t>What functions do they include?</a:t>
            </a:r>
          </a:p>
          <a:p>
            <a:pPr marL="342900" indent="-342900">
              <a:buFont typeface="Arial"/>
              <a:buChar char="•"/>
            </a:pPr>
            <a:r>
              <a:rPr lang="en-US" sz="1800" b="1" dirty="0"/>
              <a:t>How do the SAPs work? </a:t>
            </a:r>
          </a:p>
          <a:p>
            <a:pPr marL="342900" indent="-342900">
              <a:buFont typeface="Arial"/>
              <a:buChar char="•"/>
            </a:pPr>
            <a:r>
              <a:rPr lang="en-US" sz="1800" b="1" dirty="0"/>
              <a:t>What primitives are required?</a:t>
            </a:r>
          </a:p>
          <a:p>
            <a:pPr marL="342900" indent="-342900">
              <a:buFont typeface="Arial"/>
              <a:buChar char="•"/>
            </a:pPr>
            <a:r>
              <a:rPr lang="en-US" sz="1800" b="1" dirty="0"/>
              <a:t>What parameters are required</a:t>
            </a:r>
            <a:r>
              <a:rPr lang="en-US" sz="1800" b="1" dirty="0" smtClean="0"/>
              <a:t>?</a:t>
            </a:r>
            <a:endParaRPr lang="en-US" sz="1800" b="1" dirty="0"/>
          </a:p>
        </p:txBody>
      </p:sp>
    </p:spTree>
    <p:extLst>
      <p:ext uri="{BB962C8B-B14F-4D97-AF65-F5344CB8AC3E}">
        <p14:creationId xmlns:p14="http://schemas.microsoft.com/office/powerpoint/2010/main" val="163200571"/>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37</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143000"/>
            <a:ext cx="86106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1800" b="1" dirty="0" smtClean="0"/>
              <a:t>TBD</a:t>
            </a:r>
            <a:endParaRPr lang="en-US" sz="1800" b="1" dirty="0"/>
          </a:p>
        </p:txBody>
      </p:sp>
    </p:spTree>
    <p:extLst>
      <p:ext uri="{BB962C8B-B14F-4D97-AF65-F5344CB8AC3E}">
        <p14:creationId xmlns:p14="http://schemas.microsoft.com/office/powerpoint/2010/main" val="1030703644"/>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38</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2810935787"/>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May, 2016</a:t>
                      </a:r>
                    </a:p>
                  </a:txBody>
                  <a:tcPr/>
                </a:tc>
                <a:tc>
                  <a:txBody>
                    <a:bodyPr/>
                    <a:lstStyle/>
                    <a:p>
                      <a:r>
                        <a:rPr lang="en-US" b="1" dirty="0" smtClean="0"/>
                        <a:t>Mar,</a:t>
                      </a:r>
                      <a:r>
                        <a:rPr lang="en-US" b="1" baseline="0" dirty="0" smtClean="0"/>
                        <a:t> 2019</a:t>
                      </a:r>
                      <a:endParaRPr lang="en-US" b="1" dirty="0"/>
                    </a:p>
                  </a:txBody>
                  <a:tcPr/>
                </a:tc>
              </a:tr>
              <a:tr h="398549">
                <a:tc>
                  <a:txBody>
                    <a:bodyPr/>
                    <a:lstStyle/>
                    <a:p>
                      <a:r>
                        <a:rPr lang="en-US" dirty="0" smtClean="0"/>
                        <a:t>Concept and Architecture</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2016</a:t>
                      </a:r>
                    </a:p>
                  </a:txBody>
                  <a:tcPr/>
                </a:tc>
              </a:tr>
              <a:tr h="398549">
                <a:tc>
                  <a:txBody>
                    <a:bodyPr/>
                    <a:lstStyle/>
                    <a:p>
                      <a:r>
                        <a:rPr lang="en-US" dirty="0" smtClean="0"/>
                        <a:t>Baseline definition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2016</a:t>
                      </a:r>
                    </a:p>
                  </a:txBody>
                  <a:tcPr/>
                </a:tc>
                <a:tc>
                  <a:txBody>
                    <a:bodyPr/>
                    <a:lstStyle/>
                    <a:p>
                      <a:r>
                        <a:rPr lang="en-US" dirty="0" smtClean="0"/>
                        <a:t>May, 2017</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2017</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Sept, 2017</a:t>
                      </a:r>
                    </a:p>
                  </a:txBody>
                  <a:tcPr/>
                </a:tc>
              </a:tr>
              <a:tr h="398549">
                <a:tc>
                  <a:txBody>
                    <a:bodyPr/>
                    <a:lstStyle/>
                    <a:p>
                      <a:r>
                        <a:rPr lang="en-US" dirty="0" smtClean="0"/>
                        <a:t>TG Comment Collection</a:t>
                      </a:r>
                      <a:endParaRPr lang="en-US" dirty="0"/>
                    </a:p>
                  </a:txBody>
                  <a:tcPr/>
                </a:tc>
                <a:tc>
                  <a:txBody>
                    <a:bodyPr/>
                    <a:lstStyle/>
                    <a:p>
                      <a:r>
                        <a:rPr lang="en-US" dirty="0" smtClean="0"/>
                        <a:t>Sept, 2017</a:t>
                      </a:r>
                      <a:endParaRPr lang="en-US" dirty="0"/>
                    </a:p>
                  </a:txBody>
                  <a:tcPr/>
                </a:tc>
                <a:tc>
                  <a:txBody>
                    <a:bodyPr/>
                    <a:lstStyle/>
                    <a:p>
                      <a:r>
                        <a:rPr lang="en-US" dirty="0" smtClean="0"/>
                        <a:t>Nov, 2017</a:t>
                      </a:r>
                      <a:endParaRPr lang="en-US" dirty="0"/>
                    </a:p>
                  </a:txBody>
                  <a:tcPr/>
                </a:tc>
              </a:tr>
              <a:tr h="398549">
                <a:tc>
                  <a:txBody>
                    <a:bodyPr/>
                    <a:lstStyle/>
                    <a:p>
                      <a:r>
                        <a:rPr lang="en-US" dirty="0" smtClean="0"/>
                        <a:t>WG Letter Ballot</a:t>
                      </a:r>
                      <a:endParaRPr lang="en-US" dirty="0"/>
                    </a:p>
                  </a:txBody>
                  <a:tcPr/>
                </a:tc>
                <a:tc>
                  <a:txBody>
                    <a:bodyPr/>
                    <a:lstStyle/>
                    <a:p>
                      <a:r>
                        <a:rPr lang="en-US" dirty="0" smtClean="0"/>
                        <a:t>Dec,</a:t>
                      </a:r>
                      <a:r>
                        <a:rPr lang="en-US" baseline="0" dirty="0" smtClean="0"/>
                        <a:t> 2017</a:t>
                      </a:r>
                      <a:endParaRPr lang="en-US" dirty="0"/>
                    </a:p>
                  </a:txBody>
                  <a:tcPr/>
                </a:tc>
                <a:tc>
                  <a:txBody>
                    <a:bodyPr/>
                    <a:lstStyle/>
                    <a:p>
                      <a:r>
                        <a:rPr lang="en-US" dirty="0" smtClean="0"/>
                        <a:t>July,</a:t>
                      </a:r>
                      <a:r>
                        <a:rPr lang="en-US" baseline="0" dirty="0" smtClean="0"/>
                        <a:t> 2018</a:t>
                      </a:r>
                      <a:endParaRPr lang="en-US" dirty="0"/>
                    </a:p>
                  </a:txBody>
                  <a:tcPr/>
                </a:tc>
              </a:tr>
              <a:tr h="398549">
                <a:tc>
                  <a:txBody>
                    <a:bodyPr/>
                    <a:lstStyle/>
                    <a:p>
                      <a:r>
                        <a:rPr lang="en-US" dirty="0" smtClean="0"/>
                        <a:t>Sponsor Ballot</a:t>
                      </a:r>
                      <a:endParaRPr lang="en-US" dirty="0"/>
                    </a:p>
                  </a:txBody>
                  <a:tcPr/>
                </a:tc>
                <a:tc>
                  <a:txBody>
                    <a:bodyPr/>
                    <a:lstStyle/>
                    <a:p>
                      <a:r>
                        <a:rPr lang="en-US" dirty="0" smtClean="0"/>
                        <a:t>Aug, 2018</a:t>
                      </a:r>
                      <a:endParaRPr lang="en-US" dirty="0"/>
                    </a:p>
                  </a:txBody>
                  <a:tcPr/>
                </a:tc>
                <a:tc>
                  <a:txBody>
                    <a:bodyPr/>
                    <a:lstStyle/>
                    <a:p>
                      <a:r>
                        <a:rPr lang="en-US" dirty="0" smtClean="0"/>
                        <a:t>Jan, 2019</a:t>
                      </a:r>
                      <a:endParaRPr lang="en-US" dirty="0"/>
                    </a:p>
                  </a:txBody>
                  <a:tcPr/>
                </a:tc>
              </a:tr>
              <a:tr h="398549">
                <a:tc>
                  <a:txBody>
                    <a:bodyPr/>
                    <a:lstStyle/>
                    <a:p>
                      <a:r>
                        <a:rPr lang="en-US" dirty="0" smtClean="0"/>
                        <a:t>NesCom</a:t>
                      </a:r>
                      <a:endParaRPr lang="en-US" dirty="0"/>
                    </a:p>
                  </a:txBody>
                  <a:tcPr/>
                </a:tc>
                <a:tc>
                  <a:txBody>
                    <a:bodyPr/>
                    <a:lstStyle/>
                    <a:p>
                      <a:r>
                        <a:rPr lang="en-US" dirty="0" smtClean="0"/>
                        <a:t>Jan, 2019</a:t>
                      </a:r>
                      <a:endParaRPr lang="en-US" dirty="0"/>
                    </a:p>
                  </a:txBody>
                  <a:tcPr/>
                </a:tc>
                <a:tc>
                  <a:txBody>
                    <a:bodyPr/>
                    <a:lstStyle/>
                    <a:p>
                      <a:r>
                        <a:rPr lang="en-US" dirty="0" smtClean="0"/>
                        <a:t>Mar, 2019</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Mar, 2019</a:t>
                      </a:r>
                      <a:endParaRPr lang="en-US" dirty="0"/>
                    </a:p>
                  </a:txBody>
                  <a:tcPr/>
                </a:tc>
                <a:tc>
                  <a:txBody>
                    <a:bodyPr/>
                    <a:lstStyle/>
                    <a:p>
                      <a:r>
                        <a:rPr lang="en-US" dirty="0" smtClean="0"/>
                        <a:t>June, 2019</a:t>
                      </a:r>
                      <a:endParaRPr lang="en-US" dirty="0"/>
                    </a:p>
                  </a:txBody>
                  <a:tcPr/>
                </a:tc>
              </a:tr>
            </a:tbl>
          </a:graphicData>
        </a:graphic>
      </p:graphicFrame>
    </p:spTree>
    <p:extLst>
      <p:ext uri="{BB962C8B-B14F-4D97-AF65-F5344CB8AC3E}">
        <p14:creationId xmlns:p14="http://schemas.microsoft.com/office/powerpoint/2010/main" val="194805698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09600" y="16764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Pat Kinney</a:t>
            </a:r>
          </a:p>
          <a:p>
            <a:r>
              <a:rPr lang="en-US" sz="2000" dirty="0" smtClean="0"/>
              <a:t>Vice Chair	Charlie Perkins</a:t>
            </a:r>
            <a:endParaRPr lang="en-US" sz="2000" dirty="0"/>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304800" y="457200"/>
            <a:ext cx="8305800" cy="762000"/>
          </a:xfrm>
        </p:spPr>
        <p:txBody>
          <a:bodyPr/>
          <a:lstStyle/>
          <a:p>
            <a:r>
              <a:rPr lang="en-US" b="1" dirty="0" smtClean="0">
                <a:latin typeface="Times New Roman" charset="0"/>
                <a:ea typeface="ＭＳ Ｐゴシック" charset="0"/>
                <a:cs typeface="ＭＳ Ｐゴシック" charset="0"/>
              </a:rPr>
              <a:t>TG12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2362200"/>
            <a:ext cx="87630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Monday 11 Sep: </a:t>
            </a:r>
            <a:r>
              <a:rPr lang="en-US" sz="2400" b="1" dirty="0"/>
              <a:t>Opening report, Agenda, Status, and Functional decomposition review (15-17-0113-03)</a:t>
            </a:r>
            <a:r>
              <a:rPr lang="en-US" sz="2400" dirty="0"/>
              <a:t> </a:t>
            </a:r>
            <a:endParaRPr lang="en-US" sz="2400" dirty="0" smtClean="0"/>
          </a:p>
          <a:p>
            <a:pPr marL="342900" indent="-342900">
              <a:buClr>
                <a:srgbClr val="FF0000"/>
              </a:buClr>
              <a:buFont typeface="Wingdings" charset="2"/>
              <a:buChar char="q"/>
            </a:pPr>
            <a:r>
              <a:rPr lang="en-US" sz="2400" b="1" dirty="0" smtClean="0"/>
              <a:t>Tuesday 12 Sep, </a:t>
            </a:r>
            <a:r>
              <a:rPr lang="en-US" sz="2400" b="1" dirty="0"/>
              <a:t>AM2</a:t>
            </a:r>
            <a:r>
              <a:rPr lang="en-US" sz="2400" b="1" dirty="0" smtClean="0"/>
              <a:t>:Presentation on Protocol Stack</a:t>
            </a:r>
            <a:endParaRPr lang="en-US" sz="2400" dirty="0" smtClean="0"/>
          </a:p>
          <a:p>
            <a:pPr marL="342900" indent="-342900">
              <a:buClr>
                <a:srgbClr val="FF0000"/>
              </a:buClr>
              <a:buFont typeface="Wingdings" charset="2"/>
              <a:buChar char="q"/>
            </a:pPr>
            <a:r>
              <a:rPr lang="en-US" sz="2400" b="1" dirty="0"/>
              <a:t>Tuesday 12 Sep, </a:t>
            </a:r>
            <a:r>
              <a:rPr lang="en-US" sz="2400" b="1" dirty="0" smtClean="0"/>
              <a:t>PM2</a:t>
            </a:r>
            <a:r>
              <a:rPr lang="en-US" sz="2400" b="1" dirty="0" smtClean="0"/>
              <a:t>: </a:t>
            </a:r>
            <a:r>
              <a:rPr lang="en-US" sz="2400" b="1" dirty="0" smtClean="0"/>
              <a:t>presentations on Primitives</a:t>
            </a:r>
          </a:p>
          <a:p>
            <a:pPr marL="342900" indent="-342900">
              <a:buClr>
                <a:srgbClr val="FF0000"/>
              </a:buClr>
              <a:buFont typeface="Wingdings" charset="2"/>
              <a:buChar char="q"/>
            </a:pPr>
            <a:r>
              <a:rPr lang="en-US" sz="2400" b="1" dirty="0" smtClean="0"/>
              <a:t>Wednesday 13 Sep, PM2: </a:t>
            </a:r>
            <a:r>
              <a:rPr lang="en-US" sz="2400" b="1" dirty="0"/>
              <a:t>Detailed discussion on </a:t>
            </a:r>
            <a:r>
              <a:rPr lang="en-US" sz="2400" b="1" dirty="0" err="1" smtClean="0"/>
              <a:t>PassThru</a:t>
            </a:r>
            <a:r>
              <a:rPr lang="en-US" sz="2400" dirty="0" smtClean="0"/>
              <a:t> </a:t>
            </a:r>
            <a:endParaRPr lang="en-US" sz="2400" dirty="0" smtClean="0"/>
          </a:p>
          <a:p>
            <a:pPr marL="342900" indent="-342900">
              <a:buClr>
                <a:srgbClr val="FF0000"/>
              </a:buClr>
              <a:buFont typeface="Wingdings" charset="2"/>
              <a:buChar char="q"/>
            </a:pPr>
            <a:r>
              <a:rPr lang="en-US" sz="2400" b="1" dirty="0" smtClean="0"/>
              <a:t>Thursday </a:t>
            </a:r>
            <a:r>
              <a:rPr lang="en-US" sz="2400" b="1" dirty="0" smtClean="0"/>
              <a:t>14 Sep, </a:t>
            </a:r>
            <a:r>
              <a:rPr lang="en-US" sz="2400" b="1" dirty="0" smtClean="0"/>
              <a:t>AM1: </a:t>
            </a:r>
            <a:r>
              <a:rPr lang="en-US" sz="2400" b="1" dirty="0"/>
              <a:t>Detailed discussion on </a:t>
            </a:r>
            <a:r>
              <a:rPr lang="en-US" sz="2400" b="1" dirty="0" smtClean="0"/>
              <a:t>48 bit to 64 bit mapping</a:t>
            </a:r>
            <a:endParaRPr lang="en-US" sz="2400" dirty="0" smtClean="0"/>
          </a:p>
          <a:p>
            <a:pPr marL="342900" indent="-342900">
              <a:buClr>
                <a:srgbClr val="FF0000"/>
              </a:buClr>
              <a:buFont typeface="Wingdings" charset="2"/>
              <a:buChar char="q"/>
            </a:pPr>
            <a:r>
              <a:rPr lang="en-US" sz="2400" b="1" dirty="0"/>
              <a:t>Thursday </a:t>
            </a:r>
            <a:r>
              <a:rPr lang="en-US" sz="2400" b="1" dirty="0" smtClean="0"/>
              <a:t>14 Sep, </a:t>
            </a:r>
            <a:r>
              <a:rPr lang="en-US" sz="2400" b="1" dirty="0" smtClean="0"/>
              <a:t>AM2: </a:t>
            </a:r>
            <a:r>
              <a:rPr lang="en-US" sz="2400" b="1" dirty="0"/>
              <a:t>Detailed discussion </a:t>
            </a:r>
            <a:r>
              <a:rPr lang="en-US" sz="2400" b="1" dirty="0" smtClean="0"/>
              <a:t>on L2R</a:t>
            </a:r>
          </a:p>
          <a:p>
            <a:pPr>
              <a:buClr>
                <a:srgbClr val="FF0000"/>
              </a:buClr>
            </a:pPr>
            <a:endParaRPr lang="en-US" sz="2400" b="1" dirty="0"/>
          </a:p>
          <a:p>
            <a:pPr>
              <a:buClr>
                <a:srgbClr val="FF0000"/>
              </a:buClr>
            </a:pPr>
            <a:r>
              <a:rPr lang="en-US" sz="2400" b="1" i="1" dirty="0" smtClean="0"/>
              <a:t>Upon neither discussion nor objection the motion to approve the agenda carries</a:t>
            </a:r>
            <a:r>
              <a:rPr lang="en-US" sz="2400" b="1" dirty="0" smtClean="0"/>
              <a:t>.</a:t>
            </a:r>
          </a:p>
          <a:p>
            <a:pPr marL="342900" indent="-342900">
              <a:buClr>
                <a:srgbClr val="FF0000"/>
              </a:buClr>
              <a:buFont typeface="Wingdings" charset="2"/>
              <a:buChar char="q"/>
            </a:pPr>
            <a:endParaRPr lang="en-US" sz="2400"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381000" y="25400"/>
            <a:ext cx="8001000" cy="990600"/>
          </a:xfrm>
        </p:spPr>
        <p:txBody>
          <a:bodyPr/>
          <a:lstStyle/>
          <a:p>
            <a:r>
              <a:rPr lang="en-US" b="1" dirty="0" smtClean="0">
                <a:solidFill>
                  <a:srgbClr val="000000"/>
                </a:solidFill>
                <a:ea typeface="Lucida Grande"/>
                <a:cs typeface="Lucida Grande"/>
              </a:rPr>
              <a:t>TG 12 Status Update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0" y="838200"/>
            <a:ext cx="9144000" cy="5509199"/>
          </a:xfrm>
          <a:prstGeom prst="rect">
            <a:avLst/>
          </a:prstGeom>
          <a:noFill/>
        </p:spPr>
        <p:txBody>
          <a:bodyPr wrap="square" rtlCol="0">
            <a:spAutoFit/>
          </a:bodyPr>
          <a:lstStyle/>
          <a:p>
            <a:pPr marL="342900" indent="-342900">
              <a:buClr>
                <a:srgbClr val="FF0000"/>
              </a:buClr>
              <a:buFont typeface="Wingdings" charset="2"/>
              <a:buChar char="q"/>
            </a:pPr>
            <a:r>
              <a:rPr lang="en-US" sz="1800" b="1" dirty="0"/>
              <a:t>Discussion on the concepts necessary for 802.15.12</a:t>
            </a:r>
          </a:p>
          <a:p>
            <a:pPr marL="800100" lvl="1" indent="-342900">
              <a:buClr>
                <a:srgbClr val="FF0000"/>
              </a:buClr>
              <a:buFont typeface="Wingdings" charset="2"/>
              <a:buChar char="q"/>
            </a:pPr>
            <a:r>
              <a:rPr lang="en-US" sz="1800" b="1" dirty="0"/>
              <a:t>Ranging Protocol Module</a:t>
            </a:r>
          </a:p>
          <a:p>
            <a:pPr marL="1257300" lvl="2" indent="-342900">
              <a:buClr>
                <a:srgbClr val="FF0000"/>
              </a:buClr>
              <a:buFont typeface="Wingdings" charset="2"/>
              <a:buChar char="q"/>
            </a:pPr>
            <a:r>
              <a:rPr lang="en-US" sz="1800" b="1" dirty="0"/>
              <a:t>Work in progress, details are being “flushed out” such as ability to use non-ranging packets for ranging information</a:t>
            </a:r>
          </a:p>
          <a:p>
            <a:pPr marL="800100" lvl="1" indent="-342900">
              <a:buClr>
                <a:srgbClr val="FF0000"/>
              </a:buClr>
              <a:buFont typeface="Wingdings" charset="2"/>
              <a:buChar char="q"/>
            </a:pPr>
            <a:r>
              <a:rPr lang="en-US" sz="1800" b="1" dirty="0"/>
              <a:t>L2R</a:t>
            </a:r>
          </a:p>
          <a:p>
            <a:pPr marL="1257300" lvl="2" indent="-342900">
              <a:buClr>
                <a:srgbClr val="FF0000"/>
              </a:buClr>
              <a:buFont typeface="Wingdings" charset="2"/>
              <a:buChar char="q"/>
            </a:pPr>
            <a:r>
              <a:rPr lang="en-US" sz="1800" b="1" dirty="0"/>
              <a:t>Reviewed 15-17-0296-00 Operations of L2R with ULI, concepts and details will be updated for Sept 2017 interim</a:t>
            </a:r>
          </a:p>
          <a:p>
            <a:pPr marL="800100" lvl="1" indent="-342900">
              <a:buClr>
                <a:srgbClr val="FF0000"/>
              </a:buClr>
              <a:buFont typeface="Wingdings" charset="2"/>
              <a:buChar char="q"/>
            </a:pPr>
            <a:r>
              <a:rPr lang="en-US" sz="1800" b="1" dirty="0"/>
              <a:t>Management Protocol Module</a:t>
            </a:r>
          </a:p>
          <a:p>
            <a:pPr marL="1257300" lvl="2" indent="-342900">
              <a:buClr>
                <a:srgbClr val="FF0000"/>
              </a:buClr>
              <a:buFont typeface="Wingdings" charset="2"/>
              <a:buChar char="q"/>
            </a:pPr>
            <a:r>
              <a:rPr lang="en-US" sz="1800" b="1" dirty="0"/>
              <a:t>Reviewed 15-17-0215-00-0012-proposal-of-uli-primitives-for-handling-profiles, further work on relationship of CoMI/</a:t>
            </a:r>
            <a:r>
              <a:rPr lang="en-US" sz="1800" b="1" dirty="0" err="1"/>
              <a:t>CBoR</a:t>
            </a:r>
            <a:r>
              <a:rPr lang="en-US" sz="1800" b="1" dirty="0"/>
              <a:t>/MPM for local and remote configuration by Sept 2017 interim</a:t>
            </a:r>
          </a:p>
          <a:p>
            <a:pPr marL="800100" lvl="1" indent="-342900">
              <a:buClr>
                <a:srgbClr val="FF0000"/>
              </a:buClr>
              <a:buFont typeface="Wingdings" charset="2"/>
              <a:buChar char="q"/>
            </a:pPr>
            <a:r>
              <a:rPr lang="en-US" sz="1800" b="1" dirty="0"/>
              <a:t>Protocol Discrimination Entity</a:t>
            </a:r>
          </a:p>
          <a:p>
            <a:pPr marL="1257300" lvl="2" indent="-342900">
              <a:buClr>
                <a:srgbClr val="FF0000"/>
              </a:buClr>
              <a:buFont typeface="Wingdings" charset="2"/>
              <a:buChar char="q"/>
            </a:pPr>
            <a:r>
              <a:rPr lang="en-US" sz="1800" b="1" dirty="0"/>
              <a:t>Additional communication flows such as 802.1x are needed to “flush out” design issues</a:t>
            </a:r>
          </a:p>
          <a:p>
            <a:pPr marL="800100" lvl="1" indent="-342900">
              <a:buClr>
                <a:srgbClr val="FF0000"/>
              </a:buClr>
              <a:buFont typeface="Wingdings" charset="2"/>
              <a:buChar char="q"/>
            </a:pPr>
            <a:r>
              <a:rPr lang="en-US" sz="1800" b="1" dirty="0"/>
              <a:t>Multiplexed MAC Interface</a:t>
            </a:r>
          </a:p>
          <a:p>
            <a:pPr marL="1257300" lvl="2" indent="-342900">
              <a:buClr>
                <a:srgbClr val="FF0000"/>
              </a:buClr>
              <a:buFont typeface="Wingdings" charset="2"/>
              <a:buChar char="q"/>
            </a:pPr>
            <a:r>
              <a:rPr lang="en-US" sz="1800" b="1" dirty="0"/>
              <a:t>Mostly done due to use of 802.15.9’s design</a:t>
            </a:r>
          </a:p>
          <a:p>
            <a:pPr marL="342900" indent="-342900">
              <a:buClr>
                <a:srgbClr val="FF0000"/>
              </a:buClr>
              <a:buFont typeface="Wingdings" charset="2"/>
              <a:buChar char="q"/>
            </a:pPr>
            <a:r>
              <a:rPr lang="en-US" sz="1800" b="1" dirty="0"/>
              <a:t>Discussion on the architecture for 802.15.12</a:t>
            </a:r>
          </a:p>
          <a:p>
            <a:pPr marL="800100" lvl="1" indent="-342900">
              <a:buClr>
                <a:srgbClr val="FF0000"/>
              </a:buClr>
              <a:buFont typeface="Wingdings" charset="2"/>
              <a:buChar char="q"/>
            </a:pPr>
            <a:r>
              <a:rPr lang="en-US" sz="1800" b="1" dirty="0"/>
              <a:t>The Profile ID structure will be a significant feature of the ULI for local and remote configuration.  802.15 ANA will control Profile ID uses. </a:t>
            </a:r>
            <a:endParaRPr lang="en-US" sz="1800" b="1" dirty="0"/>
          </a:p>
        </p:txBody>
      </p:sp>
    </p:spTree>
    <p:extLst>
      <p:ext uri="{BB962C8B-B14F-4D97-AF65-F5344CB8AC3E}">
        <p14:creationId xmlns:p14="http://schemas.microsoft.com/office/powerpoint/2010/main" val="1230316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2057400" y="23446"/>
            <a:ext cx="4343400" cy="965200"/>
          </a:xfrm>
        </p:spPr>
        <p:txBody>
          <a:bodyPr/>
          <a:lstStyle/>
          <a:p>
            <a:r>
              <a:rPr lang="en-US" sz="2800" b="1" dirty="0" smtClean="0">
                <a:solidFill>
                  <a:srgbClr val="000000"/>
                </a:solidFill>
                <a:ea typeface="Lucida Grande"/>
                <a:cs typeface="Lucida Grande"/>
              </a:rPr>
              <a:t>PHY and DLL </a:t>
            </a:r>
            <a:br>
              <a:rPr lang="en-US" sz="2800" b="1" dirty="0" smtClean="0">
                <a:solidFill>
                  <a:srgbClr val="000000"/>
                </a:solidFill>
                <a:ea typeface="Lucida Grande"/>
                <a:cs typeface="Lucida Grande"/>
              </a:rPr>
            </a:br>
            <a:r>
              <a:rPr lang="en-US" sz="2800" b="1" dirty="0" smtClean="0">
                <a:solidFill>
                  <a:srgbClr val="000000"/>
                </a:solidFill>
                <a:ea typeface="Lucida Grande"/>
                <a:cs typeface="Lucida Grande"/>
              </a:rPr>
              <a:t>Functional Decomposition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6" name="Picture 5" descr="802.15.12-multi-mode-r3.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914400"/>
            <a:ext cx="7772400" cy="5575300"/>
          </a:xfrm>
          <a:prstGeom prst="rect">
            <a:avLst/>
          </a:prstGeom>
        </p:spPr>
      </p:pic>
    </p:spTree>
    <p:extLst>
      <p:ext uri="{BB962C8B-B14F-4D97-AF65-F5344CB8AC3E}">
        <p14:creationId xmlns:p14="http://schemas.microsoft.com/office/powerpoint/2010/main" val="38069545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103019</TotalTime>
  <Words>3700</Words>
  <Application>Microsoft Macintosh PowerPoint</Application>
  <PresentationFormat>On-screen Show (4:3)</PresentationFormat>
  <Paragraphs>653</Paragraphs>
  <Slides>38</Slides>
  <Notes>25</Notes>
  <HiddenSlides>27</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Default Design</vt:lpstr>
      <vt:lpstr>PowerPoint Presentation</vt:lpstr>
      <vt:lpstr>Instructions for the WG Chair</vt:lpstr>
      <vt:lpstr>Participants, Patents, and Duty to Inform</vt:lpstr>
      <vt:lpstr>Patent Related Links</vt:lpstr>
      <vt:lpstr>Call for Potentially Essential Patents</vt:lpstr>
      <vt:lpstr>TG12 Officers</vt:lpstr>
      <vt:lpstr>TG12 Meeting Goals</vt:lpstr>
      <vt:lpstr>TG 12 Status Update</vt:lpstr>
      <vt:lpstr>PHY and DLL  Functional Decomposition</vt:lpstr>
      <vt:lpstr>802.15.12 Protocol Discrimination Entity (PDE)  </vt:lpstr>
      <vt:lpstr>802.15.12 Multiplexed MAC interface  (MMI)</vt:lpstr>
      <vt:lpstr>802.15.12 Management Protocol</vt:lpstr>
      <vt:lpstr>802.15.12 Discovery Techniques</vt:lpstr>
      <vt:lpstr>Frame Composition</vt:lpstr>
      <vt:lpstr>802.15.12 Optional Protocols</vt:lpstr>
      <vt:lpstr>802.15.12 Optional Protocols</vt:lpstr>
      <vt:lpstr>802.15.12 Optional Protocols</vt:lpstr>
      <vt:lpstr>PowerPoint Presentation</vt:lpstr>
      <vt:lpstr>PowerPoint Presentation</vt:lpstr>
      <vt:lpstr>802-2014 Reference Model</vt:lpstr>
      <vt:lpstr>802-2014 Reference Model</vt:lpstr>
      <vt:lpstr>802.15.9 Functional Decomposition</vt:lpstr>
      <vt:lpstr>802.15.10 Functional Decomposition</vt:lpstr>
      <vt:lpstr>Deliverables</vt:lpstr>
      <vt:lpstr>Deliverables</vt:lpstr>
      <vt:lpstr>Deliverables</vt:lpstr>
      <vt:lpstr>Deliverables</vt:lpstr>
      <vt:lpstr>PowerPoint Presentation</vt:lpstr>
      <vt:lpstr>PowerPoint Presentation</vt:lpstr>
      <vt:lpstr>PowerPoint Presentation</vt:lpstr>
      <vt:lpstr>PowerPoint Presentation</vt:lpstr>
      <vt:lpstr>PowerPoint Presentation</vt:lpstr>
      <vt:lpstr>Example of Options Used for Secured SUN FSK Device</vt:lpstr>
      <vt:lpstr>Example of Options Used for LECIM O-QPSK Device</vt:lpstr>
      <vt:lpstr>Example of Options Used for 6tisch O-QPSK Device</vt:lpstr>
      <vt:lpstr>Future Efforts</vt:lpstr>
      <vt:lpstr>Meeting Accomplishments </vt:lpstr>
      <vt:lpstr>Schedule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Waikoloa</dc:title>
  <dc:subject>IEEE 802.15 &lt;TG12&gt;</dc:subject>
  <dc:creator>Pat Kinney</dc:creator>
  <cp:keywords/>
  <dc:description>&lt;15-17-0508-00-0012&gt;</dc:description>
  <cp:lastModifiedBy>Pat Kinney</cp:lastModifiedBy>
  <cp:revision>967</cp:revision>
  <cp:lastPrinted>2015-07-14T16:02:16Z</cp:lastPrinted>
  <dcterms:created xsi:type="dcterms:W3CDTF">2009-07-12T16:25:16Z</dcterms:created>
  <dcterms:modified xsi:type="dcterms:W3CDTF">2017-09-11T23:30:42Z</dcterms:modified>
  <cp:category/>
</cp:coreProperties>
</file>