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59" r:id="rId2"/>
    <p:sldId id="287" r:id="rId3"/>
    <p:sldId id="288" r:id="rId4"/>
    <p:sldId id="289" r:id="rId5"/>
    <p:sldId id="290" r:id="rId6"/>
    <p:sldId id="291" r:id="rId7"/>
    <p:sldId id="271" r:id="rId8"/>
    <p:sldId id="272" r:id="rId9"/>
    <p:sldId id="264" r:id="rId10"/>
    <p:sldId id="315" r:id="rId11"/>
    <p:sldId id="342" r:id="rId12"/>
    <p:sldId id="303" r:id="rId13"/>
    <p:sldId id="304" r:id="rId14"/>
    <p:sldId id="335" r:id="rId15"/>
    <p:sldId id="336" r:id="rId16"/>
    <p:sldId id="337" r:id="rId17"/>
    <p:sldId id="338" r:id="rId18"/>
    <p:sldId id="307" r:id="rId19"/>
    <p:sldId id="308" r:id="rId20"/>
    <p:sldId id="312" r:id="rId21"/>
    <p:sldId id="343" r:id="rId22"/>
    <p:sldId id="329" r:id="rId23"/>
    <p:sldId id="280" r:id="rId24"/>
    <p:sldId id="328" r:id="rId25"/>
    <p:sldId id="341"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 id="342"/>
          </p14:sldIdLst>
        </p14:section>
        <p14:section name="IETF Slides" id="{6F917E0C-88C3-844C-A2A8-1D0DD9F462AB}">
          <p14:sldIdLst>
            <p14:sldId id="303"/>
            <p14:sldId id="304"/>
            <p14:sldId id="335"/>
            <p14:sldId id="336"/>
            <p14:sldId id="337"/>
            <p14:sldId id="338"/>
            <p14:sldId id="307"/>
            <p14:sldId id="308"/>
            <p14:sldId id="312"/>
            <p14:sldId id="343"/>
            <p14:sldId id="329"/>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 id="34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12" d="100"/>
          <a:sy n="112" d="100"/>
        </p:scale>
        <p:origin x="-2328"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15-17-0409-02-0mag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ools.ietf.org/html/draft-ietf-core-etch" TargetMode="External"/><Relationship Id="rId4" Type="http://schemas.openxmlformats.org/officeDocument/2006/relationships/hyperlink" Target="https://tools.ietf.org/html/draft-ietf-core-links-json-09" TargetMode="External"/><Relationship Id="rId5" Type="http://schemas.openxmlformats.org/officeDocument/2006/relationships/hyperlink" Target="https://tools.ietf.org/html/draft-ietf-core-coap-tcp-tls-09" TargetMode="External"/><Relationship Id="rId6" Type="http://schemas.openxmlformats.org/officeDocument/2006/relationships/hyperlink" Target="https://tools.ietf.org/html/draft-thaler-appsawg-multi-transport-uris-01"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ools.ietf.org/html/draft-ietf-core-sid-01" TargetMode="External"/><Relationship Id="rId4" Type="http://schemas.openxmlformats.org/officeDocument/2006/relationships/hyperlink" Target="https://tools.ietf.org/html/draft-ietf-core-comi-00" TargetMode="External"/><Relationship Id="rId5" Type="http://schemas.openxmlformats.org/officeDocument/2006/relationships/hyperlink" Target="https://tools.ietf.org/html/draft-veillette-core-yang-library-00" TargetMode="External"/><Relationship Id="rId1" Type="http://schemas.openxmlformats.org/officeDocument/2006/relationships/slideLayout" Target="../slideLayouts/slideLayout2.xml"/><Relationship Id="rId2" Type="http://schemas.openxmlformats.org/officeDocument/2006/relationships/hyperlink" Target="https://tools.ietf.org/html/draft-ietf-core-yang-cbor-04"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ools.ietf.org/html/draft-ietf-6lo-backbone-router/" TargetMode="External"/><Relationship Id="rId4" Type="http://schemas.openxmlformats.org/officeDocument/2006/relationships/hyperlink" Target="https://tools.ietf.org/html/draft-ietf-6lo-rfc6775-update-06"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 Id="rId3" Type="http://schemas.openxmlformats.org/officeDocument/2006/relationships/hyperlink" Target="https://tools.ietf.org/html/draft-dt-detnet-dp-sol-0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 Id="rId3" Type="http://schemas.openxmlformats.org/officeDocument/2006/relationships/hyperlink" Target="https://datatracker.ietf.org/doc/draft-ietf-lpwan-ipv6-static-context-hc/"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Sep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686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Corrigendum </a:t>
            </a:r>
          </a:p>
          <a:p>
            <a:pPr marL="914400" lvl="1" indent="-457200" eaLnBrk="0" fontAlgn="b" hangingPunct="0">
              <a:buClr>
                <a:srgbClr val="FF0000"/>
              </a:buClr>
              <a:buFont typeface="Wingdings" charset="0"/>
              <a:buChar char="q"/>
            </a:pPr>
            <a:r>
              <a:rPr lang="en-US" sz="2800" b="1" dirty="0" smtClean="0"/>
              <a:t>Discussion on wording of subclause 4.4.a</a:t>
            </a:r>
          </a:p>
          <a:p>
            <a:pPr marL="914400" lvl="1" indent="-457200" eaLnBrk="0" fontAlgn="b" hangingPunct="0">
              <a:buClr>
                <a:srgbClr val="FF0000"/>
              </a:buClr>
              <a:buFont typeface="Wingdings" charset="0"/>
              <a:buChar char="q"/>
            </a:pPr>
            <a:r>
              <a:rPr lang="en-US" sz="2800" b="1" dirty="0" smtClean="0"/>
              <a:t>Comment resolution</a:t>
            </a:r>
          </a:p>
          <a:p>
            <a:pPr marL="914400" lvl="1" indent="-457200" eaLnBrk="0" fontAlgn="b" hangingPunct="0">
              <a:buClr>
                <a:srgbClr val="FF0000"/>
              </a:buClr>
              <a:buFont typeface="Wingdings" charset="0"/>
              <a:buChar char="q"/>
            </a:pPr>
            <a:r>
              <a:rPr lang="en-US" sz="2800" b="1" dirty="0" smtClean="0"/>
              <a:t>Motion to start Sponsor Ballot</a:t>
            </a:r>
          </a:p>
          <a:p>
            <a:pPr marL="914400" lvl="1" indent="-457200" eaLnBrk="0" fontAlgn="b" hangingPunct="0">
              <a:buClr>
                <a:srgbClr val="FF0000"/>
              </a:buClr>
              <a:buFont typeface="Wingdings" charset="0"/>
              <a:buChar char="q"/>
            </a:pPr>
            <a:r>
              <a:rPr lang="en-US" sz="2000" b="1" i="1" dirty="0"/>
              <a:t>Move that </a:t>
            </a:r>
            <a:r>
              <a:rPr lang="en-US" sz="2000" b="1" i="1" dirty="0" smtClean="0"/>
              <a:t>the </a:t>
            </a:r>
            <a:r>
              <a:rPr lang="en-US" sz="2000" b="1" i="1" dirty="0" err="1" smtClean="0"/>
              <a:t>SCm</a:t>
            </a:r>
            <a:r>
              <a:rPr lang="en-US" sz="2000" b="1" i="1" dirty="0" smtClean="0"/>
              <a:t> requests 802.15 </a:t>
            </a:r>
            <a:r>
              <a:rPr lang="en-US" sz="2000" b="1" i="1" dirty="0"/>
              <a:t>WG approve the formation of a Ballot Resolution Committee (BRC) for the Sponsor Balloting of the d2P802.15.4-2015-Corri-1-2017 with the following membership: </a:t>
            </a:r>
            <a:r>
              <a:rPr lang="en-US" sz="2000" b="1" dirty="0"/>
              <a:t> </a:t>
            </a:r>
            <a:r>
              <a:rPr lang="en-US" sz="2000" b="1" i="1" dirty="0"/>
              <a:t>Pat Kinney (Chair), Clint Powell, Ben Rolfe, </a:t>
            </a:r>
            <a:r>
              <a:rPr lang="en-US" sz="2000" b="1" i="1" dirty="0" smtClean="0"/>
              <a:t>Jay Holcomb, Don Sturek, Billy Verso, and </a:t>
            </a:r>
            <a:r>
              <a:rPr lang="en-US" sz="2000" b="1" i="1" dirty="0"/>
              <a:t>Kunal Shah.   The 802.15 Corr-1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b="1" i="1" dirty="0" smtClean="0"/>
              <a:t>.</a:t>
            </a:r>
            <a:endParaRPr lang="en-US" sz="2000" b="1" dirty="0" smtClean="0"/>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219200"/>
            <a:ext cx="8305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Discussion on next revision changes</a:t>
            </a:r>
          </a:p>
          <a:p>
            <a:pPr marL="914400" lvl="1" indent="-457200" eaLnBrk="0" fontAlgn="b" hangingPunct="0">
              <a:buClr>
                <a:srgbClr val="FF0000"/>
              </a:buClr>
              <a:buFont typeface="Wingdings" charset="0"/>
              <a:buChar char="q"/>
            </a:pPr>
            <a:r>
              <a:rPr lang="en-US" sz="2800" b="1" dirty="0" smtClean="0"/>
              <a:t>Review roll-up document consisting of approved amendments, etc.</a:t>
            </a:r>
          </a:p>
          <a:p>
            <a:pPr marL="914400" lvl="1" indent="-457200" eaLnBrk="0" fontAlgn="b" hangingPunct="0">
              <a:buClr>
                <a:srgbClr val="FF0000"/>
              </a:buClr>
              <a:buFont typeface="Wingdings" charset="0"/>
              <a:buChar char="q"/>
            </a:pPr>
            <a:r>
              <a:rPr lang="en-US" sz="2800" b="1" dirty="0" smtClean="0"/>
              <a:t>External Groups to include:</a:t>
            </a:r>
          </a:p>
          <a:p>
            <a:pPr marL="1371600" lvl="2" indent="-457200" eaLnBrk="0" fontAlgn="b" hangingPunct="0">
              <a:buClr>
                <a:srgbClr val="FF0000"/>
              </a:buClr>
              <a:buFont typeface="Wingdings" charset="0"/>
              <a:buChar char="q"/>
            </a:pPr>
            <a:r>
              <a:rPr lang="en-US" sz="2800" b="1" dirty="0" smtClean="0"/>
              <a:t>WiSUN (P Beecher), ZigBee (T Richardson</a:t>
            </a:r>
            <a:r>
              <a:rPr lang="en-US" sz="2800" b="1" smtClean="0"/>
              <a:t>, V Berrios</a:t>
            </a:r>
            <a:r>
              <a:rPr lang="en-US" sz="2800" b="1" dirty="0" smtClean="0"/>
              <a:t>), Thread (G Erickson, S Ashton), ISA100 (me), WirelessHART (T Masters, W Pratt), TIA TR51 (M Lynch, D Sturek), ISO/IEC JTC1/ SC31/WG4, JUTA (</a:t>
            </a:r>
            <a:r>
              <a:rPr lang="en-US" sz="2800" b="1" dirty="0" err="1" smtClean="0"/>
              <a:t>Kawata</a:t>
            </a:r>
            <a:r>
              <a:rPr lang="en-US" sz="2800" b="1" dirty="0" smtClean="0"/>
              <a:t>), EIA, IETF: 6tisch, Core, 6lo</a:t>
            </a:r>
          </a:p>
          <a:p>
            <a:pPr marL="914400" lvl="1" indent="-457200" eaLnBrk="0" fontAlgn="b" hangingPunct="0">
              <a:buClr>
                <a:srgbClr val="FF0000"/>
              </a:buClr>
              <a:buFont typeface="Wingdings" charset="0"/>
              <a:buChar char="q"/>
            </a:pPr>
            <a:r>
              <a:rPr lang="en-US" sz="2800" b="1" dirty="0" smtClean="0"/>
              <a:t>Discussion of other changes to 802.15.4 standard</a:t>
            </a:r>
            <a:r>
              <a:rPr lang="en-US" sz="2800" dirty="0" smtClean="0"/>
              <a:t> </a:t>
            </a:r>
          </a:p>
        </p:txBody>
      </p:sp>
    </p:spTree>
    <p:extLst>
      <p:ext uri="{BB962C8B-B14F-4D97-AF65-F5344CB8AC3E}">
        <p14:creationId xmlns:p14="http://schemas.microsoft.com/office/powerpoint/2010/main" val="689513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5334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07</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a:spcBef>
                <a:spcPts val="600"/>
              </a:spcBef>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05</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r>
              <a:rPr lang="en-US" sz="1800" dirty="0"/>
              <a:t>6TiSCH Autonomous Scheduling Function (ASF) draft-duquennoy-6tisch-asf-00 </a:t>
            </a:r>
          </a:p>
          <a:p>
            <a:pPr lvl="1"/>
            <a:r>
              <a:rPr lang="en-US" sz="1400" dirty="0"/>
              <a:t>This document defines a Scheduling Function called "ASF": the 6TiSCH </a:t>
            </a:r>
            <a:r>
              <a:rPr lang="en-US" sz="1400" dirty="0" smtClean="0"/>
              <a:t>Autonomous </a:t>
            </a:r>
            <a:r>
              <a:rPr lang="en-US" sz="1400" dirty="0"/>
              <a:t>Scheduling Function. With ASF, nodes maintain their TSCH schedule based on local neighborhood knowledge, without any signaling. Hashes of the nodes’ MAC address are used to deterministically derive the [</a:t>
            </a:r>
            <a:r>
              <a:rPr lang="en-US" sz="1400" dirty="0" err="1"/>
              <a:t>slotOffset</a:t>
            </a:r>
            <a:r>
              <a:rPr lang="en-US" sz="1400" dirty="0" smtClean="0"/>
              <a:t>, channelOffset</a:t>
            </a:r>
            <a:r>
              <a:rPr lang="en-US" sz="1400" dirty="0"/>
              <a:t>] location of cells in the TSCH schedule. The MAC, control, and application traffic planes are assigned to distinct slotframes, for isolation and flexible dimensioning. This approach provides over-provisioned schedules with low maintenance, in pursuit for simplicity rather than optimality. </a:t>
            </a:r>
          </a:p>
          <a:p>
            <a:r>
              <a:rPr lang="en-US" sz="1800" dirty="0"/>
              <a:t>draft-ietf-6tisch-minimal-security-</a:t>
            </a:r>
            <a:r>
              <a:rPr lang="en-US" sz="1800" dirty="0" smtClean="0"/>
              <a:t>03</a:t>
            </a:r>
          </a:p>
          <a:p>
            <a:pPr lvl="1"/>
            <a:r>
              <a:rPr lang="en-US" sz="1400" dirty="0" smtClean="0"/>
              <a:t> </a:t>
            </a:r>
            <a:r>
              <a:rPr lang="en-US" sz="1400" dirty="0"/>
              <a:t>This document describes the minimal mechanisms required to support secure enrollment of a pledge, a device being added to an IPv6 over the TSCH mode of IEEE 802.15.4e (6TiSCH) network. It assumes that the pledge has been provisioned with a credential that is relevant to the deployment - the "one-touch" scenario. The goal of this configuration is to set link-layer keys, and to establish a secure end-to-end session between each pledge and the join registrar who may use that to further configure the pledge. Additional security behaviors and mechanisms may be added on top of this minimal framework.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endParaRPr lang="en-US" sz="2000" dirty="0"/>
          </a:p>
          <a:p>
            <a:r>
              <a:rPr lang="en-US" sz="1800" dirty="0">
                <a:hlinkClick r:id="rId3"/>
              </a:rPr>
              <a:t>draft-ietf-6tisch-dtsecurity-secure-join-00 	</a:t>
            </a:r>
          </a:p>
          <a:p>
            <a:pPr lvl="1"/>
            <a:r>
              <a:rPr lang="en-US" sz="1600" dirty="0"/>
              <a:t>6tisch Secure Join protocol</a:t>
            </a:r>
            <a:endParaRPr lang="en-US" sz="1600" dirty="0">
              <a:cs typeface="ＭＳ Ｐゴシック" charset="0"/>
            </a:endParaRPr>
          </a:p>
          <a:p>
            <a:pPr lvl="1"/>
            <a:r>
              <a:rPr lang="en-US" sz="1600" dirty="0">
                <a:cs typeface="ＭＳ Ｐゴシック" charset="0"/>
              </a:rPr>
              <a:t>Abstract: </a:t>
            </a:r>
            <a:r>
              <a:rPr lang="en-US" sz="1600" dirty="0"/>
              <a:t>securing the join process and making that fit within the constraints of high latency, low throughput and small frame sizes that characterize IEEE802.15.4 </a:t>
            </a:r>
            <a:r>
              <a:rPr lang="en-US" sz="1600" dirty="0" smtClean="0"/>
              <a:t>TSCH</a:t>
            </a:r>
          </a:p>
          <a:p>
            <a:r>
              <a:rPr lang="en-US" sz="1800" dirty="0"/>
              <a:t>Packet Delivery Deadline time in 6LoWPAN Routing Header draft-lijo-6lo-expiration-time-04 </a:t>
            </a:r>
          </a:p>
          <a:p>
            <a:pPr lvl="1"/>
            <a:r>
              <a:rPr lang="en-US" sz="1600" dirty="0"/>
              <a:t>This document specifies a new type for the 6LoWPAN routing header containing the delivery deadline time for data packets. The deadline time enables forwarding and scheduling decisions for time critical IoT M2M applications that need deterministic delay guarantees over constrained networks and operate within time-synchronized networks. </a:t>
            </a:r>
          </a:p>
          <a:p>
            <a:r>
              <a:rPr lang="en-US" sz="1800" dirty="0"/>
              <a:t>Example Packets for 6TiSCH Configuration draft-munoz-6tisch-examples-02 </a:t>
            </a:r>
          </a:p>
          <a:p>
            <a:pPr lvl="1"/>
            <a:r>
              <a:rPr lang="en-US" sz="1600" dirty="0"/>
              <a:t>This draft contains example packets exchanged by nodes implementing the following </a:t>
            </a:r>
            <a:r>
              <a:rPr lang="en-US" sz="1600" dirty="0" smtClean="0"/>
              <a:t>IETF </a:t>
            </a:r>
            <a:r>
              <a:rPr lang="en-US" sz="1600" dirty="0"/>
              <a:t>documents: RFC 8180: Minimal IPv6 over the TSCH Mode of IEEE 802.15.4e (6TiSCH) Configuration, draft-wang-6tisch- 6top-protocol-07, RFC 8138: IPv6 over </a:t>
            </a:r>
            <a:r>
              <a:rPr lang="en-US" sz="1600" dirty="0" smtClean="0"/>
              <a:t>Low power </a:t>
            </a:r>
            <a:r>
              <a:rPr lang="en-US" sz="1600" dirty="0"/>
              <a:t>Wireless Personal Area Network (6LoWPAN) Routing Header and RFC 8025: IPv6 over Low- Power Wireless Personal Area Network (6LoWPAN) Paging Dispatch. All packets are presented both in raw binary and fully parsed contents. This document can be used as a reference when implementing the previous mentioned RFCs and Internet Drafts.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619140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p>
          <a:p>
            <a:r>
              <a:rPr lang="en-US" sz="1800" dirty="0"/>
              <a:t>draft-papadopoulos-6tisch-pre-reqs-00 </a:t>
            </a:r>
            <a:r>
              <a:rPr lang="en-US" sz="1800" dirty="0" smtClean="0">
                <a:hlinkClick r:id="rId3"/>
              </a:rPr>
              <a:t>	</a:t>
            </a:r>
          </a:p>
          <a:p>
            <a:pPr lvl="1"/>
            <a:r>
              <a:rPr lang="en-US" sz="1600" dirty="0"/>
              <a:t>Exploiting Packet Replication and Elimination in Complex Tracks in 6TiSCH LLNs </a:t>
            </a:r>
            <a:endParaRPr lang="en-US" sz="1600" dirty="0" smtClean="0">
              <a:cs typeface="ＭＳ Ｐゴシック" charset="0"/>
            </a:endParaRPr>
          </a:p>
          <a:p>
            <a:pPr lvl="1"/>
            <a:r>
              <a:rPr lang="en-US" sz="1400" dirty="0" smtClean="0">
                <a:cs typeface="ＭＳ Ｐゴシック" charset="0"/>
              </a:rPr>
              <a:t>Abstract: </a:t>
            </a:r>
            <a:r>
              <a:rPr lang="en-US" sz="1400" dirty="0"/>
              <a:t>6TiSCH Packet Replication and Elimination mechanism consists in duplicating data packets into several paths in the network to increase reliability and provide low jitter. Over a wireless medium, this technique can take advantage of communication overhearing, when parallel transmissions over two adjacent paths are scheduled. This document presents the concept and details the required changes to the current specifications that will be necessary to enable </a:t>
            </a:r>
            <a:r>
              <a:rPr lang="en-US" sz="1400" dirty="0" smtClean="0"/>
              <a:t>this. </a:t>
            </a:r>
            <a:endParaRPr lang="en-US" sz="14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276906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3810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a:t>
            </a:r>
            <a:endParaRPr lang="en-US" sz="1600" dirty="0"/>
          </a:p>
          <a:p>
            <a:r>
              <a:rPr lang="en-US" sz="1600" dirty="0"/>
              <a:t>RFC 8132 (</a:t>
            </a:r>
            <a:r>
              <a:rPr lang="en-US" sz="1600" dirty="0">
                <a:hlinkClick r:id="rId3"/>
              </a:rPr>
              <a:t>draft-ietf-core-etch</a:t>
            </a:r>
            <a:r>
              <a:rPr lang="en-US" sz="1600" dirty="0"/>
              <a:t> – PATCH and FETCH Methods for CoAP) published</a:t>
            </a:r>
          </a:p>
          <a:p>
            <a:r>
              <a:rPr lang="en-US" sz="1600" dirty="0"/>
              <a:t>Core interfaces and </a:t>
            </a:r>
            <a:r>
              <a:rPr lang="en-US" sz="1600" dirty="0" err="1"/>
              <a:t>dynlink</a:t>
            </a:r>
            <a:r>
              <a:rPr lang="en-US" sz="1600" dirty="0"/>
              <a:t> have had a personnel change; expect them to be back to speed in the Singapore meeting.</a:t>
            </a:r>
          </a:p>
          <a:p>
            <a:r>
              <a:rPr lang="en-US" sz="1600" dirty="0"/>
              <a:t>(Tim Carey asked about status of </a:t>
            </a:r>
            <a:r>
              <a:rPr lang="en-US" sz="1600" dirty="0" err="1"/>
              <a:t>SenML</a:t>
            </a:r>
            <a:r>
              <a:rPr lang="en-US" sz="1600" dirty="0"/>
              <a:t> and Resource Directory; </a:t>
            </a:r>
            <a:r>
              <a:rPr lang="en-US" sz="1600" dirty="0" err="1"/>
              <a:t>Carsten</a:t>
            </a:r>
            <a:r>
              <a:rPr lang="en-US" sz="1600" dirty="0"/>
              <a:t> stated that he expects </a:t>
            </a:r>
            <a:r>
              <a:rPr lang="en-US" sz="1600" dirty="0" err="1"/>
              <a:t>SenML</a:t>
            </a:r>
            <a:r>
              <a:rPr lang="en-US" sz="1600" dirty="0"/>
              <a:t> to ship to the IESG soon and Resource Directory is making good progress towards being finished this year; COMI is a set of drafts some of which may be finished this year.)</a:t>
            </a:r>
          </a:p>
          <a:p>
            <a:r>
              <a:rPr lang="en-US" sz="1600" dirty="0">
                <a:hlinkClick r:id="rId4"/>
              </a:rPr>
              <a:t>draft-ietf-core-links-json-09</a:t>
            </a:r>
            <a:r>
              <a:rPr lang="en-US" sz="1600" dirty="0"/>
              <a:t>: this is in IESG processing; however its base document, RFC 6690, has a base document, RFC 5988, which is getting a </a:t>
            </a:r>
            <a:r>
              <a:rPr lang="en-US" sz="1600" dirty="0" err="1"/>
              <a:t>bis</a:t>
            </a:r>
            <a:r>
              <a:rPr lang="en-US" sz="1600" dirty="0"/>
              <a:t> document (revision) right now, and we probably want to make use of the progress there. (E.g., 5988bis makes clear that it is the serialization that would have to manage the target attributes, which we may want to add.) Does this imply a revision of RFC 6690? Make sure we coordinate with SDOs using links-</a:t>
            </a:r>
            <a:r>
              <a:rPr lang="en-US" sz="1600" dirty="0" err="1"/>
              <a:t>json</a:t>
            </a:r>
            <a:r>
              <a:rPr lang="en-US" sz="1600" dirty="0"/>
              <a:t>.</a:t>
            </a:r>
          </a:p>
          <a:p>
            <a:r>
              <a:rPr lang="en-US" sz="1600" dirty="0">
                <a:hlinkClick r:id="rId5"/>
              </a:rPr>
              <a:t>draft-ietf-core-coap-tcp-tls-09</a:t>
            </a:r>
            <a:r>
              <a:rPr lang="en-US" sz="1600" dirty="0"/>
              <a:t>: this is in IESG processing. One IESG comment on -07 was that the “least worst” solution of one URI scheme per transport was undesirable, leading to the authors writing up a proposal to combine all transports under </a:t>
            </a:r>
            <a:r>
              <a:rPr lang="en-US" sz="1600" dirty="0" err="1"/>
              <a:t>coap</a:t>
            </a:r>
            <a:r>
              <a:rPr lang="en-US" sz="1600" dirty="0"/>
              <a:t>:// and </a:t>
            </a:r>
            <a:r>
              <a:rPr lang="en-US" sz="1600" dirty="0" err="1"/>
              <a:t>coaps</a:t>
            </a:r>
            <a:r>
              <a:rPr lang="en-US" sz="1600" dirty="0"/>
              <a:t>://. The WG did not like this solution as it is mostly unworkable in the scenarios addressed by CoAP-TCP, so we are rolling back to -07 with the mapping of </a:t>
            </a:r>
            <a:r>
              <a:rPr lang="en-US" sz="1600" dirty="0" err="1"/>
              <a:t>coap</a:t>
            </a:r>
            <a:r>
              <a:rPr lang="en-US" sz="1600" dirty="0"/>
              <a:t> to multiple transports (</a:t>
            </a:r>
            <a:r>
              <a:rPr lang="en-US" sz="1600" dirty="0" err="1"/>
              <a:t>coap+tcp</a:t>
            </a:r>
            <a:r>
              <a:rPr lang="en-US" sz="1600" dirty="0"/>
              <a:t>, </a:t>
            </a:r>
            <a:r>
              <a:rPr lang="en-US" sz="1600" dirty="0" err="1"/>
              <a:t>coaps+tcp</a:t>
            </a:r>
            <a:r>
              <a:rPr lang="en-US" sz="1600" dirty="0"/>
              <a:t>, </a:t>
            </a:r>
            <a:r>
              <a:rPr lang="en-US" sz="1600" dirty="0" err="1"/>
              <a:t>coap+ws</a:t>
            </a:r>
            <a:r>
              <a:rPr lang="en-US" sz="1600" dirty="0"/>
              <a:t>, </a:t>
            </a:r>
            <a:r>
              <a:rPr lang="en-US" sz="1600" dirty="0" err="1"/>
              <a:t>coaps+ws</a:t>
            </a:r>
            <a:r>
              <a:rPr lang="en-US" sz="1600" dirty="0"/>
              <a:t>). Discussion on alternatives is available as </a:t>
            </a:r>
            <a:r>
              <a:rPr lang="en-US" sz="1600" dirty="0">
                <a:hlinkClick r:id="rId6"/>
              </a:rPr>
              <a:t>draft-thaler-appsawg-multi-transport-uris-01</a:t>
            </a:r>
            <a:r>
              <a:rPr lang="en-US" sz="1600" dirty="0"/>
              <a:t>  (presented by Dave </a:t>
            </a:r>
            <a:r>
              <a:rPr lang="en-US" sz="1600" dirty="0" err="1"/>
              <a:t>Thaler</a:t>
            </a:r>
            <a:r>
              <a:rPr lang="en-US" sz="1600" dirty="0"/>
              <a:t>). A new “all transports” (</a:t>
            </a:r>
            <a:r>
              <a:rPr lang="en-US" sz="1600" dirty="0" err="1"/>
              <a:t>coap+at</a:t>
            </a:r>
            <a:r>
              <a:rPr lang="en-US" sz="1600" dirty="0"/>
              <a:t>://) URI scheme to be added to the mix, details are being worked on in a separate draft. Target of this new work is to have another URI scheme that enables the client to choose between multiple transports.</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327911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67653"/>
            <a:ext cx="8991600" cy="6019800"/>
          </a:xfrm>
        </p:spPr>
        <p:txBody>
          <a:bodyPr/>
          <a:lstStyle/>
          <a:p>
            <a:pPr marL="0" indent="0">
              <a:buNone/>
            </a:pPr>
            <a:r>
              <a:rPr lang="en-US" sz="2800" dirty="0" smtClean="0"/>
              <a:t>CoMI </a:t>
            </a:r>
            <a:r>
              <a:rPr lang="en-US" sz="1400" dirty="0" smtClean="0"/>
              <a:t>(</a:t>
            </a:r>
            <a:r>
              <a:rPr lang="en-US" sz="1400" dirty="0" err="1" smtClean="0"/>
              <a:t>Coap</a:t>
            </a:r>
            <a:r>
              <a:rPr lang="en-US" sz="1400" dirty="0" smtClean="0"/>
              <a:t> </a:t>
            </a:r>
            <a:r>
              <a:rPr lang="en-US" sz="1400" dirty="0" err="1" smtClean="0"/>
              <a:t>Mgmt</a:t>
            </a:r>
            <a:r>
              <a:rPr lang="en-US" sz="1400" dirty="0" smtClean="0"/>
              <a:t> Interface)</a:t>
            </a:r>
            <a:endParaRPr lang="en-US" sz="1600" dirty="0"/>
          </a:p>
          <a:p>
            <a:r>
              <a:rPr lang="en-US" sz="1600" dirty="0" smtClean="0">
                <a:hlinkClick r:id="rId2"/>
              </a:rPr>
              <a:t>draft</a:t>
            </a:r>
            <a:r>
              <a:rPr lang="en-US" sz="1600" dirty="0">
                <a:hlinkClick r:id="rId2"/>
              </a:rPr>
              <a:t>-ietf-core-yang-cbor-04</a:t>
            </a:r>
            <a:r>
              <a:rPr lang="en-US" sz="1600" dirty="0"/>
              <a:t>: Document has now been stable for two IETFs, will look for new reviewers and ask for implementers’ feedback on mailing list. Target is to have WGLC 3 weeks from now.</a:t>
            </a:r>
          </a:p>
          <a:p>
            <a:r>
              <a:rPr lang="en-US" sz="1600" dirty="0">
                <a:hlinkClick r:id="rId3"/>
              </a:rPr>
              <a:t>draft-ietf-core-sid-01</a:t>
            </a:r>
            <a:r>
              <a:rPr lang="en-US" sz="1600" dirty="0"/>
              <a:t>: The SID registry was discussed during </a:t>
            </a:r>
            <a:r>
              <a:rPr lang="en-US" sz="1600" dirty="0" err="1"/>
              <a:t>CoRE</a:t>
            </a:r>
            <a:r>
              <a:rPr lang="en-US" sz="1600" dirty="0"/>
              <a:t> and the YANG of Things (</a:t>
            </a:r>
            <a:r>
              <a:rPr lang="en-US" sz="1600" dirty="0" err="1"/>
              <a:t>YoT</a:t>
            </a:r>
            <a:r>
              <a:rPr lang="en-US" sz="1600" dirty="0"/>
              <a:t>) side meeting. Progress has been made however issues as to the lifecycle of the registry have been raised. Discussion shall continue with YANG experts (and on </a:t>
            </a:r>
            <a:r>
              <a:rPr lang="en-US" sz="1600" dirty="0" err="1"/>
              <a:t>yot@ietf.org</a:t>
            </a:r>
            <a:r>
              <a:rPr lang="en-US" sz="1600" dirty="0"/>
              <a:t> mailing list).</a:t>
            </a:r>
          </a:p>
          <a:p>
            <a:r>
              <a:rPr lang="en-US" sz="1600" dirty="0">
                <a:hlinkClick r:id="rId4"/>
              </a:rPr>
              <a:t>draft-ietf-core-comi-00</a:t>
            </a:r>
            <a:r>
              <a:rPr lang="en-US" sz="1600" dirty="0"/>
              <a:t>: Extensive work, thanks to Peter </a:t>
            </a:r>
            <a:r>
              <a:rPr lang="en-US" sz="1600" dirty="0" err="1"/>
              <a:t>Vanderstok</a:t>
            </a:r>
            <a:r>
              <a:rPr lang="en-US" sz="1600" dirty="0"/>
              <a:t>; draft now technically complete but needs more reviewers. Resource types renamed; paths updated to avoid conflicts. Content-Formats (media types) defined, some of which making use of “ordered maps”.</a:t>
            </a:r>
          </a:p>
          <a:p>
            <a:r>
              <a:rPr lang="en-US" sz="1600" dirty="0" smtClean="0"/>
              <a:t>Note: </a:t>
            </a:r>
            <a:r>
              <a:rPr lang="en-US" sz="1600" dirty="0"/>
              <a:t>Two independent implementations (One in Go, one in C), not quite synchronized at this time; some implementers in the room. An </a:t>
            </a:r>
            <a:r>
              <a:rPr lang="en-US" sz="1600" dirty="0" err="1"/>
              <a:t>interop</a:t>
            </a:r>
            <a:r>
              <a:rPr lang="en-US" sz="1600" dirty="0"/>
              <a:t> is planned for the </a:t>
            </a:r>
            <a:r>
              <a:rPr lang="en-US" sz="1600" dirty="0" err="1"/>
              <a:t>Hackathon</a:t>
            </a:r>
            <a:r>
              <a:rPr lang="en-US" sz="1600" dirty="0"/>
              <a:t> at IETF100.</a:t>
            </a:r>
          </a:p>
          <a:p>
            <a:r>
              <a:rPr lang="en-US" sz="1600" dirty="0">
                <a:hlinkClick r:id="rId5"/>
              </a:rPr>
              <a:t>draft-veillette-core-yang-library-00</a:t>
            </a:r>
            <a:r>
              <a:rPr lang="en-US" sz="1600" dirty="0"/>
              <a:t>: Where should this work be done? Might need three groups of experts: YANG, Constrained and specific subject matter. </a:t>
            </a:r>
            <a:r>
              <a:rPr lang="en-US" sz="1600" dirty="0" err="1"/>
              <a:t>Henk</a:t>
            </a:r>
            <a:r>
              <a:rPr lang="en-US" sz="1600" dirty="0"/>
              <a:t> notes that there is another draft in this space which likely will be done in NETCONF</a:t>
            </a:r>
          </a:p>
          <a:p>
            <a:pPr lvl="1"/>
            <a:endParaRPr lang="en-US" sz="1600" dirty="0"/>
          </a:p>
          <a:p>
            <a:endParaRPr lang="en-US" sz="20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15833716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t>WG </a:t>
            </a:r>
            <a:r>
              <a:rPr lang="en-US" sz="1800" dirty="0"/>
              <a:t>status: 2 new RFCs since Chicago (RFC 8105- </a:t>
            </a:r>
            <a:r>
              <a:rPr lang="en-US" sz="1800" dirty="0" err="1"/>
              <a:t>Dect-ule</a:t>
            </a:r>
            <a:r>
              <a:rPr lang="en-US" sz="1800" dirty="0"/>
              <a:t>, RFC 8163 – 6lobac) + AD sponsored document on information elements for 802.15.4 (RFC 8137) </a:t>
            </a:r>
          </a:p>
          <a:p>
            <a:r>
              <a:rPr lang="en-US" sz="1800" dirty="0" smtClean="0"/>
              <a:t>dropped </a:t>
            </a:r>
            <a:r>
              <a:rPr lang="en-US" sz="1800" dirty="0"/>
              <a:t>draft-ietf-6lo-mesh-link-establishment due to loss of interest by proponents </a:t>
            </a:r>
          </a:p>
          <a:p>
            <a:r>
              <a:rPr lang="en-US" sz="1800" dirty="0"/>
              <a:t>Other working group drafts: draft-ietf-6lo-backbone-router, draft-ietf-6lo-ap-nd and draft-ietf-6lo-rfc6775-update are in progress. Draft-ietf-6lo-nfc received comments and the author will refresh the document by next IETF. Draft-ietf-6lo-blemesh is waiting for an implementation before the next revision. Draft-ietf-6lo-use-cases draft has been revised to focus on guidance and applicability of IPv6 over constrained node networks. </a:t>
            </a:r>
          </a:p>
          <a:p>
            <a:r>
              <a:rPr lang="en-US" sz="1800" dirty="0">
                <a:hlinkClick r:id="rId3"/>
              </a:rPr>
              <a:t>https://tools.ietf.org/html/draft-ietf-6lo-backbone-router/</a:t>
            </a:r>
            <a:r>
              <a:rPr lang="en-US" sz="1800" dirty="0"/>
              <a:t> </a:t>
            </a:r>
            <a:r>
              <a:rPr lang="en-US" sz="1800" dirty="0" smtClean="0"/>
              <a:t>  </a:t>
            </a:r>
          </a:p>
          <a:p>
            <a:pPr lvl="1"/>
            <a:r>
              <a:rPr lang="en-US" sz="1400" dirty="0" smtClean="0"/>
              <a:t>Republished </a:t>
            </a:r>
            <a:r>
              <a:rPr lang="en-US" sz="1400" dirty="0"/>
              <a:t>because of expiration. Implementation exists, demoed at ETSI </a:t>
            </a:r>
            <a:r>
              <a:rPr lang="en-US" sz="1400" dirty="0" err="1"/>
              <a:t>plugtest</a:t>
            </a:r>
            <a:r>
              <a:rPr lang="en-US" sz="1400" dirty="0"/>
              <a:t>. </a:t>
            </a:r>
          </a:p>
          <a:p>
            <a:r>
              <a:rPr lang="en-US" sz="1800" dirty="0">
                <a:hlinkClick r:id="rId4"/>
              </a:rPr>
              <a:t>https://tools.ietf.org/html/draft-ietf-6lo-rfc6775-update-</a:t>
            </a:r>
            <a:r>
              <a:rPr lang="en-US" sz="1800" dirty="0" smtClean="0">
                <a:hlinkClick r:id="rId4"/>
              </a:rPr>
              <a:t>06</a:t>
            </a:r>
            <a:r>
              <a:rPr lang="en-US" sz="1800" dirty="0"/>
              <a:t> </a:t>
            </a:r>
            <a:endParaRPr lang="en-US" sz="1800" dirty="0" smtClean="0"/>
          </a:p>
          <a:p>
            <a:pPr lvl="1"/>
            <a:r>
              <a:rPr lang="en-US" sz="1400" dirty="0" smtClean="0"/>
              <a:t>Extracted </a:t>
            </a:r>
            <a:r>
              <a:rPr lang="en-US" sz="1400" dirty="0"/>
              <a:t>6775 _update from -backbone draft. The rfc6775 is L3 association process, while backbone router describes proxy ND when multiple L2 6lo networks are joined to form a single layer3 network </a:t>
            </a:r>
            <a:r>
              <a:rPr lang="en-US" sz="1400" dirty="0" smtClean="0"/>
              <a:t>. removed </a:t>
            </a:r>
            <a:r>
              <a:rPr lang="en-US" sz="1400" dirty="0"/>
              <a:t>references to 6550 regarding TID, some info maybe missing. Added recommendation to use RFC7400 </a:t>
            </a:r>
            <a:endParaRPr lang="en-US" sz="1400" dirty="0" smtClean="0"/>
          </a:p>
          <a:p>
            <a:pPr lvl="1"/>
            <a:r>
              <a:rPr lang="en-US" sz="1400" dirty="0" smtClean="0"/>
              <a:t>separated </a:t>
            </a:r>
            <a:r>
              <a:rPr lang="en-US" sz="1400" dirty="0"/>
              <a:t>privacy discussion from security </a:t>
            </a:r>
            <a:r>
              <a:rPr lang="en-US" sz="1400" dirty="0" smtClean="0"/>
              <a:t>considerations </a:t>
            </a:r>
            <a:endParaRPr lang="en-US" sz="1400" dirty="0"/>
          </a:p>
          <a:p>
            <a:endParaRPr lang="en-US" sz="1800" dirty="0"/>
          </a:p>
          <a:p>
            <a:endParaRPr lang="en-US" sz="1800" dirty="0"/>
          </a:p>
          <a:p>
            <a:endParaRPr lang="en-US" sz="18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09600"/>
            <a:ext cx="8763000" cy="5486400"/>
          </a:xfrm>
        </p:spPr>
        <p:txBody>
          <a:bodyPr/>
          <a:lstStyle/>
          <a:p>
            <a:pPr marL="0" indent="0">
              <a:buNone/>
            </a:pPr>
            <a:r>
              <a:rPr lang="en-US" sz="2800" dirty="0" smtClean="0">
                <a:hlinkClick r:id="rId2"/>
              </a:rPr>
              <a:t>Detnet</a:t>
            </a:r>
            <a:endParaRPr lang="en-US" sz="2800" dirty="0" smtClean="0"/>
          </a:p>
          <a:p>
            <a:pPr marL="0" indent="0">
              <a:buNone/>
            </a:pPr>
            <a:r>
              <a:rPr lang="en-US" sz="2000" dirty="0" smtClean="0"/>
              <a:t>Architecture: no substantial change since March 2017</a:t>
            </a:r>
          </a:p>
          <a:p>
            <a:pPr marL="0" indent="0">
              <a:buNone/>
            </a:pPr>
            <a:r>
              <a:rPr lang="en-US" sz="2000" dirty="0"/>
              <a:t>DetNet Data Plane Encapsulation: </a:t>
            </a:r>
            <a:r>
              <a:rPr lang="en-US" sz="2000" dirty="0">
                <a:hlinkClick r:id="rId3"/>
              </a:rPr>
              <a:t>https://tools.ietf.org/html/draft-dt-detnet-dp-sol-</a:t>
            </a:r>
            <a:r>
              <a:rPr lang="en-US" sz="2000" dirty="0" smtClean="0">
                <a:hlinkClick r:id="rId3"/>
              </a:rPr>
              <a:t>01</a:t>
            </a:r>
            <a:r>
              <a:rPr lang="en-US" sz="2000" dirty="0" smtClean="0"/>
              <a:t> </a:t>
            </a:r>
          </a:p>
          <a:p>
            <a:pPr>
              <a:buFont typeface="Arial"/>
              <a:buChar char="•"/>
            </a:pPr>
            <a:r>
              <a:rPr lang="en-US" sz="2000" dirty="0" smtClean="0"/>
              <a:t>Discussions included one versus many types of encapsulation, requirements for end device PWs, </a:t>
            </a:r>
            <a:r>
              <a:rPr lang="en-US" sz="2000" dirty="0"/>
              <a:t>Packet</a:t>
            </a:r>
            <a:br>
              <a:rPr lang="en-US" sz="2000" dirty="0"/>
            </a:br>
            <a:r>
              <a:rPr lang="en-US" sz="2000" dirty="0"/>
              <a:t>Replication and Elimination Function (PREF</a:t>
            </a:r>
            <a:r>
              <a:rPr lang="en-US" sz="2000" dirty="0" smtClean="0"/>
              <a:t>),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1524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143000" y="304800"/>
            <a:ext cx="7467600" cy="6172200"/>
          </a:xfrm>
        </p:spPr>
        <p:txBody>
          <a:bodyPr/>
          <a:lstStyle/>
          <a:p>
            <a:pPr marL="0" indent="0">
              <a:buNone/>
            </a:pPr>
            <a:r>
              <a:rPr lang="en-US" dirty="0" smtClean="0">
                <a:hlinkClick r:id="rId2"/>
              </a:rPr>
              <a:t>lp-wan</a:t>
            </a:r>
            <a:endParaRPr lang="en-US" dirty="0" smtClean="0"/>
          </a:p>
          <a:p>
            <a:pPr>
              <a:buFont typeface="Arial"/>
              <a:buChar char="•"/>
            </a:pPr>
            <a:r>
              <a:rPr lang="en-US" sz="2000" dirty="0"/>
              <a:t>SCHC LPWAN Fragmentation Header </a:t>
            </a:r>
            <a:r>
              <a:rPr lang="en-US" sz="2000" dirty="0">
                <a:hlinkClick r:id="rId3"/>
              </a:rPr>
              <a:t>https://datatracker.ietf.org/doc/draft-ietf-lpwan-ipv6-static-context-hc</a:t>
            </a:r>
            <a:r>
              <a:rPr lang="en-US" sz="2000" dirty="0" smtClean="0">
                <a:hlinkClick r:id="rId3"/>
              </a:rPr>
              <a:t>/</a:t>
            </a:r>
            <a:r>
              <a:rPr lang="en-US" sz="2000" dirty="0" smtClean="0"/>
              <a:t> </a:t>
            </a:r>
          </a:p>
          <a:p>
            <a:pPr lvl="1">
              <a:buFont typeface="Arial"/>
              <a:buChar char="•"/>
            </a:pPr>
            <a:r>
              <a:rPr lang="en-US" sz="1600" dirty="0"/>
              <a:t>Version 06 </a:t>
            </a:r>
            <a:r>
              <a:rPr lang="en-US" sz="1600" dirty="0" smtClean="0"/>
              <a:t>is on </a:t>
            </a:r>
            <a:r>
              <a:rPr lang="en-US" sz="1600" dirty="0"/>
              <a:t>the way and now the fragmentation is getting </a:t>
            </a:r>
            <a:r>
              <a:rPr lang="en-US" sz="1600" dirty="0" smtClean="0"/>
              <a:t>stable</a:t>
            </a:r>
          </a:p>
          <a:p>
            <a:pPr>
              <a:buFont typeface="Arial"/>
              <a:buChar char="•"/>
            </a:pPr>
            <a:r>
              <a:rPr lang="en-US" sz="2000" dirty="0"/>
              <a:t>LPWAN Static Context Header Compression (SCHC) for IPv6 and UDP </a:t>
            </a:r>
            <a:r>
              <a:rPr lang="en-US" sz="2000" dirty="0">
                <a:hlinkClick r:id="rId3"/>
              </a:rPr>
              <a:t>https://datatracker.ietf.org/doc/draft-ietf-lpwan-ipv6-static-context-hc</a:t>
            </a:r>
            <a:r>
              <a:rPr lang="en-US" sz="2000" dirty="0" smtClean="0">
                <a:hlinkClick r:id="rId3"/>
              </a:rPr>
              <a:t>/</a:t>
            </a:r>
            <a:r>
              <a:rPr lang="en-US" sz="2000" dirty="0" smtClean="0"/>
              <a:t> </a:t>
            </a:r>
          </a:p>
          <a:p>
            <a:pPr>
              <a:buFont typeface="Arial"/>
              <a:buChar char="•"/>
            </a:pPr>
            <a:r>
              <a:rPr lang="en-US" sz="2000" dirty="0"/>
              <a:t>D</a:t>
            </a:r>
            <a:r>
              <a:rPr lang="en-US" sz="2000" dirty="0" smtClean="0"/>
              <a:t>ifferences </a:t>
            </a:r>
            <a:r>
              <a:rPr lang="en-US" sz="2000" dirty="0"/>
              <a:t>since -03 (Chicago): </a:t>
            </a:r>
            <a:endParaRPr lang="en-US" sz="2000" dirty="0" smtClean="0"/>
          </a:p>
          <a:p>
            <a:pPr lvl="1">
              <a:buFont typeface="Arial"/>
              <a:buChar char="•"/>
            </a:pPr>
            <a:r>
              <a:rPr lang="en-US" sz="1600" dirty="0" smtClean="0"/>
              <a:t>defined </a:t>
            </a:r>
            <a:r>
              <a:rPr lang="en-US" sz="1600" dirty="0"/>
              <a:t>a generic </a:t>
            </a:r>
            <a:r>
              <a:rPr lang="en-US" sz="1600" dirty="0" smtClean="0"/>
              <a:t>framework</a:t>
            </a:r>
          </a:p>
          <a:p>
            <a:pPr lvl="1">
              <a:buFont typeface="Arial"/>
              <a:buChar char="•"/>
            </a:pPr>
            <a:r>
              <a:rPr lang="en-US" sz="1600" dirty="0" smtClean="0"/>
              <a:t>UDP</a:t>
            </a:r>
            <a:r>
              <a:rPr lang="en-US" sz="1600" dirty="0"/>
              <a:t>/IPv6 application described in separate </a:t>
            </a:r>
            <a:r>
              <a:rPr lang="en-US" sz="1600" dirty="0" smtClean="0"/>
              <a:t>section</a:t>
            </a:r>
          </a:p>
          <a:p>
            <a:pPr lvl="1">
              <a:buFont typeface="Arial"/>
              <a:buChar char="•"/>
            </a:pPr>
            <a:r>
              <a:rPr lang="en-US" sz="1600" dirty="0" smtClean="0"/>
              <a:t>match</a:t>
            </a:r>
            <a:r>
              <a:rPr lang="en-US" sz="1600" dirty="0"/>
              <a:t>-mapping now accepts </a:t>
            </a:r>
            <a:r>
              <a:rPr lang="en-US" sz="1600" dirty="0" smtClean="0"/>
              <a:t>arrays</a:t>
            </a:r>
          </a:p>
          <a:p>
            <a:pPr lvl="1">
              <a:buFont typeface="Arial"/>
              <a:buChar char="•"/>
            </a:pPr>
            <a:r>
              <a:rPr lang="en-US" sz="1600" dirty="0" smtClean="0"/>
              <a:t>padding</a:t>
            </a:r>
            <a:r>
              <a:rPr lang="en-US" sz="1600" dirty="0"/>
              <a:t>: discussion at </a:t>
            </a:r>
            <a:r>
              <a:rPr lang="en-US" sz="1600" dirty="0" err="1"/>
              <a:t>hackathon</a:t>
            </a:r>
            <a:r>
              <a:rPr lang="en-US" sz="1600" dirty="0"/>
              <a:t> resulted in decision to have padding </a:t>
            </a:r>
            <a:r>
              <a:rPr lang="en-US" sz="1600" dirty="0" smtClean="0"/>
              <a:t>at the </a:t>
            </a:r>
            <a:r>
              <a:rPr lang="en-US" sz="1600" dirty="0"/>
              <a:t>end of </a:t>
            </a:r>
            <a:r>
              <a:rPr lang="en-US" sz="1600" dirty="0" smtClean="0"/>
              <a:t>data.</a:t>
            </a:r>
          </a:p>
          <a:p>
            <a:pPr lvl="1">
              <a:buFont typeface="Arial"/>
              <a:buChar char="•"/>
            </a:pPr>
            <a:r>
              <a:rPr lang="en-US" sz="1600" dirty="0" smtClean="0"/>
              <a:t>redefined </a:t>
            </a:r>
            <a:r>
              <a:rPr lang="en-US" sz="1600" dirty="0"/>
              <a:t>some terms: </a:t>
            </a:r>
            <a:r>
              <a:rPr lang="en-US" sz="1600" dirty="0" err="1"/>
              <a:t>Dev</a:t>
            </a:r>
            <a:r>
              <a:rPr lang="en-US" sz="1600" dirty="0"/>
              <a:t>, NGW, </a:t>
            </a:r>
            <a:r>
              <a:rPr lang="en-US" sz="1600" dirty="0" smtClean="0"/>
              <a:t>App</a:t>
            </a:r>
          </a:p>
          <a:p>
            <a:pPr lvl="1">
              <a:buFont typeface="Arial"/>
              <a:buChar char="•"/>
            </a:pPr>
            <a:r>
              <a:rPr lang="en-US" sz="1600" dirty="0" smtClean="0"/>
              <a:t>new </a:t>
            </a:r>
            <a:r>
              <a:rPr lang="en-US" sz="1600" dirty="0"/>
              <a:t>column in rule description: field description, position and </a:t>
            </a:r>
            <a:r>
              <a:rPr lang="en-US" sz="1600" dirty="0" smtClean="0"/>
              <a:t>direction</a:t>
            </a:r>
          </a:p>
          <a:p>
            <a:pPr lvl="1">
              <a:buFont typeface="Arial"/>
              <a:buChar char="•"/>
            </a:pPr>
            <a:r>
              <a:rPr lang="en-US" sz="1600" dirty="0" smtClean="0"/>
              <a:t>Variable </a:t>
            </a:r>
            <a:r>
              <a:rPr lang="en-US" sz="1600" dirty="0"/>
              <a:t>length field of zero length</a:t>
            </a:r>
            <a:r>
              <a:rPr lang="en-US" sz="1600" dirty="0" smtClean="0"/>
              <a:t>.</a:t>
            </a:r>
          </a:p>
          <a:p>
            <a:pPr>
              <a:buFont typeface="Arial"/>
              <a:buChar char="•"/>
            </a:pPr>
            <a:endParaRPr lang="en-US" sz="20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20</a:t>
            </a:fld>
            <a:endParaRPr lang="en-US" dirty="0"/>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143000" y="304800"/>
            <a:ext cx="7467600" cy="6172200"/>
          </a:xfrm>
        </p:spPr>
        <p:txBody>
          <a:bodyPr/>
          <a:lstStyle/>
          <a:p>
            <a:pPr marL="0" indent="0">
              <a:buNone/>
            </a:pPr>
            <a:r>
              <a:rPr lang="en-US" dirty="0" smtClean="0">
                <a:hlinkClick r:id="rId2"/>
              </a:rPr>
              <a:t>lp-wan</a:t>
            </a:r>
            <a:endParaRPr lang="en-US" dirty="0" smtClean="0"/>
          </a:p>
          <a:p>
            <a:pPr>
              <a:buFont typeface="Arial"/>
              <a:buChar char="•"/>
            </a:pPr>
            <a:r>
              <a:rPr lang="en-US" sz="2000" dirty="0"/>
              <a:t>YANG for </a:t>
            </a:r>
            <a:r>
              <a:rPr lang="en-US" sz="2000" dirty="0" smtClean="0"/>
              <a:t>SCHC</a:t>
            </a:r>
          </a:p>
          <a:p>
            <a:pPr lvl="1">
              <a:buFont typeface="Arial"/>
              <a:buChar char="•"/>
            </a:pPr>
            <a:r>
              <a:rPr lang="en-US" sz="1600" dirty="0" smtClean="0"/>
              <a:t>shows </a:t>
            </a:r>
            <a:r>
              <a:rPr lang="en-US" sz="1600" dirty="0"/>
              <a:t>content of rule and JSON representation. 2500 bytes in this </a:t>
            </a:r>
            <a:r>
              <a:rPr lang="en-US" sz="1600" dirty="0" smtClean="0"/>
              <a:t>example.</a:t>
            </a:r>
          </a:p>
          <a:p>
            <a:pPr lvl="1">
              <a:buFont typeface="Arial"/>
              <a:buChar char="•"/>
            </a:pPr>
            <a:r>
              <a:rPr lang="en-US" sz="1600" dirty="0" smtClean="0"/>
              <a:t>CoMI </a:t>
            </a:r>
            <a:r>
              <a:rPr lang="en-US" sz="1600" dirty="0"/>
              <a:t>is CoAP based, can be compressed with SCHC for over-the-</a:t>
            </a:r>
            <a:r>
              <a:rPr lang="en-US" sz="1600" dirty="0" smtClean="0"/>
              <a:t>air transmission </a:t>
            </a:r>
            <a:r>
              <a:rPr lang="en-US" sz="1600" dirty="0"/>
              <a:t>of the </a:t>
            </a:r>
            <a:r>
              <a:rPr lang="en-US" sz="1600" dirty="0" smtClean="0"/>
              <a:t>rules</a:t>
            </a:r>
          </a:p>
          <a:p>
            <a:pPr lvl="1">
              <a:buFont typeface="Arial"/>
              <a:buChar char="•"/>
            </a:pPr>
            <a:r>
              <a:rPr lang="en-US" sz="1600" dirty="0" smtClean="0"/>
              <a:t>Comment: The </a:t>
            </a:r>
            <a:r>
              <a:rPr lang="en-US" sz="1600" dirty="0"/>
              <a:t>JSON you showed is big and doesn't fit, so the Yang-CBOR </a:t>
            </a:r>
            <a:r>
              <a:rPr lang="en-US" sz="1600" dirty="0" smtClean="0"/>
              <a:t>is better</a:t>
            </a:r>
            <a:r>
              <a:rPr lang="en-US" sz="1600" dirty="0"/>
              <a:t>, but maybe what we need here is ??. I am sure this can be made to </a:t>
            </a:r>
            <a:r>
              <a:rPr lang="en-US" sz="1600" dirty="0" smtClean="0"/>
              <a:t>work with </a:t>
            </a:r>
            <a:r>
              <a:rPr lang="en-US" sz="1600" dirty="0"/>
              <a:t>YANG, but I am not sure if the needs will not be beyond what Yang-CBOR</a:t>
            </a:r>
            <a:br>
              <a:rPr lang="en-US" sz="1600" dirty="0"/>
            </a:br>
            <a:r>
              <a:rPr lang="en-US" sz="1600" dirty="0"/>
              <a:t> </a:t>
            </a:r>
            <a:r>
              <a:rPr lang="en-US" sz="1600" dirty="0" smtClean="0"/>
              <a:t>can </a:t>
            </a:r>
            <a:r>
              <a:rPr lang="en-US" sz="1600" dirty="0"/>
              <a:t>offer. Maybe also the CBOR patch mode will be enough.</a:t>
            </a:r>
            <a:br>
              <a:rPr lang="en-US" sz="1600" dirty="0"/>
            </a:br>
            <a:r>
              <a:rPr lang="en-US" sz="1600" dirty="0"/>
              <a:t>CBOR and patch </a:t>
            </a:r>
            <a:r>
              <a:rPr lang="en-US" sz="1600" dirty="0" smtClean="0"/>
              <a:t>command</a:t>
            </a:r>
          </a:p>
          <a:p>
            <a:pPr>
              <a:buFont typeface="Arial"/>
              <a:buChar char="•"/>
            </a:pPr>
            <a:endParaRPr lang="en-US" sz="20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21</a:t>
            </a:fld>
            <a:endParaRPr lang="en-US" dirty="0"/>
          </a:p>
        </p:txBody>
      </p:sp>
    </p:spTree>
    <p:extLst>
      <p:ext uri="{BB962C8B-B14F-4D97-AF65-F5344CB8AC3E}">
        <p14:creationId xmlns:p14="http://schemas.microsoft.com/office/powerpoint/2010/main" val="15316156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229600" cy="5562600"/>
          </a:xfrm>
        </p:spPr>
        <p:txBody>
          <a:bodyPr/>
          <a:lstStyle/>
          <a:p>
            <a:pPr marL="0" indent="0">
              <a:buNone/>
            </a:pPr>
            <a:r>
              <a:rPr lang="en-US" dirty="0"/>
              <a:t>Thing-to-Thing (</a:t>
            </a:r>
            <a:r>
              <a:rPr lang="en-US" dirty="0">
                <a:hlinkClick r:id="rId2"/>
              </a:rPr>
              <a:t>t2trg</a:t>
            </a:r>
            <a:r>
              <a:rPr lang="en-US" dirty="0" smtClean="0"/>
              <a:t>)</a:t>
            </a:r>
            <a:endParaRPr lang="en-US" sz="1600" dirty="0"/>
          </a:p>
          <a:p>
            <a:pPr marL="0" indent="0">
              <a:buNone/>
            </a:pPr>
            <a:r>
              <a:rPr lang="en-US" sz="1600" dirty="0" smtClean="0"/>
              <a:t>13</a:t>
            </a:r>
            <a:r>
              <a:rPr lang="en-US" sz="1600" dirty="0"/>
              <a:t>:30	(Chairs)	</a:t>
            </a:r>
            <a:r>
              <a:rPr lang="en-US" sz="1600" dirty="0" smtClean="0"/>
              <a:t>	RG </a:t>
            </a:r>
            <a:r>
              <a:rPr lang="en-US" sz="1600" dirty="0"/>
              <a:t>status update	 </a:t>
            </a:r>
          </a:p>
          <a:p>
            <a:pPr marL="0" indent="0">
              <a:buNone/>
            </a:pPr>
            <a:r>
              <a:rPr lang="en-US" sz="1600" dirty="0"/>
              <a:t>13:40	(Chairs+)	WISHI report and way forward	 </a:t>
            </a:r>
            <a:r>
              <a:rPr lang="en-US" sz="1600" dirty="0" smtClean="0"/>
              <a:t>https</a:t>
            </a:r>
            <a:r>
              <a:rPr lang="en-US" sz="1600" dirty="0"/>
              <a:t>://</a:t>
            </a:r>
            <a:r>
              <a:rPr lang="en-US" sz="1600" dirty="0" err="1"/>
              <a:t>github.com</a:t>
            </a:r>
            <a:r>
              <a:rPr lang="en-US" sz="1600" dirty="0"/>
              <a:t>/t2trg/2017-07-wishi</a:t>
            </a:r>
          </a:p>
          <a:p>
            <a:pPr marL="0" indent="0">
              <a:buNone/>
            </a:pPr>
            <a:r>
              <a:rPr lang="en-US" sz="1600" dirty="0"/>
              <a:t>14:20	Dirk </a:t>
            </a:r>
            <a:r>
              <a:rPr lang="en-US" sz="1600" dirty="0" err="1"/>
              <a:t>Kutscher</a:t>
            </a:r>
            <a:r>
              <a:rPr lang="en-US" sz="1600" dirty="0"/>
              <a:t>	(Chicago </a:t>
            </a:r>
            <a:r>
              <a:rPr lang="en-US" sz="1600" dirty="0" err="1"/>
              <a:t>followon</a:t>
            </a:r>
            <a:r>
              <a:rPr lang="en-US" sz="1600" dirty="0"/>
              <a:t>)	 </a:t>
            </a:r>
          </a:p>
          <a:p>
            <a:pPr marL="0" indent="0">
              <a:buNone/>
            </a:pPr>
            <a:r>
              <a:rPr lang="en-US" sz="1600" dirty="0"/>
              <a:t>14:50	</a:t>
            </a:r>
            <a:r>
              <a:rPr lang="en-US" sz="1600" dirty="0" err="1"/>
              <a:t>Mohit</a:t>
            </a:r>
            <a:r>
              <a:rPr lang="en-US" sz="1600" dirty="0"/>
              <a:t> </a:t>
            </a:r>
            <a:r>
              <a:rPr lang="en-US" sz="1600" dirty="0" err="1"/>
              <a:t>Sethi</a:t>
            </a:r>
            <a:r>
              <a:rPr lang="en-US" sz="1600" dirty="0"/>
              <a:t>	(Chicago </a:t>
            </a:r>
            <a:r>
              <a:rPr lang="en-US" sz="1600" dirty="0" err="1"/>
              <a:t>followon</a:t>
            </a:r>
            <a:r>
              <a:rPr lang="en-US" sz="1600" dirty="0"/>
              <a:t>)	 </a:t>
            </a:r>
          </a:p>
          <a:p>
            <a:pPr marL="0" indent="0">
              <a:buNone/>
            </a:pPr>
            <a:r>
              <a:rPr lang="en-US" sz="1600" dirty="0"/>
              <a:t>15:20	(Chairs)	</a:t>
            </a:r>
            <a:r>
              <a:rPr lang="en-US" sz="1600" dirty="0" smtClean="0"/>
              <a:t>	Future </a:t>
            </a:r>
            <a:r>
              <a:rPr lang="en-US" sz="1600" dirty="0"/>
              <a:t>activities: Documents and Meetings</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2590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801688" lvl="1" indent="-342900" fontAlgn="b">
              <a:buClr>
                <a:srgbClr val="FF0000"/>
              </a:buClr>
              <a:buFont typeface="Wingdings" charset="2"/>
              <a:buChar char="q"/>
            </a:pPr>
            <a:r>
              <a:rPr lang="en-US" sz="1800" dirty="0" smtClean="0">
                <a:solidFill>
                  <a:srgbClr val="000000"/>
                </a:solidFill>
              </a:rPr>
              <a:t>Three </a:t>
            </a:r>
            <a:r>
              <a:rPr lang="en-US" sz="1800" dirty="0">
                <a:solidFill>
                  <a:srgbClr val="000000"/>
                </a:solidFill>
              </a:rPr>
              <a:t>presentations:  </a:t>
            </a:r>
          </a:p>
          <a:p>
            <a:pPr marL="1258888" lvl="2" indent="-342900" fontAlgn="b">
              <a:buClr>
                <a:srgbClr val="FF0000"/>
              </a:buClr>
              <a:buFont typeface="Wingdings" charset="2"/>
              <a:buChar char="q"/>
            </a:pPr>
            <a:r>
              <a:rPr lang="en-US" sz="1800" dirty="0"/>
              <a:t>Coexistence issues between 802.15.4g and 802.11ah</a:t>
            </a:r>
            <a:endParaRPr lang="en-US" sz="1800" dirty="0">
              <a:solidFill>
                <a:srgbClr val="000000"/>
              </a:solidFill>
            </a:endParaRPr>
          </a:p>
          <a:p>
            <a:pPr marL="1258888" lvl="2" indent="-342900" fontAlgn="b">
              <a:buClr>
                <a:srgbClr val="FF0000"/>
              </a:buClr>
              <a:buFont typeface="Wingdings" charset="2"/>
              <a:buChar char="q"/>
            </a:pPr>
            <a:r>
              <a:rPr lang="en-US" sz="1800" dirty="0">
                <a:solidFill>
                  <a:srgbClr val="000000"/>
                </a:solidFill>
              </a:rPr>
              <a:t>802.15.4g OFDM data rate extensions</a:t>
            </a:r>
          </a:p>
          <a:p>
            <a:pPr marL="1258888" lvl="2" indent="-342900" fontAlgn="b">
              <a:buClr>
                <a:srgbClr val="FF0000"/>
              </a:buClr>
              <a:buFont typeface="Wingdings" charset="2"/>
              <a:buChar char="q"/>
            </a:pPr>
            <a:r>
              <a:rPr lang="en-US" sz="1800" dirty="0">
                <a:solidFill>
                  <a:srgbClr val="000000"/>
                </a:solidFill>
              </a:rPr>
              <a:t>L2R error on non-storing mode</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3810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838200"/>
            <a:ext cx="89154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a:t>
            </a:r>
            <a:r>
              <a:rPr lang="en-US" sz="1800" b="1" dirty="0" smtClean="0"/>
              <a:t>aintenance</a:t>
            </a:r>
            <a:endParaRPr lang="en-US" sz="1800" b="1" dirty="0"/>
          </a:p>
          <a:p>
            <a:pPr marL="800100" lvl="1" indent="-342900">
              <a:buClr>
                <a:srgbClr val="FF0000"/>
              </a:buClr>
              <a:buFont typeface="Wingdings" charset="2"/>
              <a:buChar char="q"/>
            </a:pPr>
            <a:r>
              <a:rPr lang="en-US" sz="1800" dirty="0" smtClean="0"/>
              <a:t>Corrigendum: LB146, a 2</a:t>
            </a:r>
            <a:r>
              <a:rPr lang="en-US" sz="1800" baseline="30000" dirty="0" smtClean="0"/>
              <a:t>nd</a:t>
            </a:r>
            <a:r>
              <a:rPr lang="en-US" sz="1800" dirty="0" smtClean="0"/>
              <a:t> </a:t>
            </a:r>
            <a:r>
              <a:rPr lang="en-US" sz="1800" dirty="0" err="1" smtClean="0"/>
              <a:t>recirc</a:t>
            </a:r>
            <a:r>
              <a:rPr lang="en-US" sz="1800" dirty="0" smtClean="0"/>
              <a:t> of d2, passed with 6 new comments.</a:t>
            </a:r>
          </a:p>
          <a:p>
            <a:pPr marL="800100" lvl="1" indent="-342900">
              <a:buClr>
                <a:srgbClr val="FF0000"/>
              </a:buClr>
              <a:buFont typeface="Wingdings" charset="2"/>
              <a:buChar char="q"/>
            </a:pPr>
            <a:r>
              <a:rPr lang="en-US" sz="1800" dirty="0" smtClean="0"/>
              <a:t>All comments were rejected as out of scope as they applied to text that had not been changed</a:t>
            </a:r>
          </a:p>
          <a:p>
            <a:pPr marL="1257300" lvl="2" indent="-342900">
              <a:buClr>
                <a:srgbClr val="FF0000"/>
              </a:buClr>
              <a:buFont typeface="Wingdings" charset="2"/>
              <a:buChar char="q"/>
            </a:pPr>
            <a:r>
              <a:rPr lang="en-US" sz="1800" dirty="0" smtClean="0"/>
              <a:t>Group agreed to go to Sponsor Ballot</a:t>
            </a:r>
          </a:p>
          <a:p>
            <a:pPr marL="800100" lvl="1" indent="-342900">
              <a:buClr>
                <a:srgbClr val="FF0000"/>
              </a:buClr>
              <a:buFont typeface="Wingdings" charset="2"/>
              <a:buChar char="q"/>
            </a:pPr>
            <a:r>
              <a:rPr lang="en-US" sz="1800" dirty="0" smtClean="0"/>
              <a:t>Revision: </a:t>
            </a:r>
          </a:p>
          <a:p>
            <a:pPr marL="1257300" lvl="2" indent="-342900">
              <a:buClr>
                <a:srgbClr val="FF0000"/>
              </a:buClr>
              <a:buFont typeface="Wingdings" charset="2"/>
              <a:buChar char="q"/>
            </a:pPr>
            <a:r>
              <a:rPr lang="en-US" sz="1800" dirty="0" smtClean="0"/>
              <a:t>Discussion on what changes other than roll-up of approved amendments and corrigendum would be included with the revision.</a:t>
            </a:r>
          </a:p>
          <a:p>
            <a:pPr marL="1257300" lvl="2" indent="-342900">
              <a:buClr>
                <a:srgbClr val="FF0000"/>
              </a:buClr>
              <a:buFont typeface="Wingdings" charset="2"/>
              <a:buChar char="q"/>
            </a:pPr>
            <a:r>
              <a:rPr lang="en-US" sz="1800" dirty="0" smtClean="0"/>
              <a:t>It was agreed that the IEEE-SA roll-up would be sent out for comments only to the 802.15 WG and select external organizations that openly use IEEE 802.15.4. Bob Heile and Pat Kinney will draft a cover letter that explains what 802.15 is seeking comments on the roll-up, however the roll-up is not a standard nor draft standard, nor is the roll-up to be distributed outside of the organization.</a:t>
            </a:r>
          </a:p>
          <a:p>
            <a:pPr marL="342900" indent="-342900">
              <a:buClr>
                <a:srgbClr val="FF0000"/>
              </a:buClr>
              <a:buFont typeface="Wingdings" charset="2"/>
              <a:buChar char="q"/>
            </a:pPr>
            <a:r>
              <a:rPr lang="en-US" sz="1600" b="1" dirty="0" smtClean="0"/>
              <a:t>IETF</a:t>
            </a:r>
          </a:p>
          <a:p>
            <a:pPr marL="800100" lvl="1" indent="-342900">
              <a:buClr>
                <a:srgbClr val="FF0000"/>
              </a:buClr>
              <a:buFont typeface="Wingdings" charset="2"/>
              <a:buChar char="q"/>
            </a:pPr>
            <a:r>
              <a:rPr lang="en-US" sz="1600" b="1" dirty="0" smtClean="0"/>
              <a:t>Status Update on WG agendas for next week’s IETF  99: </a:t>
            </a:r>
            <a:r>
              <a:rPr lang="en-US" sz="1600" dirty="0" smtClean="0"/>
              <a:t>6tisch, Core, 6lo, Roll, Detnet,</a:t>
            </a:r>
            <a:r>
              <a:rPr lang="en-US" sz="1600" dirty="0"/>
              <a:t> </a:t>
            </a:r>
            <a:r>
              <a:rPr lang="en-US" sz="1600" dirty="0" smtClean="0"/>
              <a:t>lp-wan, t2trg, Ace</a:t>
            </a:r>
          </a:p>
          <a:p>
            <a:pPr marL="344488" indent="-342900" fontAlgn="b">
              <a:buClr>
                <a:srgbClr val="FF0000"/>
              </a:buClr>
              <a:buFont typeface="Wingdings" charset="2"/>
              <a:buChar char="q"/>
            </a:pPr>
            <a:r>
              <a:rPr lang="en-US" sz="1600" b="1" dirty="0" smtClean="0"/>
              <a:t>WNG presentations</a:t>
            </a:r>
          </a:p>
          <a:p>
            <a:pPr marL="1258888" lvl="2" indent="-342900" fontAlgn="b">
              <a:buClr>
                <a:srgbClr val="FF0000"/>
              </a:buClr>
              <a:buFont typeface="Wingdings" charset="2"/>
              <a:buChar char="q"/>
            </a:pPr>
            <a:r>
              <a:rPr lang="en-US" sz="1800" dirty="0" smtClean="0"/>
              <a:t>Coexistence </a:t>
            </a:r>
            <a:r>
              <a:rPr lang="en-US" sz="1800" dirty="0"/>
              <a:t>issues between 802.15.4g and 802.11ah</a:t>
            </a:r>
            <a:endParaRPr lang="en-US" sz="1800" dirty="0">
              <a:solidFill>
                <a:srgbClr val="000000"/>
              </a:solidFill>
            </a:endParaRPr>
          </a:p>
          <a:p>
            <a:pPr marL="1258888" lvl="2" indent="-342900" fontAlgn="b">
              <a:buClr>
                <a:srgbClr val="FF0000"/>
              </a:buClr>
              <a:buFont typeface="Wingdings" charset="2"/>
              <a:buChar char="q"/>
            </a:pPr>
            <a:r>
              <a:rPr lang="en-US" sz="1800" dirty="0">
                <a:solidFill>
                  <a:srgbClr val="000000"/>
                </a:solidFill>
              </a:rPr>
              <a:t>802.15.4g OFDM data rate </a:t>
            </a:r>
            <a:r>
              <a:rPr lang="en-US" sz="1800" dirty="0" smtClean="0">
                <a:solidFill>
                  <a:srgbClr val="000000"/>
                </a:solidFill>
              </a:rPr>
              <a:t>extensions</a:t>
            </a:r>
          </a:p>
          <a:p>
            <a:pPr marL="1258888" lvl="2" indent="-342900" fontAlgn="b">
              <a:buClr>
                <a:srgbClr val="FF0000"/>
              </a:buClr>
              <a:buFont typeface="Wingdings" charset="2"/>
              <a:buChar char="q"/>
            </a:pPr>
            <a:r>
              <a:rPr lang="en-US" sz="1800" dirty="0" smtClean="0">
                <a:solidFill>
                  <a:srgbClr val="000000"/>
                </a:solidFill>
              </a:rPr>
              <a:t>L2R error on non-storing mode</a:t>
            </a:r>
            <a:endParaRPr lang="en-US" sz="1800" dirty="0">
              <a:solidFill>
                <a:srgbClr val="000000"/>
              </a:solidFill>
            </a:endParaRPr>
          </a:p>
          <a:p>
            <a:pPr marL="342900" indent="-342900">
              <a:buClr>
                <a:srgbClr val="FF0000"/>
              </a:buClr>
              <a:buFont typeface="Wingdings" charset="2"/>
              <a:buChar char="q"/>
            </a:pPr>
            <a:endParaRPr lang="en-US" sz="1600" b="1" dirty="0"/>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motion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143000"/>
            <a:ext cx="8145242"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dirty="0"/>
              <a:t>15.4-2015 Cor1 BRC </a:t>
            </a:r>
            <a:r>
              <a:rPr lang="en-US" sz="2400" dirty="0" smtClean="0"/>
              <a:t>Motion:</a:t>
            </a:r>
          </a:p>
          <a:p>
            <a:pPr lvl="1"/>
            <a:r>
              <a:rPr lang="en-US" sz="2400" i="1" dirty="0" smtClean="0"/>
              <a:t>Move </a:t>
            </a:r>
            <a:r>
              <a:rPr lang="en-US" sz="2400" i="1" dirty="0"/>
              <a:t>that the </a:t>
            </a:r>
            <a:r>
              <a:rPr lang="en-US" sz="2400" i="1" dirty="0" err="1"/>
              <a:t>SCm</a:t>
            </a:r>
            <a:r>
              <a:rPr lang="en-US" sz="2400" i="1" dirty="0"/>
              <a:t> requests 802.15 WG approve the formation of a Ballot Resolution Committee (BRC) for the Sponsor Balloting of the d2P802.15.4-2015-Corri-1-2017 with the following membership: </a:t>
            </a:r>
            <a:r>
              <a:rPr lang="en-US" sz="2400" dirty="0"/>
              <a:t> </a:t>
            </a:r>
            <a:r>
              <a:rPr lang="en-US" sz="2400" i="1" dirty="0"/>
              <a:t>Pat Kinney (Chair), Clint Powell, Ben Rolfe, Jay Holcomb, Don Sturek, Billy Verso, and Kunal Shah.   The 802.15 Corr-1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0"/>
            <a:endParaRPr lang="en-US" sz="2400" dirty="0"/>
          </a:p>
          <a:p>
            <a:r>
              <a:rPr lang="en-US" sz="1800" dirty="0"/>
              <a:t> </a:t>
            </a:r>
          </a:p>
        </p:txBody>
      </p:sp>
    </p:spTree>
    <p:extLst>
      <p:ext uri="{BB962C8B-B14F-4D97-AF65-F5344CB8AC3E}">
        <p14:creationId xmlns:p14="http://schemas.microsoft.com/office/powerpoint/2010/main" val="19767971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219200"/>
            <a:ext cx="8305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SC Maintenance   </a:t>
            </a:r>
          </a:p>
          <a:p>
            <a:pPr marL="739775" lvl="1" indent="-282575" fontAlgn="b">
              <a:buClr>
                <a:srgbClr val="FF0000"/>
              </a:buClr>
              <a:buFont typeface="Wingdings" charset="2"/>
              <a:buChar char="q"/>
            </a:pPr>
            <a:r>
              <a:rPr lang="en-US" sz="1800" b="1" dirty="0" smtClean="0"/>
              <a:t>Tuesday 12 Sept, AM1</a:t>
            </a:r>
          </a:p>
          <a:p>
            <a:pPr marL="1196975" lvl="2" indent="-290513" fontAlgn="b">
              <a:buClr>
                <a:srgbClr val="FF0000"/>
              </a:buClr>
              <a:buFont typeface="Wingdings" charset="2"/>
              <a:buChar char="q"/>
            </a:pPr>
            <a:r>
              <a:rPr lang="en-US" sz="1800" b="1" dirty="0" smtClean="0">
                <a:latin typeface="+mj-lt"/>
              </a:rPr>
              <a:t>Discussion on issues with wording of subclause 4.4a (d2p802.15.4-2015-Corr-1-2017)</a:t>
            </a:r>
          </a:p>
          <a:p>
            <a:pPr marL="1196975" lvl="2" indent="-290513" fontAlgn="b">
              <a:buClr>
                <a:srgbClr val="FF0000"/>
              </a:buClr>
              <a:buFont typeface="Wingdings" charset="2"/>
              <a:buChar char="q"/>
            </a:pPr>
            <a:r>
              <a:rPr lang="en-US" sz="1800" b="1" dirty="0" smtClean="0"/>
              <a:t>Corrigendum </a:t>
            </a:r>
            <a:r>
              <a:rPr lang="en-US" sz="1800" b="1" dirty="0"/>
              <a:t>comment </a:t>
            </a:r>
            <a:r>
              <a:rPr lang="en-US" sz="1800" b="1" dirty="0" smtClean="0"/>
              <a:t>resolution (15-17-0418-04) was approved</a:t>
            </a:r>
          </a:p>
          <a:p>
            <a:pPr marL="1196975" lvl="2" indent="-290513" fontAlgn="b">
              <a:buClr>
                <a:srgbClr val="FF0000"/>
              </a:buClr>
              <a:buFont typeface="Wingdings" charset="2"/>
              <a:buChar char="q"/>
            </a:pPr>
            <a:r>
              <a:rPr lang="en-US" sz="1800" b="1" dirty="0" smtClean="0"/>
              <a:t>Start Sponsor Ballot</a:t>
            </a:r>
          </a:p>
          <a:p>
            <a:pPr marL="1196975" lvl="2" indent="-290513" fontAlgn="b">
              <a:buClr>
                <a:srgbClr val="FF0000"/>
              </a:buClr>
              <a:buFont typeface="Wingdings" charset="2"/>
              <a:buChar char="q"/>
            </a:pPr>
            <a:r>
              <a:rPr lang="en-US" sz="1800" b="1" dirty="0" smtClean="0"/>
              <a:t>L2R error on non-storing mode presentation/discussion (</a:t>
            </a:r>
            <a:r>
              <a:rPr lang="en-US" sz="1800" b="1" dirty="0"/>
              <a:t>15-17-0517-00</a:t>
            </a:r>
            <a:r>
              <a:rPr lang="en-US" sz="1800" b="1" dirty="0" smtClean="0"/>
              <a:t>)</a:t>
            </a:r>
          </a:p>
          <a:p>
            <a:pPr marL="801688" lvl="1" indent="-344488" fontAlgn="b">
              <a:buClr>
                <a:srgbClr val="FF0000"/>
              </a:buClr>
              <a:buFont typeface="Wingdings" charset="2"/>
              <a:buChar char="q"/>
            </a:pPr>
            <a:r>
              <a:rPr lang="en-US" sz="1800" b="1" dirty="0" smtClean="0"/>
              <a:t>Wednesday 13 Sep, AM1 </a:t>
            </a:r>
          </a:p>
          <a:p>
            <a:pPr marL="1198563" lvl="1" indent="-344488" eaLnBrk="0" fontAlgn="b" hangingPunct="0">
              <a:buClr>
                <a:srgbClr val="FF0000"/>
              </a:buClr>
              <a:buFont typeface="Wingdings" charset="0"/>
              <a:buChar char="q"/>
            </a:pPr>
            <a:r>
              <a:rPr lang="en-US" sz="1800" b="1" dirty="0"/>
              <a:t>Review 802.15.4 roll-up and discuss </a:t>
            </a:r>
            <a:r>
              <a:rPr lang="en-US" sz="1800" b="1" dirty="0" err="1"/>
              <a:t>SCm</a:t>
            </a:r>
            <a:r>
              <a:rPr lang="en-US" sz="1800" b="1" dirty="0"/>
              <a:t> sending it out for comments</a:t>
            </a:r>
          </a:p>
          <a:p>
            <a:pPr marL="1198563" lvl="1" indent="-344488" eaLnBrk="0" fontAlgn="b" hangingPunct="0">
              <a:buClr>
                <a:srgbClr val="FF0000"/>
              </a:buClr>
              <a:buFont typeface="Wingdings" charset="0"/>
              <a:buChar char="q"/>
            </a:pPr>
            <a:r>
              <a:rPr lang="en-US" sz="1800" b="1" dirty="0" smtClean="0"/>
              <a:t>Discuss 802.15.4 revision changes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13 Sep, AM2</a:t>
            </a:r>
          </a:p>
          <a:p>
            <a:pPr marL="801688" lvl="1" indent="-342900" fontAlgn="b">
              <a:buClr>
                <a:srgbClr val="FF0000"/>
              </a:buClr>
              <a:buFont typeface="Wingdings" charset="2"/>
              <a:buChar char="q"/>
            </a:pPr>
            <a:r>
              <a:rPr lang="en-US" sz="1800" b="1" dirty="0">
                <a:solidFill>
                  <a:srgbClr val="000000"/>
                </a:solidFill>
              </a:rPr>
              <a:t>Two presentations:  </a:t>
            </a:r>
          </a:p>
          <a:p>
            <a:pPr marL="1258888" lvl="2" indent="-342900" fontAlgn="b">
              <a:buClr>
                <a:srgbClr val="FF0000"/>
              </a:buClr>
              <a:buFont typeface="Wingdings" charset="2"/>
              <a:buChar char="q"/>
            </a:pPr>
            <a:r>
              <a:rPr lang="en-US" sz="1800" b="1" dirty="0"/>
              <a:t>Coexistence issues between 802.15.4g and 802.11ah</a:t>
            </a:r>
            <a:endParaRPr lang="en-US" sz="1800" b="1" dirty="0">
              <a:solidFill>
                <a:srgbClr val="000000"/>
              </a:solidFill>
            </a:endParaRPr>
          </a:p>
          <a:p>
            <a:pPr marL="1258888" lvl="2" indent="-342900" fontAlgn="b">
              <a:buClr>
                <a:srgbClr val="FF0000"/>
              </a:buClr>
              <a:buFont typeface="Wingdings" charset="2"/>
              <a:buChar char="q"/>
            </a:pPr>
            <a:r>
              <a:rPr lang="en-US" sz="1800" b="1" dirty="0">
                <a:solidFill>
                  <a:srgbClr val="000000"/>
                </a:solidFill>
              </a:rPr>
              <a:t>802.15.4g OFDM data rate </a:t>
            </a:r>
            <a:r>
              <a:rPr lang="en-US" sz="1800" b="1" dirty="0" smtClean="0">
                <a:solidFill>
                  <a:srgbClr val="000000"/>
                </a:solidFill>
              </a:rPr>
              <a:t>extensions</a:t>
            </a:r>
          </a:p>
          <a:p>
            <a:pPr marL="457200" indent="-457200" eaLnBrk="0" fontAlgn="b" hangingPunct="0">
              <a:buClr>
                <a:srgbClr val="FF0000"/>
              </a:buClr>
              <a:buFont typeface="Wingdings" charset="0"/>
              <a:buChar char="q"/>
            </a:pPr>
            <a:r>
              <a:rPr lang="en-US" sz="2400" b="1" dirty="0"/>
              <a:t>SC IETF </a:t>
            </a:r>
            <a:r>
              <a:rPr lang="en-US" sz="1800" b="1" dirty="0"/>
              <a:t>Thursday 14 Sep, PM1 </a:t>
            </a:r>
          </a:p>
          <a:p>
            <a:pPr marL="800100" lvl="1" indent="-342900">
              <a:buClr>
                <a:srgbClr val="FF0000"/>
              </a:buClr>
              <a:buFont typeface="Wingdings" charset="2"/>
              <a:buChar char="q"/>
            </a:pPr>
            <a:r>
              <a:rPr lang="en-US" sz="1800" b="1" dirty="0"/>
              <a:t>Status Update: 6tisch, Core, 6lo, Roll, Detnet, lp-wan, Ace, </a:t>
            </a:r>
            <a:r>
              <a:rPr lang="en-US" sz="1800" b="1" dirty="0" smtClean="0"/>
              <a:t>t2trg</a:t>
            </a:r>
            <a:endParaRPr lang="en-US" sz="1800" b="1" dirty="0">
              <a:solidFill>
                <a:srgbClr val="000000"/>
              </a:solidFill>
              <a:ea typeface="Lucida Grande"/>
              <a:cs typeface="Lucida Grande"/>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43363</TotalTime>
  <Words>3689</Words>
  <Application>Microsoft Macintosh PowerPoint</Application>
  <PresentationFormat>On-screen Show (4:3)</PresentationFormat>
  <Paragraphs>341</Paragraphs>
  <Slides>25</Slides>
  <Notes>9</Notes>
  <HiddenSlides>12</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maintenance motion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&lt;15-17-0409-02-0mag&gt;</dc:description>
  <cp:lastModifiedBy>Pat Kinney</cp:lastModifiedBy>
  <cp:revision>894</cp:revision>
  <cp:lastPrinted>2016-07-25T16:00:41Z</cp:lastPrinted>
  <dcterms:created xsi:type="dcterms:W3CDTF">2009-07-12T16:25:16Z</dcterms:created>
  <dcterms:modified xsi:type="dcterms:W3CDTF">2017-09-17T20:32:46Z</dcterms:modified>
  <cp:category/>
</cp:coreProperties>
</file>