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59" d="100"/>
          <a:sy n="59" d="100"/>
        </p:scale>
        <p:origin x="84" y="10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802.11-171265r1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802.11-171265r1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802.11-171265r1</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15-17-0502r1</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15-17/0502r1</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2017 - Waikoloa</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Sept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11-17/1265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4195969726"/>
              </p:ext>
            </p:extLst>
          </p:nvPr>
        </p:nvGraphicFramePr>
        <p:xfrm>
          <a:off x="1794668" y="1087615"/>
          <a:ext cx="8763002" cy="5360478"/>
        </p:xfrm>
        <a:graphic>
          <a:graphicData uri="http://schemas.openxmlformats.org/drawingml/2006/table">
            <a:tbl>
              <a:tblPr/>
              <a:tblGrid>
                <a:gridCol w="2415576">
                  <a:extLst>
                    <a:ext uri="{9D8B030D-6E8A-4147-A177-3AD203B41FA5}">
                      <a16:colId xmlns:a16="http://schemas.microsoft.com/office/drawing/2014/main" val="72951079"/>
                    </a:ext>
                  </a:extLst>
                </a:gridCol>
                <a:gridCol w="1073590">
                  <a:extLst>
                    <a:ext uri="{9D8B030D-6E8A-4147-A177-3AD203B41FA5}">
                      <a16:colId xmlns:a16="http://schemas.microsoft.com/office/drawing/2014/main" val="779621269"/>
                    </a:ext>
                  </a:extLst>
                </a:gridCol>
                <a:gridCol w="1240902">
                  <a:extLst>
                    <a:ext uri="{9D8B030D-6E8A-4147-A177-3AD203B41FA5}">
                      <a16:colId xmlns:a16="http://schemas.microsoft.com/office/drawing/2014/main" val="1774276530"/>
                    </a:ext>
                  </a:extLst>
                </a:gridCol>
                <a:gridCol w="1477929">
                  <a:extLst>
                    <a:ext uri="{9D8B030D-6E8A-4147-A177-3AD203B41FA5}">
                      <a16:colId xmlns:a16="http://schemas.microsoft.com/office/drawing/2014/main" val="2672037831"/>
                    </a:ext>
                  </a:extLst>
                </a:gridCol>
                <a:gridCol w="1477929">
                  <a:extLst>
                    <a:ext uri="{9D8B030D-6E8A-4147-A177-3AD203B41FA5}">
                      <a16:colId xmlns:a16="http://schemas.microsoft.com/office/drawing/2014/main" val="1414050561"/>
                    </a:ext>
                  </a:extLst>
                </a:gridCol>
                <a:gridCol w="1077076">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84532564"/>
              </p:ext>
            </p:extLst>
          </p:nvPr>
        </p:nvGraphicFramePr>
        <p:xfrm>
          <a:off x="1752601" y="1064350"/>
          <a:ext cx="8915399" cy="5241214"/>
        </p:xfrm>
        <a:graphic>
          <a:graphicData uri="http://schemas.openxmlformats.org/drawingml/2006/table">
            <a:tbl>
              <a:tblPr/>
              <a:tblGrid>
                <a:gridCol w="1912377">
                  <a:extLst>
                    <a:ext uri="{9D8B030D-6E8A-4147-A177-3AD203B41FA5}">
                      <a16:colId xmlns:a16="http://schemas.microsoft.com/office/drawing/2014/main" val="1017605872"/>
                    </a:ext>
                  </a:extLst>
                </a:gridCol>
                <a:gridCol w="996877">
                  <a:extLst>
                    <a:ext uri="{9D8B030D-6E8A-4147-A177-3AD203B41FA5}">
                      <a16:colId xmlns:a16="http://schemas.microsoft.com/office/drawing/2014/main" val="3915726091"/>
                    </a:ext>
                  </a:extLst>
                </a:gridCol>
                <a:gridCol w="996877">
                  <a:extLst>
                    <a:ext uri="{9D8B030D-6E8A-4147-A177-3AD203B41FA5}">
                      <a16:colId xmlns:a16="http://schemas.microsoft.com/office/drawing/2014/main" val="2370362875"/>
                    </a:ext>
                  </a:extLst>
                </a:gridCol>
                <a:gridCol w="970668">
                  <a:extLst>
                    <a:ext uri="{9D8B030D-6E8A-4147-A177-3AD203B41FA5}">
                      <a16:colId xmlns:a16="http://schemas.microsoft.com/office/drawing/2014/main" val="1128969494"/>
                    </a:ext>
                  </a:extLst>
                </a:gridCol>
                <a:gridCol w="990600">
                  <a:extLst>
                    <a:ext uri="{9D8B030D-6E8A-4147-A177-3AD203B41FA5}">
                      <a16:colId xmlns:a16="http://schemas.microsoft.com/office/drawing/2014/main" val="2622098525"/>
                    </a:ext>
                  </a:extLst>
                </a:gridCol>
                <a:gridCol w="990600">
                  <a:extLst>
                    <a:ext uri="{9D8B030D-6E8A-4147-A177-3AD203B41FA5}">
                      <a16:colId xmlns:a16="http://schemas.microsoft.com/office/drawing/2014/main" val="3169467728"/>
                    </a:ext>
                  </a:extLst>
                </a:gridCol>
                <a:gridCol w="914400">
                  <a:extLst>
                    <a:ext uri="{9D8B030D-6E8A-4147-A177-3AD203B41FA5}">
                      <a16:colId xmlns:a16="http://schemas.microsoft.com/office/drawing/2014/main" val="501320270"/>
                    </a:ext>
                  </a:extLst>
                </a:gridCol>
                <a:gridCol w="1143000">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Sept 2017 - Waikoloa</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296"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2017 Treasurer report for the Joint 802.11/.15 Wireless funds</a:t>
            </a:r>
          </a:p>
          <a:p>
            <a:endParaRPr lang="en-GB" dirty="0"/>
          </a:p>
          <a:p>
            <a:r>
              <a:rPr lang="en-GB" dirty="0"/>
              <a:t>Also reported in 802.15 doc: </a:t>
            </a:r>
            <a:r>
              <a:rPr lang="en-US" dirty="0"/>
              <a:t>15-17/0502r1</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072156789"/>
              </p:ext>
            </p:extLst>
          </p:nvPr>
        </p:nvGraphicFramePr>
        <p:xfrm>
          <a:off x="2608263" y="762000"/>
          <a:ext cx="7074958" cy="5489574"/>
        </p:xfrm>
        <a:graphic>
          <a:graphicData uri="http://schemas.openxmlformats.org/drawingml/2006/table">
            <a:tbl>
              <a:tblPr/>
              <a:tblGrid>
                <a:gridCol w="4724400">
                  <a:extLst>
                    <a:ext uri="{9D8B030D-6E8A-4147-A177-3AD203B41FA5}">
                      <a16:colId xmlns:a16="http://schemas.microsoft.com/office/drawing/2014/main" val="20000"/>
                    </a:ext>
                  </a:extLst>
                </a:gridCol>
                <a:gridCol w="2350558">
                  <a:extLst>
                    <a:ext uri="{9D8B030D-6E8A-4147-A177-3AD203B41FA5}">
                      <a16:colId xmlns:a16="http://schemas.microsoft.com/office/drawing/2014/main" val="20001"/>
                    </a:ext>
                  </a:extLst>
                </a:gridCol>
              </a:tblGrid>
              <a:tr h="443476">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443476">
                <a:tc gridSpan="2">
                  <a:txBody>
                    <a:bodyPr/>
                    <a:lstStyle/>
                    <a:p>
                      <a:pPr algn="ctr" fontAlgn="b"/>
                      <a:r>
                        <a:rPr lang="en-US" sz="2800" b="1" i="0" u="none" strike="noStrike" baseline="0" dirty="0">
                          <a:effectLst/>
                          <a:latin typeface="Arial" panose="020B0604020202020204" pitchFamily="34" charset="0"/>
                        </a:rPr>
                        <a:t>31 August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3883">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388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19535">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19535">
                <a:tc>
                  <a:txBody>
                    <a:bodyPr/>
                    <a:lstStyle/>
                    <a:p>
                      <a:pPr algn="l" fontAlgn="b"/>
                      <a:r>
                        <a:rPr lang="en-US" sz="20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9535">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388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388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3883">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388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388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9535">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9535">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136,367.57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388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388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1808884"/>
              </p:ext>
            </p:extLst>
          </p:nvPr>
        </p:nvGraphicFramePr>
        <p:xfrm>
          <a:off x="3306763" y="1333765"/>
          <a:ext cx="5677956" cy="5103813"/>
        </p:xfrm>
        <a:graphic>
          <a:graphicData uri="http://schemas.openxmlformats.org/drawingml/2006/table">
            <a:tbl>
              <a:tblPr>
                <a:tableStyleId>{5C22544A-7EE6-4342-B048-85BDC9FD1C3A}</a:tableStyleId>
              </a:tblPr>
              <a:tblGrid>
                <a:gridCol w="353116">
                  <a:extLst>
                    <a:ext uri="{9D8B030D-6E8A-4147-A177-3AD203B41FA5}">
                      <a16:colId xmlns:a16="http://schemas.microsoft.com/office/drawing/2014/main" val="1492724085"/>
                    </a:ext>
                  </a:extLst>
                </a:gridCol>
                <a:gridCol w="2407014">
                  <a:extLst>
                    <a:ext uri="{9D8B030D-6E8A-4147-A177-3AD203B41FA5}">
                      <a16:colId xmlns:a16="http://schemas.microsoft.com/office/drawing/2014/main" val="2146102883"/>
                    </a:ext>
                  </a:extLst>
                </a:gridCol>
                <a:gridCol w="63431">
                  <a:extLst>
                    <a:ext uri="{9D8B030D-6E8A-4147-A177-3AD203B41FA5}">
                      <a16:colId xmlns:a16="http://schemas.microsoft.com/office/drawing/2014/main" val="3842858102"/>
                    </a:ext>
                  </a:extLst>
                </a:gridCol>
                <a:gridCol w="1337276">
                  <a:extLst>
                    <a:ext uri="{9D8B030D-6E8A-4147-A177-3AD203B41FA5}">
                      <a16:colId xmlns:a16="http://schemas.microsoft.com/office/drawing/2014/main" val="2558456303"/>
                    </a:ext>
                  </a:extLst>
                </a:gridCol>
                <a:gridCol w="228600">
                  <a:extLst>
                    <a:ext uri="{9D8B030D-6E8A-4147-A177-3AD203B41FA5}">
                      <a16:colId xmlns:a16="http://schemas.microsoft.com/office/drawing/2014/main" val="1907650667"/>
                    </a:ext>
                  </a:extLst>
                </a:gridCol>
                <a:gridCol w="1288519">
                  <a:extLst>
                    <a:ext uri="{9D8B030D-6E8A-4147-A177-3AD203B41FA5}">
                      <a16:colId xmlns:a16="http://schemas.microsoft.com/office/drawing/2014/main" val="3120063342"/>
                    </a:ext>
                  </a:extLst>
                </a:gridCol>
              </a:tblGrid>
              <a:tr h="296582">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extLst>
                  <a:ext uri="{0D108BD9-81ED-4DB2-BD59-A6C34878D82A}">
                    <a16:rowId xmlns:a16="http://schemas.microsoft.com/office/drawing/2014/main" val="3175659972"/>
                  </a:ext>
                </a:extLst>
              </a:tr>
              <a:tr h="507478">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extLst>
                  <a:ext uri="{0D108BD9-81ED-4DB2-BD59-A6C34878D82A}">
                    <a16:rowId xmlns:a16="http://schemas.microsoft.com/office/drawing/2014/main" val="2701567438"/>
                  </a:ext>
                </a:extLst>
              </a:tr>
              <a:tr h="331413">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$3,400</a:t>
                      </a:r>
                    </a:p>
                  </a:txBody>
                  <a:tcPr marL="7944" marR="7944" marT="7944" marB="0" anchor="b">
                    <a:solidFill>
                      <a:schemeClr val="bg1"/>
                    </a:solidFill>
                  </a:tcPr>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$834.22</a:t>
                      </a: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475163"/>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273 -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$37,940</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628402045"/>
              </p:ext>
            </p:extLst>
          </p:nvPr>
        </p:nvGraphicFramePr>
        <p:xfrm>
          <a:off x="1524001" y="1064350"/>
          <a:ext cx="9601199" cy="5306254"/>
        </p:xfrm>
        <a:graphic>
          <a:graphicData uri="http://schemas.openxmlformats.org/drawingml/2006/table">
            <a:tbl>
              <a:tblPr/>
              <a:tblGrid>
                <a:gridCol w="2786816">
                  <a:extLst>
                    <a:ext uri="{9D8B030D-6E8A-4147-A177-3AD203B41FA5}">
                      <a16:colId xmlns:a16="http://schemas.microsoft.com/office/drawing/2014/main" val="454849526"/>
                    </a:ext>
                  </a:extLst>
                </a:gridCol>
                <a:gridCol w="1190183">
                  <a:extLst>
                    <a:ext uri="{9D8B030D-6E8A-4147-A177-3AD203B41FA5}">
                      <a16:colId xmlns:a16="http://schemas.microsoft.com/office/drawing/2014/main" val="1558759641"/>
                    </a:ext>
                  </a:extLst>
                </a:gridCol>
                <a:gridCol w="1400216">
                  <a:extLst>
                    <a:ext uri="{9D8B030D-6E8A-4147-A177-3AD203B41FA5}">
                      <a16:colId xmlns:a16="http://schemas.microsoft.com/office/drawing/2014/main" val="1319955080"/>
                    </a:ext>
                  </a:extLst>
                </a:gridCol>
                <a:gridCol w="1330205">
                  <a:extLst>
                    <a:ext uri="{9D8B030D-6E8A-4147-A177-3AD203B41FA5}">
                      <a16:colId xmlns:a16="http://schemas.microsoft.com/office/drawing/2014/main" val="1979063618"/>
                    </a:ext>
                  </a:extLst>
                </a:gridCol>
                <a:gridCol w="1400216">
                  <a:extLst>
                    <a:ext uri="{9D8B030D-6E8A-4147-A177-3AD203B41FA5}">
                      <a16:colId xmlns:a16="http://schemas.microsoft.com/office/drawing/2014/main" val="3173699880"/>
                    </a:ext>
                  </a:extLst>
                </a:gridCol>
                <a:gridCol w="1493563">
                  <a:extLst>
                    <a:ext uri="{9D8B030D-6E8A-4147-A177-3AD203B41FA5}">
                      <a16:colId xmlns:a16="http://schemas.microsoft.com/office/drawing/2014/main" val="2224560510"/>
                    </a:ext>
                  </a:extLst>
                </a:gridCol>
              </a:tblGrid>
              <a:tr h="484969">
                <a:tc>
                  <a:txBody>
                    <a:bodyPr/>
                    <a:lstStyle/>
                    <a:p>
                      <a:pPr algn="l" fontAlgn="b"/>
                      <a:r>
                        <a:rPr lang="en-US" sz="14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045824805"/>
                  </a:ext>
                </a:extLst>
              </a:tr>
              <a:tr h="22958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3308340"/>
                  </a:ext>
                </a:extLst>
              </a:tr>
              <a:tr h="229585">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66094984"/>
                  </a:ext>
                </a:extLst>
              </a:tr>
              <a:tr h="229585">
                <a:tc>
                  <a:txBody>
                    <a:bodyPr/>
                    <a:lstStyle/>
                    <a:p>
                      <a:pPr algn="l" fontAlgn="b"/>
                      <a:r>
                        <a:rPr lang="en-US" sz="1400" b="1" i="0" u="none" strike="noStrike" dirty="0">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53493507"/>
                  </a:ext>
                </a:extLst>
              </a:tr>
              <a:tr h="229585">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690400076"/>
                  </a:ext>
                </a:extLst>
              </a:tr>
              <a:tr h="229585">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$182,850.00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$598,951.00 </a:t>
                      </a:r>
                    </a:p>
                  </a:txBody>
                  <a:tcPr marL="9525" marR="9525" marT="9525" marB="0" anchor="ctr">
                    <a:lnL>
                      <a:noFill/>
                    </a:lnL>
                    <a:lnR>
                      <a:noFill/>
                    </a:lnR>
                    <a:lnT>
                      <a:noFill/>
                    </a:lnT>
                    <a:lnB>
                      <a:noFill/>
                    </a:lnB>
                  </a:tcPr>
                </a:tc>
                <a:extLst>
                  <a:ext uri="{0D108BD9-81ED-4DB2-BD59-A6C34878D82A}">
                    <a16:rowId xmlns:a16="http://schemas.microsoft.com/office/drawing/2014/main" val="3312584630"/>
                  </a:ext>
                </a:extLst>
              </a:tr>
              <a:tr h="229585">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412842377"/>
                  </a:ext>
                </a:extLst>
              </a:tr>
              <a:tr h="229585">
                <a:tc>
                  <a:txBody>
                    <a:bodyPr/>
                    <a:lstStyle/>
                    <a:p>
                      <a:pPr algn="l" fontAlgn="b"/>
                      <a:r>
                        <a:rPr lang="en-US" sz="14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extLst>
                  <a:ext uri="{0D108BD9-81ED-4DB2-BD59-A6C34878D82A}">
                    <a16:rowId xmlns:a16="http://schemas.microsoft.com/office/drawing/2014/main" val="3220908119"/>
                  </a:ext>
                </a:extLst>
              </a:tr>
              <a:tr h="229585">
                <a:tc>
                  <a:txBody>
                    <a:bodyPr/>
                    <a:lstStyle/>
                    <a:p>
                      <a:pPr algn="l" fontAlgn="b"/>
                      <a:r>
                        <a:rPr lang="en-US" sz="14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99173736"/>
                  </a:ext>
                </a:extLst>
              </a:tr>
              <a:tr h="229585">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$1,454.64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$182,850.00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$725,178.38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1066055025"/>
                  </a:ext>
                </a:extLst>
              </a:tr>
              <a:tr h="229585">
                <a:tc>
                  <a:txBody>
                    <a:bodyPr/>
                    <a:lstStyle/>
                    <a:p>
                      <a:pPr algn="l" fontAlgn="b"/>
                      <a:r>
                        <a:rPr lang="en-US" sz="14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899607377"/>
                  </a:ext>
                </a:extLst>
              </a:tr>
              <a:tr h="229585">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4203774274"/>
                  </a:ext>
                </a:extLst>
              </a:tr>
              <a:tr h="229585">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742068216"/>
                  </a:ext>
                </a:extLst>
              </a:tr>
              <a:tr h="229585">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$5,724.37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$27,456.57 </a:t>
                      </a:r>
                    </a:p>
                  </a:txBody>
                  <a:tcPr marL="9525" marR="9525" marT="9525" marB="0" anchor="ctr">
                    <a:lnL>
                      <a:noFill/>
                    </a:lnL>
                    <a:lnR>
                      <a:noFill/>
                    </a:lnR>
                    <a:lnT>
                      <a:noFill/>
                    </a:lnT>
                    <a:lnB>
                      <a:noFill/>
                    </a:lnB>
                  </a:tcPr>
                </a:tc>
                <a:extLst>
                  <a:ext uri="{0D108BD9-81ED-4DB2-BD59-A6C34878D82A}">
                    <a16:rowId xmlns:a16="http://schemas.microsoft.com/office/drawing/2014/main" val="1338423760"/>
                  </a:ext>
                </a:extLst>
              </a:tr>
              <a:tr h="229585">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391232654"/>
                  </a:ext>
                </a:extLst>
              </a:tr>
              <a:tr h="229585">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3825558729"/>
                  </a:ext>
                </a:extLst>
              </a:tr>
              <a:tr h="229585">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2102527908"/>
                  </a:ext>
                </a:extLst>
              </a:tr>
              <a:tr h="229585">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3762840873"/>
                  </a:ext>
                </a:extLst>
              </a:tr>
              <a:tr h="229585">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$89.86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$13,249.36 </a:t>
                      </a:r>
                    </a:p>
                  </a:txBody>
                  <a:tcPr marL="9525" marR="9525" marT="9525" marB="0" anchor="ctr">
                    <a:lnL>
                      <a:noFill/>
                    </a:lnL>
                    <a:lnR>
                      <a:noFill/>
                    </a:lnR>
                    <a:lnT>
                      <a:noFill/>
                    </a:lnT>
                    <a:lnB>
                      <a:noFill/>
                    </a:lnB>
                  </a:tcPr>
                </a:tc>
                <a:extLst>
                  <a:ext uri="{0D108BD9-81ED-4DB2-BD59-A6C34878D82A}">
                    <a16:rowId xmlns:a16="http://schemas.microsoft.com/office/drawing/2014/main" val="2834303668"/>
                  </a:ext>
                </a:extLst>
              </a:tr>
              <a:tr h="229585">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92409202"/>
                  </a:ext>
                </a:extLst>
              </a:tr>
              <a:tr h="229585">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$89.86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$45,724.37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$501,230.97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46487788"/>
                  </a:ext>
                </a:extLst>
              </a:tr>
              <a:tr h="229585">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$1,364.78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$137,125.63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$223,947.41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96035279"/>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86033</TotalTime>
  <Words>2629</Words>
  <Application>Microsoft Office PowerPoint</Application>
  <PresentationFormat>Widescreen</PresentationFormat>
  <Paragraphs>870</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Sept 2017 - Waikoloa</vt:lpstr>
      <vt:lpstr>Abstract</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2017 - Waikoloa</dc:title>
  <dc:creator>Jon Rosdahl</dc:creator>
  <cp:keywords>Sept 2017</cp:keywords>
  <dc:description>Ben Rolfe (BCA); Jon Rosdahl (Qualcomm)</dc:description>
  <cp:lastModifiedBy>Jon Rosdahl</cp:lastModifiedBy>
  <cp:revision>417</cp:revision>
  <cp:lastPrinted>1601-01-01T00:00:00Z</cp:lastPrinted>
  <dcterms:created xsi:type="dcterms:W3CDTF">2012-05-13T15:07:35Z</dcterms:created>
  <dcterms:modified xsi:type="dcterms:W3CDTF">2017-09-11T02:37:35Z</dcterms:modified>
</cp:coreProperties>
</file>