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59" r:id="rId2"/>
    <p:sldId id="262" r:id="rId3"/>
    <p:sldId id="300" r:id="rId4"/>
    <p:sldId id="266" r:id="rId5"/>
    <p:sldId id="273" r:id="rId6"/>
    <p:sldId id="263" r:id="rId7"/>
    <p:sldId id="265" r:id="rId8"/>
    <p:sldId id="264" r:id="rId9"/>
    <p:sldId id="278" r:id="rId10"/>
    <p:sldId id="267" r:id="rId11"/>
    <p:sldId id="268" r:id="rId12"/>
    <p:sldId id="274" r:id="rId13"/>
    <p:sldId id="275" r:id="rId14"/>
    <p:sldId id="269" r:id="rId15"/>
    <p:sldId id="270" r:id="rId16"/>
    <p:sldId id="276" r:id="rId17"/>
    <p:sldId id="277" r:id="rId18"/>
    <p:sldId id="279" r:id="rId19"/>
    <p:sldId id="280" r:id="rId20"/>
    <p:sldId id="281" r:id="rId21"/>
    <p:sldId id="282" r:id="rId22"/>
    <p:sldId id="301" r:id="rId23"/>
    <p:sldId id="302" r:id="rId24"/>
    <p:sldId id="303" r:id="rId25"/>
    <p:sldId id="304" r:id="rId26"/>
    <p:sldId id="305"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272" r:id="rId43"/>
    <p:sldId id="299" r:id="rId4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93" autoAdjust="0"/>
    <p:restoredTop sz="94660"/>
  </p:normalViewPr>
  <p:slideViewPr>
    <p:cSldViewPr>
      <p:cViewPr>
        <p:scale>
          <a:sx n="70" d="100"/>
          <a:sy n="70" d="100"/>
        </p:scale>
        <p:origin x="-13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8AE3F3B1-2201-44C1-9C45-D72FD843E5D8}" type="slidenum">
              <a:rPr lang="en-US" altLang="en-US"/>
              <a:pPr>
                <a:defRPr/>
              </a:pPr>
              <a:t>‹Nr.›</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4076241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B0429E3F-B3CB-43D0-AE8A-461559B440E7}" type="slidenum">
              <a:rPr lang="en-US" altLang="en-US"/>
              <a:pPr>
                <a:defRPr/>
              </a:pPr>
              <a:t>‹Nr.›</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43475177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1839B70-D266-468E-9E0B-F7168DC35E69}" type="slidenum">
              <a:rPr lang="en-US" altLang="en-US"/>
              <a:pPr>
                <a:defRPr/>
              </a:pPr>
              <a:t>‹Nr.›</a:t>
            </a:fld>
            <a:endParaRPr lang="en-US" altLang="en-US"/>
          </a:p>
        </p:txBody>
      </p:sp>
    </p:spTree>
    <p:extLst>
      <p:ext uri="{BB962C8B-B14F-4D97-AF65-F5344CB8AC3E}">
        <p14:creationId xmlns:p14="http://schemas.microsoft.com/office/powerpoint/2010/main" val="265597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71E340F2-9147-452F-A4BB-1DF885A9F0AA}" type="slidenum">
              <a:rPr lang="en-US" altLang="en-US"/>
              <a:pPr>
                <a:defRPr/>
              </a:pPr>
              <a:t>‹Nr.›</a:t>
            </a:fld>
            <a:endParaRPr lang="en-US" altLang="en-US"/>
          </a:p>
        </p:txBody>
      </p:sp>
    </p:spTree>
    <p:extLst>
      <p:ext uri="{BB962C8B-B14F-4D97-AF65-F5344CB8AC3E}">
        <p14:creationId xmlns:p14="http://schemas.microsoft.com/office/powerpoint/2010/main" val="303487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FA9C878-4A96-44FE-A140-9331633BFF43}" type="slidenum">
              <a:rPr lang="en-US" altLang="en-US"/>
              <a:pPr>
                <a:defRPr/>
              </a:pPr>
              <a:t>‹Nr.›</a:t>
            </a:fld>
            <a:endParaRPr lang="en-US" altLang="en-US"/>
          </a:p>
        </p:txBody>
      </p:sp>
    </p:spTree>
    <p:extLst>
      <p:ext uri="{BB962C8B-B14F-4D97-AF65-F5344CB8AC3E}">
        <p14:creationId xmlns:p14="http://schemas.microsoft.com/office/powerpoint/2010/main" val="204642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1F9E152-D288-4B60-9F64-74B94A8AAB68}" type="slidenum">
              <a:rPr lang="en-US" altLang="en-US"/>
              <a:pPr>
                <a:defRPr/>
              </a:pPr>
              <a:t>‹Nr.›</a:t>
            </a:fld>
            <a:endParaRPr lang="en-US" altLang="en-US"/>
          </a:p>
        </p:txBody>
      </p:sp>
    </p:spTree>
    <p:extLst>
      <p:ext uri="{BB962C8B-B14F-4D97-AF65-F5344CB8AC3E}">
        <p14:creationId xmlns:p14="http://schemas.microsoft.com/office/powerpoint/2010/main" val="355784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71B344E6-13D1-4F5E-BA9F-83292EC29180}" type="slidenum">
              <a:rPr lang="en-US" altLang="en-US"/>
              <a:pPr>
                <a:defRPr/>
              </a:pPr>
              <a:t>‹Nr.›</a:t>
            </a:fld>
            <a:endParaRPr lang="en-US" altLang="en-US"/>
          </a:p>
        </p:txBody>
      </p:sp>
    </p:spTree>
    <p:extLst>
      <p:ext uri="{BB962C8B-B14F-4D97-AF65-F5344CB8AC3E}">
        <p14:creationId xmlns:p14="http://schemas.microsoft.com/office/powerpoint/2010/main" val="373403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dirty="0" smtClean="0"/>
              <a:t>Aug. 2017</a:t>
            </a:r>
            <a:endParaRPr lang="en-US" altLang="en-US"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a:t>Joerg ROBERT, FAU Erlangen-</a:t>
            </a:r>
            <a:r>
              <a:rPr lang="en-US" altLang="en-US" err="1"/>
              <a:t>Nuernberg</a:t>
            </a:r>
            <a:endParaRPr lang="en-US" altLang="en-US"/>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A76BA062-3DEC-4483-9325-0D1C95C40DEB}" type="slidenum">
              <a:rPr lang="en-US" altLang="en-US"/>
              <a:pPr>
                <a:defRPr/>
              </a:pPr>
              <a:t>‹Nr.›</a:t>
            </a:fld>
            <a:endParaRPr lang="en-US" altLang="en-US"/>
          </a:p>
        </p:txBody>
      </p:sp>
    </p:spTree>
    <p:extLst>
      <p:ext uri="{BB962C8B-B14F-4D97-AF65-F5344CB8AC3E}">
        <p14:creationId xmlns:p14="http://schemas.microsoft.com/office/powerpoint/2010/main" val="309646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6CBDE0A0-94DD-4B7C-BC86-2B0A559F68BE}" type="slidenum">
              <a:rPr lang="en-US" altLang="en-US"/>
              <a:pPr>
                <a:defRPr/>
              </a:pPr>
              <a:t>‹Nr.›</a:t>
            </a:fld>
            <a:endParaRPr lang="en-US" altLang="en-US"/>
          </a:p>
        </p:txBody>
      </p:sp>
    </p:spTree>
    <p:extLst>
      <p:ext uri="{BB962C8B-B14F-4D97-AF65-F5344CB8AC3E}">
        <p14:creationId xmlns:p14="http://schemas.microsoft.com/office/powerpoint/2010/main" val="332503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AF8EB933-7D52-48E7-B010-937D1F654BC8}" type="slidenum">
              <a:rPr lang="en-US" altLang="en-US"/>
              <a:pPr>
                <a:defRPr/>
              </a:pPr>
              <a:t>‹Nr.›</a:t>
            </a:fld>
            <a:endParaRPr lang="en-US" altLang="en-US"/>
          </a:p>
        </p:txBody>
      </p:sp>
    </p:spTree>
    <p:extLst>
      <p:ext uri="{BB962C8B-B14F-4D97-AF65-F5344CB8AC3E}">
        <p14:creationId xmlns:p14="http://schemas.microsoft.com/office/powerpoint/2010/main" val="148319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09C2547B-E074-4330-9FFC-2AF22577770A}" type="slidenum">
              <a:rPr lang="en-US" altLang="en-US"/>
              <a:pPr>
                <a:defRPr/>
              </a:pPr>
              <a:t>‹Nr.›</a:t>
            </a:fld>
            <a:endParaRPr lang="en-US" altLang="en-US"/>
          </a:p>
        </p:txBody>
      </p:sp>
    </p:spTree>
    <p:extLst>
      <p:ext uri="{BB962C8B-B14F-4D97-AF65-F5344CB8AC3E}">
        <p14:creationId xmlns:p14="http://schemas.microsoft.com/office/powerpoint/2010/main" val="73099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B441E169-8CF8-4926-B1E6-1E80E4E6C5EE}" type="slidenum">
              <a:rPr lang="en-US" altLang="en-US"/>
              <a:pPr>
                <a:defRPr/>
              </a:pPr>
              <a:t>‹Nr.›</a:t>
            </a:fld>
            <a:endParaRPr lang="en-US" altLang="en-US"/>
          </a:p>
        </p:txBody>
      </p:sp>
    </p:spTree>
    <p:extLst>
      <p:ext uri="{BB962C8B-B14F-4D97-AF65-F5344CB8AC3E}">
        <p14:creationId xmlns:p14="http://schemas.microsoft.com/office/powerpoint/2010/main" val="348010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2D07D776-C6DD-4D0C-992A-677E676BB8A2}" type="slidenum">
              <a:rPr lang="en-US" altLang="en-US"/>
              <a:pPr>
                <a:defRPr/>
              </a:pPr>
              <a:t>‹Nr.›</a:t>
            </a:fld>
            <a:endParaRPr lang="en-US" altLang="en-US"/>
          </a:p>
        </p:txBody>
      </p:sp>
    </p:spTree>
    <p:extLst>
      <p:ext uri="{BB962C8B-B14F-4D97-AF65-F5344CB8AC3E}">
        <p14:creationId xmlns:p14="http://schemas.microsoft.com/office/powerpoint/2010/main" val="180492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dirty="0" smtClean="0"/>
              <a:t>Aug. 2017</a:t>
            </a:r>
            <a:endParaRPr lang="en-US" alt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a:t>Joerg Robert, FAU Erlangen-</a:t>
            </a:r>
            <a:r>
              <a:rPr lang="en-US" altLang="en-US" err="1"/>
              <a:t>Nuernberg</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DA40C1A5-C59A-458A-9193-F1498B2BE84B}" type="slidenum">
              <a:rPr lang="en-US" altLang="en-US"/>
              <a:pPr>
                <a:defRPr/>
              </a:pPr>
              <a:t>‹Nr.›</a:t>
            </a:fld>
            <a:endParaRPr lang="en-US" altLang="en-US"/>
          </a:p>
        </p:txBody>
      </p:sp>
      <p:sp>
        <p:nvSpPr>
          <p:cNvPr id="1031" name="Rectangle 7"/>
          <p:cNvSpPr>
            <a:spLocks noChangeArrowheads="1"/>
          </p:cNvSpPr>
          <p:nvPr/>
        </p:nvSpPr>
        <p:spPr bwMode="auto">
          <a:xfrm>
            <a:off x="3635896" y="394156"/>
            <a:ext cx="482230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802</a:t>
            </a:r>
            <a:r>
              <a:rPr lang="en-US" altLang="en-US" sz="1400" b="1" dirty="0" smtClean="0"/>
              <a:t>. </a:t>
            </a:r>
            <a:r>
              <a:rPr lang="en-US" altLang="en-US" sz="1400" b="1" dirty="0" smtClean="0"/>
              <a:t>15-17-0478-01-lpwa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a:t>&lt;month year&gt;</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54AEBB21-9C4C-4600-AE97-E8A092AA882D}" type="slidenum">
              <a:rPr lang="en-US" altLang="en-US"/>
              <a:pPr/>
              <a:t>1</a:t>
            </a:fld>
            <a:endParaRPr lang="en-US" altLang="en-US"/>
          </a:p>
        </p:txBody>
      </p:sp>
      <p:sp>
        <p:nvSpPr>
          <p:cNvPr id="27651" name="Rectangle 3"/>
          <p:cNvSpPr>
            <a:spLocks noChangeArrowheads="1"/>
          </p:cNvSpPr>
          <p:nvPr/>
        </p:nvSpPr>
        <p:spPr bwMode="auto">
          <a:xfrm>
            <a:off x="152400" y="609600"/>
            <a:ext cx="8991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Simulation Results for Interfered Channels</a:t>
            </a:r>
            <a:r>
              <a:rPr lang="en-US" altLang="en-US" sz="1600" dirty="0" smtClean="0">
                <a:solidFill>
                  <a:schemeClr val="tx2"/>
                </a:solidFill>
              </a:rPr>
              <a:t>]</a:t>
            </a:r>
            <a:r>
              <a:rPr lang="en-US" altLang="en-US" sz="1600" dirty="0">
                <a:solidFill>
                  <a:schemeClr val="tx2"/>
                </a:solidFill>
              </a:rPr>
              <a:t>	</a:t>
            </a:r>
          </a:p>
          <a:p>
            <a:pPr>
              <a:defRPr/>
            </a:pPr>
            <a:r>
              <a:rPr lang="en-US" altLang="en-US" sz="1600" b="1" dirty="0">
                <a:solidFill>
                  <a:schemeClr val="tx2"/>
                </a:solidFill>
              </a:rPr>
              <a:t>Date Submitted: </a:t>
            </a:r>
            <a:r>
              <a:rPr lang="en-US" altLang="en-US" sz="1600" dirty="0" smtClean="0">
                <a:solidFill>
                  <a:schemeClr val="tx2"/>
                </a:solidFill>
              </a:rPr>
              <a:t>[31 August, 2017]</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[Joerg ROBERT] Company [Friedrich-Alexander University Erlangen-</a:t>
            </a:r>
            <a:r>
              <a:rPr lang="en-US" altLang="en-US" sz="1600" dirty="0" err="1">
                <a:solidFill>
                  <a:schemeClr val="tx2"/>
                </a:solidFill>
              </a:rPr>
              <a:t>Nuernberg</a:t>
            </a:r>
            <a:r>
              <a:rPr lang="en-US" altLang="en-US" sz="1600" dirty="0">
                <a:solidFill>
                  <a:schemeClr val="tx2"/>
                </a:solidFill>
              </a:rPr>
              <a:t>]</a:t>
            </a:r>
          </a:p>
          <a:p>
            <a:pPr>
              <a:defRPr/>
            </a:pPr>
            <a:r>
              <a:rPr lang="en-US" altLang="en-US" sz="1600" dirty="0">
                <a:solidFill>
                  <a:schemeClr val="tx2"/>
                </a:solidFill>
              </a:rPr>
              <a:t>Address [Am </a:t>
            </a:r>
            <a:r>
              <a:rPr lang="en-US" altLang="en-US" sz="1600" dirty="0" err="1">
                <a:solidFill>
                  <a:schemeClr val="tx2"/>
                </a:solidFill>
              </a:rPr>
              <a:t>Wolfsmantel</a:t>
            </a:r>
            <a:r>
              <a:rPr lang="en-US" altLang="en-US" sz="1600" dirty="0">
                <a:solidFill>
                  <a:schemeClr val="tx2"/>
                </a:solidFill>
              </a:rPr>
              <a:t> 33, 91058 Erlangen, Germany]</a:t>
            </a:r>
          </a:p>
          <a:p>
            <a:pPr>
              <a:defRPr/>
            </a:pPr>
            <a:r>
              <a:rPr lang="en-US" altLang="en-US" sz="1600" dirty="0">
                <a:solidFill>
                  <a:schemeClr val="tx2"/>
                </a:solidFill>
              </a:rPr>
              <a:t>Voice:[+49 9131 8525373], FAX: [+49 9131 8525102], E-Mail:[joerg.robert@fau.de]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[This document provides simulation results for different parameter </a:t>
            </a:r>
            <a:r>
              <a:rPr lang="en-US" altLang="en-US" sz="1600" dirty="0" err="1" smtClean="0">
                <a:solidFill>
                  <a:schemeClr val="tx2"/>
                </a:solidFill>
              </a:rPr>
              <a:t>conigurations</a:t>
            </a:r>
            <a:r>
              <a:rPr lang="en-US" altLang="en-US" sz="1600" dirty="0" smtClean="0">
                <a:solidFill>
                  <a:schemeClr val="tx2"/>
                </a:solidFill>
              </a:rPr>
              <a:t> in interfered channels]</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[Information to IG LPWA]</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Simulation </a:t>
            </a:r>
            <a:r>
              <a:rPr lang="de-DE" dirty="0" err="1" smtClean="0"/>
              <a:t>Results</a:t>
            </a:r>
            <a:r>
              <a:rPr lang="de-DE" dirty="0" smtClean="0"/>
              <a:t> AWGN (I / III) </a:t>
            </a:r>
            <a:endParaRPr lang="de-DE" dirty="0"/>
          </a:p>
        </p:txBody>
      </p:sp>
      <p:sp>
        <p:nvSpPr>
          <p:cNvPr id="3" name="Inhaltsplatzhalter 2"/>
          <p:cNvSpPr>
            <a:spLocks noGrp="1"/>
          </p:cNvSpPr>
          <p:nvPr>
            <p:ph idx="1"/>
          </p:nvPr>
        </p:nvSpPr>
        <p:spPr/>
        <p:txBody>
          <a:bodyPr/>
          <a:lstStyle/>
          <a:p>
            <a:r>
              <a:rPr lang="en-US" sz="2000" dirty="0" smtClean="0"/>
              <a:t>These simulations indicate the performance of un-coded data in the AWGN channel (no interference)</a:t>
            </a:r>
          </a:p>
          <a:p>
            <a:r>
              <a:rPr lang="en-US" sz="2000" dirty="0" smtClean="0"/>
              <a:t>The results indicate the packet error rate (PER) as a function of the received signal level P</a:t>
            </a:r>
            <a:r>
              <a:rPr lang="en-US" sz="2000" baseline="-25000" dirty="0" smtClean="0"/>
              <a:t>RX</a:t>
            </a:r>
            <a:r>
              <a:rPr lang="en-US" sz="2000" dirty="0" smtClean="0"/>
              <a:t> [dBm]</a:t>
            </a:r>
          </a:p>
          <a:p>
            <a:endParaRPr lang="en-US" sz="2000" dirty="0" smtClean="0"/>
          </a:p>
          <a:p>
            <a:r>
              <a:rPr lang="en-US" sz="2000" dirty="0" smtClean="0"/>
              <a:t>According to 15-17/36 a noise figure of 3 dB is assumed</a:t>
            </a:r>
          </a:p>
          <a:p>
            <a:r>
              <a:rPr lang="en-US" sz="2000" dirty="0" smtClean="0"/>
              <a:t>The modulation uses coherently demodulated MSK (minimum shift keying)</a:t>
            </a:r>
          </a:p>
          <a:p>
            <a:r>
              <a:rPr lang="en-US" sz="2000" dirty="0" smtClean="0"/>
              <a:t>Perfect synchronization is assumed</a:t>
            </a:r>
          </a:p>
          <a:p>
            <a:r>
              <a:rPr lang="en-US" sz="2000" dirty="0" smtClean="0"/>
              <a:t>The payload data length is 128 bits</a:t>
            </a:r>
          </a:p>
          <a:p>
            <a:r>
              <a:rPr lang="en-US" sz="2000" dirty="0" smtClean="0"/>
              <a:t>The bit-rate varies between 200 bit/s and 100 </a:t>
            </a:r>
            <a:r>
              <a:rPr lang="en-US" sz="2000" dirty="0" err="1" smtClean="0"/>
              <a:t>kbit</a:t>
            </a:r>
            <a:r>
              <a:rPr lang="en-US" sz="2000" dirty="0" smtClean="0"/>
              <a:t>/s</a:t>
            </a:r>
          </a:p>
          <a:p>
            <a:r>
              <a:rPr lang="en-US" sz="2000" dirty="0" smtClean="0"/>
              <a:t>10000 snapshots (playgrounds) have been used for the simulations</a:t>
            </a:r>
          </a:p>
          <a:p>
            <a:endParaRPr lang="en-US" sz="2000" dirty="0" smtClean="0"/>
          </a:p>
          <a:p>
            <a:endParaRPr lang="en-US" sz="20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10</a:t>
            </a:fld>
            <a:endParaRPr lang="en-US" altLang="en-US"/>
          </a:p>
        </p:txBody>
      </p:sp>
    </p:spTree>
    <p:extLst>
      <p:ext uri="{BB962C8B-B14F-4D97-AF65-F5344CB8AC3E}">
        <p14:creationId xmlns:p14="http://schemas.microsoft.com/office/powerpoint/2010/main" val="1478040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Simulation </a:t>
            </a:r>
            <a:r>
              <a:rPr lang="de-DE" dirty="0" err="1" smtClean="0"/>
              <a:t>Results</a:t>
            </a:r>
            <a:r>
              <a:rPr lang="de-DE" dirty="0" smtClean="0"/>
              <a:t> AWGN (II / III)</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569" t="4771" r="7941" b="4646"/>
          <a:stretch/>
        </p:blipFill>
        <p:spPr>
          <a:xfrm>
            <a:off x="971600" y="1988840"/>
            <a:ext cx="7098504" cy="4278672"/>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11</a:t>
            </a:fld>
            <a:endParaRPr lang="en-US" altLang="en-US"/>
          </a:p>
        </p:txBody>
      </p:sp>
    </p:spTree>
    <p:extLst>
      <p:ext uri="{BB962C8B-B14F-4D97-AF65-F5344CB8AC3E}">
        <p14:creationId xmlns:p14="http://schemas.microsoft.com/office/powerpoint/2010/main" val="1889050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Simulation </a:t>
            </a:r>
            <a:r>
              <a:rPr lang="de-DE" dirty="0" err="1" smtClean="0"/>
              <a:t>Results</a:t>
            </a:r>
            <a:r>
              <a:rPr lang="de-DE" dirty="0" smtClean="0"/>
              <a:t> AWGN (III / III)</a:t>
            </a:r>
            <a:endParaRPr lang="de-DE" dirty="0"/>
          </a:p>
        </p:txBody>
      </p:sp>
      <p:sp>
        <p:nvSpPr>
          <p:cNvPr id="3" name="Inhaltsplatzhalter 2"/>
          <p:cNvSpPr>
            <a:spLocks noGrp="1"/>
          </p:cNvSpPr>
          <p:nvPr>
            <p:ph idx="1"/>
          </p:nvPr>
        </p:nvSpPr>
        <p:spPr/>
        <p:txBody>
          <a:bodyPr/>
          <a:lstStyle/>
          <a:p>
            <a:r>
              <a:rPr lang="en-US" sz="2000" dirty="0" smtClean="0"/>
              <a:t>The simulation results match the performance presented in  15-17/346r1</a:t>
            </a:r>
          </a:p>
          <a:p>
            <a:r>
              <a:rPr lang="en-US" sz="2000" dirty="0" smtClean="0"/>
              <a:t>A reduction of the payload bit-rate by a factor of 10 increases the robustness by 10 dB</a:t>
            </a:r>
          </a:p>
          <a:p>
            <a:r>
              <a:rPr lang="en-US" sz="2000" dirty="0" smtClean="0"/>
              <a:t>The curves a not very steep due to the missing FEC</a:t>
            </a:r>
          </a:p>
          <a:p>
            <a:r>
              <a:rPr lang="en-US" sz="2000" dirty="0" smtClean="0"/>
              <a:t>The 200 bit/s is almost able to reach the -140dBm criterion with a PER of 1%</a:t>
            </a:r>
          </a:p>
          <a:p>
            <a:endParaRPr lang="en-US" sz="2000" dirty="0" smtClean="0"/>
          </a:p>
          <a:p>
            <a:endParaRPr lang="en-US" sz="20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12</a:t>
            </a:fld>
            <a:endParaRPr lang="en-US" altLang="en-US"/>
          </a:p>
        </p:txBody>
      </p:sp>
    </p:spTree>
    <p:extLst>
      <p:ext uri="{BB962C8B-B14F-4D97-AF65-F5344CB8AC3E}">
        <p14:creationId xmlns:p14="http://schemas.microsoft.com/office/powerpoint/2010/main" val="278908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(I / II)</a:t>
            </a:r>
            <a:endParaRPr lang="en-US" dirty="0"/>
          </a:p>
        </p:txBody>
      </p:sp>
      <p:sp>
        <p:nvSpPr>
          <p:cNvPr id="3" name="Inhaltsplatzhalter 2"/>
          <p:cNvSpPr>
            <a:spLocks noGrp="1"/>
          </p:cNvSpPr>
          <p:nvPr>
            <p:ph idx="1"/>
          </p:nvPr>
        </p:nvSpPr>
        <p:spPr/>
        <p:txBody>
          <a:bodyPr/>
          <a:lstStyle/>
          <a:p>
            <a:r>
              <a:rPr lang="en-US" sz="2000" dirty="0" smtClean="0"/>
              <a:t>The following results show the performance of un-coded transmission with additional interference</a:t>
            </a:r>
          </a:p>
          <a:p>
            <a:endParaRPr lang="en-US" sz="2000" dirty="0" smtClean="0"/>
          </a:p>
          <a:p>
            <a:r>
              <a:rPr lang="en-US" sz="2000" dirty="0" smtClean="0"/>
              <a:t>Identical assumptions compared to AWGN results</a:t>
            </a:r>
          </a:p>
          <a:p>
            <a:r>
              <a:rPr lang="en-US" sz="2000" dirty="0" smtClean="0"/>
              <a:t>Interference classes dense (A=50) and medium (A=10) with propagation model outdoor urban with 140m antenna height</a:t>
            </a:r>
          </a:p>
          <a:p>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8076" y="6475413"/>
            <a:ext cx="504049" cy="184666"/>
          </a:xfrm>
        </p:spPr>
        <p:txBody>
          <a:bodyPr/>
          <a:lstStyle/>
          <a:p>
            <a:pPr>
              <a:defRPr/>
            </a:pPr>
            <a:r>
              <a:rPr lang="en-US" altLang="en-US" dirty="0" smtClean="0"/>
              <a:t>Slide </a:t>
            </a:r>
            <a:fld id="{D1F9E152-D288-4B60-9F64-74B94A8AAB68}" type="slidenum">
              <a:rPr lang="en-US" altLang="en-US" smtClean="0"/>
              <a:pPr>
                <a:defRPr/>
              </a:pPr>
              <a:t>13</a:t>
            </a:fld>
            <a:endParaRPr lang="en-US" altLang="en-US" dirty="0"/>
          </a:p>
        </p:txBody>
      </p:sp>
    </p:spTree>
    <p:extLst>
      <p:ext uri="{BB962C8B-B14F-4D97-AF65-F5344CB8AC3E}">
        <p14:creationId xmlns:p14="http://schemas.microsoft.com/office/powerpoint/2010/main" val="1816508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Medium (A=10)</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899592" y="1916832"/>
            <a:ext cx="7152222" cy="4204046"/>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14</a:t>
            </a:fld>
            <a:endParaRPr lang="en-US" altLang="en-US"/>
          </a:p>
        </p:txBody>
      </p:sp>
    </p:spTree>
    <p:extLst>
      <p:ext uri="{BB962C8B-B14F-4D97-AF65-F5344CB8AC3E}">
        <p14:creationId xmlns:p14="http://schemas.microsoft.com/office/powerpoint/2010/main" val="1946731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Dense (A=50)</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71600" y="1772816"/>
            <a:ext cx="7426567" cy="4435569"/>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15</a:t>
            </a:fld>
            <a:endParaRPr lang="en-US" altLang="en-US"/>
          </a:p>
        </p:txBody>
      </p:sp>
    </p:spTree>
    <p:extLst>
      <p:ext uri="{BB962C8B-B14F-4D97-AF65-F5344CB8AC3E}">
        <p14:creationId xmlns:p14="http://schemas.microsoft.com/office/powerpoint/2010/main" val="1078000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(II / II)</a:t>
            </a:r>
            <a:endParaRPr lang="de-DE" dirty="0"/>
          </a:p>
        </p:txBody>
      </p:sp>
      <p:sp>
        <p:nvSpPr>
          <p:cNvPr id="3" name="Inhaltsplatzhalter 2"/>
          <p:cNvSpPr>
            <a:spLocks noGrp="1"/>
          </p:cNvSpPr>
          <p:nvPr>
            <p:ph idx="1"/>
          </p:nvPr>
        </p:nvSpPr>
        <p:spPr/>
        <p:txBody>
          <a:bodyPr/>
          <a:lstStyle/>
          <a:p>
            <a:r>
              <a:rPr lang="en-US" sz="1800" dirty="0" smtClean="0"/>
              <a:t>Significantly reduced performance in case of interference for both interference classes</a:t>
            </a:r>
          </a:p>
          <a:p>
            <a:pPr lvl="1"/>
            <a:r>
              <a:rPr lang="en-US" sz="1400" dirty="0" smtClean="0"/>
              <a:t>Loss of more than 40 dB for 200 bit/s</a:t>
            </a:r>
          </a:p>
          <a:p>
            <a:pPr lvl="1"/>
            <a:r>
              <a:rPr lang="en-US" sz="1400" dirty="0" smtClean="0"/>
              <a:t>Loss of approx. 20 dB for 100 </a:t>
            </a:r>
            <a:r>
              <a:rPr lang="en-US" sz="1400" dirty="0" err="1" smtClean="0"/>
              <a:t>kbit</a:t>
            </a:r>
            <a:r>
              <a:rPr lang="en-US" sz="1400" dirty="0" smtClean="0"/>
              <a:t>/s</a:t>
            </a:r>
          </a:p>
          <a:p>
            <a:pPr lvl="1"/>
            <a:endParaRPr lang="en-US" sz="1400" dirty="0" smtClean="0"/>
          </a:p>
          <a:p>
            <a:pPr>
              <a:buFont typeface="Wingdings"/>
              <a:buChar char="è"/>
            </a:pPr>
            <a:r>
              <a:rPr lang="en-US" sz="1800" dirty="0" smtClean="0">
                <a:sym typeface="Wingdings" panose="05000000000000000000" pitchFamily="2" charset="2"/>
              </a:rPr>
              <a:t>The improved robustness of low bit-rates in the AWGN channel does not hold in the interference channel</a:t>
            </a:r>
          </a:p>
          <a:p>
            <a:pPr>
              <a:buFont typeface="Wingdings"/>
              <a:buChar char="è"/>
            </a:pPr>
            <a:r>
              <a:rPr lang="en-US" sz="1800" dirty="0" smtClean="0">
                <a:sym typeface="Wingdings" panose="05000000000000000000" pitchFamily="2" charset="2"/>
              </a:rPr>
              <a:t>Long packets (e.g. 0.64 s for 200 bit/s) lead to a significant foot-print, and hence, a high probability that the signal is hit by an interferer</a:t>
            </a:r>
          </a:p>
          <a:p>
            <a:pPr>
              <a:buFont typeface="Wingdings"/>
              <a:buChar char="è"/>
            </a:pPr>
            <a:r>
              <a:rPr lang="en-US" sz="1800" dirty="0" smtClean="0">
                <a:sym typeface="Wingdings" panose="05000000000000000000" pitchFamily="2" charset="2"/>
              </a:rPr>
              <a:t>Short packets (e.g. high bit-rates) have a significantly smaller foot-print, and hence, a lower probability to be hit by an interferer</a:t>
            </a:r>
          </a:p>
          <a:p>
            <a:pPr>
              <a:buFont typeface="Wingdings"/>
              <a:buChar char="è"/>
            </a:pPr>
            <a:endParaRPr lang="en-US" sz="1800" dirty="0" smtClean="0">
              <a:sym typeface="Wingdings" panose="05000000000000000000" pitchFamily="2" charset="2"/>
            </a:endParaRPr>
          </a:p>
          <a:p>
            <a:pPr>
              <a:buFont typeface="Wingdings"/>
              <a:buChar char="è"/>
            </a:pPr>
            <a:r>
              <a:rPr lang="en-US" sz="1800" dirty="0" smtClean="0"/>
              <a:t>Low bit-rates without coding do not provide the expected gain in case of interference</a:t>
            </a:r>
          </a:p>
          <a:p>
            <a:endParaRPr lang="en-US" sz="18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16</a:t>
            </a:fld>
            <a:endParaRPr lang="en-US" altLang="en-US"/>
          </a:p>
        </p:txBody>
      </p:sp>
    </p:spTree>
    <p:extLst>
      <p:ext uri="{BB962C8B-B14F-4D97-AF65-F5344CB8AC3E}">
        <p14:creationId xmlns:p14="http://schemas.microsoft.com/office/powerpoint/2010/main" val="1794060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PER as function of the Class ( I / V )</a:t>
            </a:r>
            <a:endParaRPr lang="en-US" dirty="0"/>
          </a:p>
        </p:txBody>
      </p:sp>
      <p:sp>
        <p:nvSpPr>
          <p:cNvPr id="3" name="Inhaltsplatzhalter 2"/>
          <p:cNvSpPr>
            <a:spLocks noGrp="1"/>
          </p:cNvSpPr>
          <p:nvPr>
            <p:ph idx="1"/>
          </p:nvPr>
        </p:nvSpPr>
        <p:spPr/>
        <p:txBody>
          <a:bodyPr/>
          <a:lstStyle/>
          <a:p>
            <a:r>
              <a:rPr lang="en-US" sz="2400" dirty="0" smtClean="0"/>
              <a:t>Similar assumptions as previous simulations (e.g. un-coded transmission)</a:t>
            </a:r>
          </a:p>
          <a:p>
            <a:endParaRPr lang="en-US" sz="2400" dirty="0" smtClean="0"/>
          </a:p>
          <a:p>
            <a:r>
              <a:rPr lang="en-US" sz="2400" dirty="0" smtClean="0"/>
              <a:t>Now we compare the PER for a given bit-rate with different interference classes</a:t>
            </a:r>
          </a:p>
          <a:p>
            <a:pPr lvl="1"/>
            <a:r>
              <a:rPr lang="en-US" sz="2000" dirty="0" smtClean="0"/>
              <a:t>AWGN: No interference</a:t>
            </a:r>
          </a:p>
          <a:p>
            <a:pPr lvl="1"/>
            <a:r>
              <a:rPr lang="en-US" sz="2000" dirty="0" smtClean="0"/>
              <a:t>A = 0.1 (very low interference)</a:t>
            </a:r>
          </a:p>
          <a:p>
            <a:pPr lvl="1"/>
            <a:r>
              <a:rPr lang="en-US" sz="2000" dirty="0" smtClean="0"/>
              <a:t>A = 1: Class “Low”</a:t>
            </a:r>
          </a:p>
          <a:p>
            <a:pPr lvl="1"/>
            <a:r>
              <a:rPr lang="en-US" sz="2000" dirty="0" smtClean="0"/>
              <a:t>A = 10: Class “Medium”</a:t>
            </a:r>
          </a:p>
          <a:p>
            <a:pPr lvl="1"/>
            <a:r>
              <a:rPr lang="en-US" sz="2000" dirty="0" smtClean="0"/>
              <a:t>A = 50: Class “Dense”</a:t>
            </a:r>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D1F9E152-D288-4B60-9F64-74B94A8AAB68}" type="slidenum">
              <a:rPr lang="en-US" altLang="en-US" smtClean="0"/>
              <a:pPr>
                <a:defRPr/>
              </a:pPr>
              <a:t>17</a:t>
            </a:fld>
            <a:endParaRPr lang="en-US" altLang="en-US" dirty="0"/>
          </a:p>
        </p:txBody>
      </p:sp>
    </p:spTree>
    <p:extLst>
      <p:ext uri="{BB962C8B-B14F-4D97-AF65-F5344CB8AC3E}">
        <p14:creationId xmlns:p14="http://schemas.microsoft.com/office/powerpoint/2010/main" val="2728693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PER as function of the Class ( II / V )</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43608" y="1988840"/>
            <a:ext cx="6855045" cy="4089705"/>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18</a:t>
            </a:fld>
            <a:endParaRPr lang="en-US" altLang="en-US"/>
          </a:p>
        </p:txBody>
      </p:sp>
      <p:sp>
        <p:nvSpPr>
          <p:cNvPr id="8" name="Textfeld 7"/>
          <p:cNvSpPr txBox="1"/>
          <p:nvPr/>
        </p:nvSpPr>
        <p:spPr>
          <a:xfrm>
            <a:off x="8055592" y="3140968"/>
            <a:ext cx="835485" cy="338554"/>
          </a:xfrm>
          <a:prstGeom prst="rect">
            <a:avLst/>
          </a:prstGeom>
          <a:noFill/>
        </p:spPr>
        <p:txBody>
          <a:bodyPr wrap="none" rtlCol="0">
            <a:spAutoFit/>
          </a:bodyPr>
          <a:lstStyle/>
          <a:p>
            <a:r>
              <a:rPr lang="de-DE" sz="1600" dirty="0" smtClean="0">
                <a:latin typeface="+mn-lt"/>
              </a:rPr>
              <a:t>1 </a:t>
            </a:r>
            <a:r>
              <a:rPr lang="de-DE" sz="1600" dirty="0" err="1" smtClean="0">
                <a:latin typeface="+mn-lt"/>
              </a:rPr>
              <a:t>kbit</a:t>
            </a:r>
            <a:r>
              <a:rPr lang="de-DE" sz="1600" dirty="0" smtClean="0">
                <a:latin typeface="+mn-lt"/>
              </a:rPr>
              <a:t>/s</a:t>
            </a:r>
            <a:endParaRPr lang="de-DE" sz="1600" dirty="0">
              <a:latin typeface="+mn-lt"/>
            </a:endParaRPr>
          </a:p>
        </p:txBody>
      </p:sp>
    </p:spTree>
    <p:extLst>
      <p:ext uri="{BB962C8B-B14F-4D97-AF65-F5344CB8AC3E}">
        <p14:creationId xmlns:p14="http://schemas.microsoft.com/office/powerpoint/2010/main" val="1570244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PER as function of the Class ( III / V )</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71600" y="1962108"/>
            <a:ext cx="6840760" cy="4033864"/>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19</a:t>
            </a:fld>
            <a:endParaRPr lang="en-US" altLang="en-US"/>
          </a:p>
        </p:txBody>
      </p:sp>
      <p:sp>
        <p:nvSpPr>
          <p:cNvPr id="8" name="Rechteck 7"/>
          <p:cNvSpPr/>
          <p:nvPr/>
        </p:nvSpPr>
        <p:spPr>
          <a:xfrm>
            <a:off x="7884368" y="3152001"/>
            <a:ext cx="949299" cy="338554"/>
          </a:xfrm>
          <a:prstGeom prst="rect">
            <a:avLst/>
          </a:prstGeom>
        </p:spPr>
        <p:txBody>
          <a:bodyPr wrap="none">
            <a:spAutoFit/>
          </a:bodyPr>
          <a:lstStyle/>
          <a:p>
            <a:r>
              <a:rPr lang="de-DE" sz="1600" dirty="0" smtClean="0">
                <a:latin typeface="+mn-lt"/>
              </a:rPr>
              <a:t>10 </a:t>
            </a:r>
            <a:r>
              <a:rPr lang="de-DE" sz="1600" dirty="0" err="1">
                <a:latin typeface="+mn-lt"/>
              </a:rPr>
              <a:t>kbit</a:t>
            </a:r>
            <a:r>
              <a:rPr lang="de-DE" sz="1600" dirty="0">
                <a:latin typeface="+mn-lt"/>
              </a:rPr>
              <a:t>/s</a:t>
            </a:r>
          </a:p>
        </p:txBody>
      </p:sp>
    </p:spTree>
    <p:extLst>
      <p:ext uri="{BB962C8B-B14F-4D97-AF65-F5344CB8AC3E}">
        <p14:creationId xmlns:p14="http://schemas.microsoft.com/office/powerpoint/2010/main" val="72742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Simulation Results for Interfered Channels</a:t>
            </a:r>
            <a:endParaRPr lang="en-US" dirty="0"/>
          </a:p>
        </p:txBody>
      </p:sp>
      <p:sp>
        <p:nvSpPr>
          <p:cNvPr id="6" name="Untertitel 5"/>
          <p:cNvSpPr>
            <a:spLocks noGrp="1"/>
          </p:cNvSpPr>
          <p:nvPr>
            <p:ph type="subTitle" idx="1"/>
          </p:nvPr>
        </p:nvSpPr>
        <p:spPr/>
        <p:txBody>
          <a:bodyPr/>
          <a:lstStyle/>
          <a:p>
            <a:r>
              <a:rPr lang="en-US" dirty="0" smtClean="0"/>
              <a:t>Joerg Robert (University Erlangen-</a:t>
            </a:r>
            <a:r>
              <a:rPr lang="en-US" dirty="0" err="1" smtClean="0"/>
              <a:t>Nuernberg</a:t>
            </a:r>
            <a:r>
              <a:rPr lang="en-US" dirty="0" smtClean="0"/>
              <a:t>)</a:t>
            </a:r>
            <a:endParaRPr lang="en-US" dirty="0"/>
          </a:p>
        </p:txBody>
      </p:sp>
      <p:sp>
        <p:nvSpPr>
          <p:cNvPr id="2" name="Datumsplatzhalter 1"/>
          <p:cNvSpPr>
            <a:spLocks noGrp="1"/>
          </p:cNvSpPr>
          <p:nvPr>
            <p:ph type="dt" sz="half" idx="10"/>
          </p:nvPr>
        </p:nvSpPr>
        <p:spPr/>
        <p:txBody>
          <a:bodyPr/>
          <a:lstStyle/>
          <a:p>
            <a:pPr>
              <a:defRPr/>
            </a:pPr>
            <a:r>
              <a:rPr lang="en-US" altLang="en-US" dirty="0" smtClean="0"/>
              <a:t>Aug.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4" name="Foliennummernplatzhalter 3"/>
          <p:cNvSpPr>
            <a:spLocks noGrp="1"/>
          </p:cNvSpPr>
          <p:nvPr>
            <p:ph type="sldNum" sz="quarter" idx="12"/>
          </p:nvPr>
        </p:nvSpPr>
        <p:spPr>
          <a:xfrm>
            <a:off x="4393695" y="6475413"/>
            <a:ext cx="432811" cy="184666"/>
          </a:xfrm>
        </p:spPr>
        <p:txBody>
          <a:bodyPr/>
          <a:lstStyle/>
          <a:p>
            <a:pPr>
              <a:defRPr/>
            </a:pPr>
            <a:r>
              <a:rPr lang="en-US" altLang="en-US" dirty="0" smtClean="0"/>
              <a:t>Slide </a:t>
            </a:r>
            <a:fld id="{09C2547B-E074-4330-9FFC-2AF22577770A}" type="slidenum">
              <a:rPr lang="en-US" altLang="en-US" smtClean="0"/>
              <a:pPr>
                <a:defRPr/>
              </a:pPr>
              <a:t>2</a:t>
            </a:fld>
            <a:endParaRPr lang="en-US" altLang="en-US" dirty="0"/>
          </a:p>
        </p:txBody>
      </p:sp>
    </p:spTree>
    <p:extLst>
      <p:ext uri="{BB962C8B-B14F-4D97-AF65-F5344CB8AC3E}">
        <p14:creationId xmlns:p14="http://schemas.microsoft.com/office/powerpoint/2010/main" val="2228946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PER as function of the Class ( IV / V )</a:t>
            </a:r>
            <a:endParaRPr lang="de-DE" dirty="0"/>
          </a:p>
        </p:txBody>
      </p:sp>
      <p:pic>
        <p:nvPicPr>
          <p:cNvPr id="8" name="Inhaltsplatzhalter 7"/>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80563" y="1916832"/>
            <a:ext cx="6903805" cy="4125341"/>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20</a:t>
            </a:fld>
            <a:endParaRPr lang="en-US" altLang="en-US"/>
          </a:p>
        </p:txBody>
      </p:sp>
      <p:sp>
        <p:nvSpPr>
          <p:cNvPr id="9" name="Rechteck 8"/>
          <p:cNvSpPr/>
          <p:nvPr/>
        </p:nvSpPr>
        <p:spPr>
          <a:xfrm>
            <a:off x="7884368" y="3152001"/>
            <a:ext cx="1063112" cy="338554"/>
          </a:xfrm>
          <a:prstGeom prst="rect">
            <a:avLst/>
          </a:prstGeom>
        </p:spPr>
        <p:txBody>
          <a:bodyPr wrap="none">
            <a:spAutoFit/>
          </a:bodyPr>
          <a:lstStyle/>
          <a:p>
            <a:r>
              <a:rPr lang="de-DE" sz="1600" dirty="0" smtClean="0">
                <a:latin typeface="+mn-lt"/>
              </a:rPr>
              <a:t>100 </a:t>
            </a:r>
            <a:r>
              <a:rPr lang="de-DE" sz="1600" dirty="0" err="1">
                <a:latin typeface="+mn-lt"/>
              </a:rPr>
              <a:t>kbit</a:t>
            </a:r>
            <a:r>
              <a:rPr lang="de-DE" sz="1600" dirty="0">
                <a:latin typeface="+mn-lt"/>
              </a:rPr>
              <a:t>/s</a:t>
            </a:r>
          </a:p>
        </p:txBody>
      </p:sp>
    </p:spTree>
    <p:extLst>
      <p:ext uri="{BB962C8B-B14F-4D97-AF65-F5344CB8AC3E}">
        <p14:creationId xmlns:p14="http://schemas.microsoft.com/office/powerpoint/2010/main" val="833627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PER as function of the Class ( V / V )</a:t>
            </a:r>
            <a:endParaRPr lang="de-DE" dirty="0"/>
          </a:p>
        </p:txBody>
      </p:sp>
      <p:sp>
        <p:nvSpPr>
          <p:cNvPr id="3" name="Inhaltsplatzhalter 2"/>
          <p:cNvSpPr>
            <a:spLocks noGrp="1"/>
          </p:cNvSpPr>
          <p:nvPr>
            <p:ph idx="1"/>
          </p:nvPr>
        </p:nvSpPr>
        <p:spPr/>
        <p:txBody>
          <a:bodyPr/>
          <a:lstStyle/>
          <a:p>
            <a:pPr>
              <a:buFont typeface="Wingdings"/>
              <a:buChar char="è"/>
            </a:pPr>
            <a:r>
              <a:rPr lang="en-US" sz="2400" dirty="0" smtClean="0">
                <a:sym typeface="Wingdings" panose="05000000000000000000" pitchFamily="2" charset="2"/>
              </a:rPr>
              <a:t>Low bit-rates are more sensitive wrt. interference due to the larger foot-print</a:t>
            </a:r>
          </a:p>
          <a:p>
            <a:pPr>
              <a:buFont typeface="Wingdings"/>
              <a:buChar char="è"/>
            </a:pPr>
            <a:endParaRPr lang="en-US" sz="24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21</a:t>
            </a:fld>
            <a:endParaRPr lang="en-US" altLang="en-US"/>
          </a:p>
        </p:txBody>
      </p:sp>
    </p:spTree>
    <p:extLst>
      <p:ext uri="{BB962C8B-B14F-4D97-AF65-F5344CB8AC3E}">
        <p14:creationId xmlns:p14="http://schemas.microsoft.com/office/powerpoint/2010/main" val="3239493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Frequency Hopping (I/V</a:t>
            </a:r>
            <a:r>
              <a:rPr lang="en-US" dirty="0"/>
              <a:t>)</a:t>
            </a:r>
          </a:p>
        </p:txBody>
      </p:sp>
      <p:sp>
        <p:nvSpPr>
          <p:cNvPr id="3" name="Inhaltsplatzhalter 2"/>
          <p:cNvSpPr>
            <a:spLocks noGrp="1"/>
          </p:cNvSpPr>
          <p:nvPr>
            <p:ph idx="1"/>
          </p:nvPr>
        </p:nvSpPr>
        <p:spPr/>
        <p:txBody>
          <a:bodyPr/>
          <a:lstStyle/>
          <a:p>
            <a:r>
              <a:rPr lang="en-US" sz="2400" dirty="0"/>
              <a:t>Now we add </a:t>
            </a:r>
            <a:r>
              <a:rPr lang="en-US" sz="2400" dirty="0" smtClean="0"/>
              <a:t>frequency hopping</a:t>
            </a:r>
          </a:p>
          <a:p>
            <a:r>
              <a:rPr lang="en-US" sz="2400" dirty="0" smtClean="0"/>
              <a:t>Number of payload bits is still 128</a:t>
            </a:r>
          </a:p>
          <a:p>
            <a:r>
              <a:rPr lang="en-US" sz="2400" dirty="0" smtClean="0"/>
              <a:t>Data is spread over 16 hops </a:t>
            </a:r>
            <a:r>
              <a:rPr lang="en-US" sz="2400" dirty="0" smtClean="0">
                <a:sym typeface="Wingdings" panose="05000000000000000000" pitchFamily="2" charset="2"/>
              </a:rPr>
              <a:t> 2 bytes per hop</a:t>
            </a:r>
          </a:p>
          <a:p>
            <a:endParaRPr lang="en-US" sz="2400" dirty="0">
              <a:sym typeface="Wingdings" panose="05000000000000000000" pitchFamily="2" charset="2"/>
            </a:endParaRPr>
          </a:p>
          <a:p>
            <a:r>
              <a:rPr lang="en-US" sz="2400" dirty="0" smtClean="0">
                <a:sym typeface="Wingdings" panose="05000000000000000000" pitchFamily="2" charset="2"/>
              </a:rPr>
              <a:t>Results give an indication on the behavior of 802.15.4k with fragmentation, i.e. the probability that all hops are received correctly</a:t>
            </a:r>
          </a:p>
          <a:p>
            <a:endParaRPr lang="en-US" sz="2400" dirty="0" smtClean="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D1F9E152-D288-4B60-9F64-74B94A8AAB68}" type="slidenum">
              <a:rPr lang="en-US" altLang="en-US" smtClean="0"/>
              <a:pPr>
                <a:defRPr/>
              </a:pPr>
              <a:t>22</a:t>
            </a:fld>
            <a:endParaRPr lang="en-US" altLang="en-US" dirty="0"/>
          </a:p>
        </p:txBody>
      </p:sp>
    </p:spTree>
    <p:extLst>
      <p:ext uri="{BB962C8B-B14F-4D97-AF65-F5344CB8AC3E}">
        <p14:creationId xmlns:p14="http://schemas.microsoft.com/office/powerpoint/2010/main" val="1008009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Simulation Results with Frequency </a:t>
            </a:r>
            <a:r>
              <a:rPr lang="en-US" dirty="0" smtClean="0"/>
              <a:t>Hopping (II/V</a:t>
            </a:r>
            <a:r>
              <a:rPr lang="en-US" dirty="0"/>
              <a:t>)</a:t>
            </a:r>
            <a:endParaRPr lang="de-DE" dirty="0"/>
          </a:p>
        </p:txBody>
      </p:sp>
      <p:pic>
        <p:nvPicPr>
          <p:cNvPr id="7" name="Inhaltsplatzhalt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389" t="5615" r="6919" b="4630"/>
          <a:stretch/>
        </p:blipFill>
        <p:spPr>
          <a:xfrm>
            <a:off x="611560" y="1916832"/>
            <a:ext cx="7560840" cy="4399540"/>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23</a:t>
            </a:fld>
            <a:endParaRPr lang="en-US" altLang="en-US"/>
          </a:p>
        </p:txBody>
      </p:sp>
      <p:sp>
        <p:nvSpPr>
          <p:cNvPr id="8" name="Textfeld 7"/>
          <p:cNvSpPr txBox="1"/>
          <p:nvPr/>
        </p:nvSpPr>
        <p:spPr>
          <a:xfrm>
            <a:off x="8100392" y="4005064"/>
            <a:ext cx="813043" cy="369332"/>
          </a:xfrm>
          <a:prstGeom prst="rect">
            <a:avLst/>
          </a:prstGeom>
          <a:noFill/>
        </p:spPr>
        <p:txBody>
          <a:bodyPr wrap="none" rtlCol="0">
            <a:spAutoFit/>
          </a:bodyPr>
          <a:lstStyle/>
          <a:p>
            <a:r>
              <a:rPr lang="de-DE" sz="1800" dirty="0" smtClean="0"/>
              <a:t>1kbit/s</a:t>
            </a:r>
            <a:endParaRPr lang="de-DE" sz="1800" dirty="0"/>
          </a:p>
        </p:txBody>
      </p:sp>
    </p:spTree>
    <p:extLst>
      <p:ext uri="{BB962C8B-B14F-4D97-AF65-F5344CB8AC3E}">
        <p14:creationId xmlns:p14="http://schemas.microsoft.com/office/powerpoint/2010/main" val="390283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Simulation Results with Frequency </a:t>
            </a:r>
            <a:r>
              <a:rPr lang="en-US" dirty="0" smtClean="0"/>
              <a:t>Hopping (III/V</a:t>
            </a:r>
            <a:r>
              <a:rPr lang="en-US" dirty="0"/>
              <a:t>)</a:t>
            </a:r>
            <a:endParaRPr lang="de-DE" dirty="0"/>
          </a:p>
        </p:txBody>
      </p:sp>
      <p:pic>
        <p:nvPicPr>
          <p:cNvPr id="7" name="Inhaltsplatzhalt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512" t="6116" r="7221" b="4996"/>
          <a:stretch/>
        </p:blipFill>
        <p:spPr>
          <a:xfrm>
            <a:off x="395536" y="1772816"/>
            <a:ext cx="7920880" cy="4641880"/>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24</a:t>
            </a:fld>
            <a:endParaRPr lang="en-US" altLang="en-US"/>
          </a:p>
        </p:txBody>
      </p:sp>
      <p:sp>
        <p:nvSpPr>
          <p:cNvPr id="8" name="Textfeld 7"/>
          <p:cNvSpPr txBox="1"/>
          <p:nvPr/>
        </p:nvSpPr>
        <p:spPr>
          <a:xfrm>
            <a:off x="8181512" y="4005064"/>
            <a:ext cx="928459" cy="369332"/>
          </a:xfrm>
          <a:prstGeom prst="rect">
            <a:avLst/>
          </a:prstGeom>
          <a:noFill/>
        </p:spPr>
        <p:txBody>
          <a:bodyPr wrap="none" rtlCol="0">
            <a:spAutoFit/>
          </a:bodyPr>
          <a:lstStyle/>
          <a:p>
            <a:r>
              <a:rPr lang="de-DE" sz="1800" dirty="0" smtClean="0"/>
              <a:t>10kbit/s</a:t>
            </a:r>
            <a:endParaRPr lang="de-DE" sz="1800" dirty="0"/>
          </a:p>
        </p:txBody>
      </p:sp>
    </p:spTree>
    <p:extLst>
      <p:ext uri="{BB962C8B-B14F-4D97-AF65-F5344CB8AC3E}">
        <p14:creationId xmlns:p14="http://schemas.microsoft.com/office/powerpoint/2010/main" val="1603698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Simulation Results with Frequency </a:t>
            </a:r>
            <a:r>
              <a:rPr lang="en-US" dirty="0" smtClean="0"/>
              <a:t>Hopping (IV/V</a:t>
            </a:r>
            <a:r>
              <a:rPr lang="en-US" dirty="0"/>
              <a:t>)</a:t>
            </a:r>
            <a:endParaRPr lang="de-DE" dirty="0"/>
          </a:p>
        </p:txBody>
      </p:sp>
      <p:pic>
        <p:nvPicPr>
          <p:cNvPr id="7" name="Inhaltsplatzhalt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370" t="6115" r="7365" b="4479"/>
          <a:stretch/>
        </p:blipFill>
        <p:spPr>
          <a:xfrm>
            <a:off x="755576" y="1988840"/>
            <a:ext cx="7272808" cy="4286869"/>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25</a:t>
            </a:fld>
            <a:endParaRPr lang="en-US" altLang="en-US"/>
          </a:p>
        </p:txBody>
      </p:sp>
      <p:sp>
        <p:nvSpPr>
          <p:cNvPr id="8" name="Textfeld 7"/>
          <p:cNvSpPr txBox="1"/>
          <p:nvPr/>
        </p:nvSpPr>
        <p:spPr>
          <a:xfrm>
            <a:off x="8086407" y="4005064"/>
            <a:ext cx="1043876" cy="369332"/>
          </a:xfrm>
          <a:prstGeom prst="rect">
            <a:avLst/>
          </a:prstGeom>
          <a:noFill/>
        </p:spPr>
        <p:txBody>
          <a:bodyPr wrap="none" rtlCol="0">
            <a:spAutoFit/>
          </a:bodyPr>
          <a:lstStyle/>
          <a:p>
            <a:r>
              <a:rPr lang="de-DE" sz="1800" dirty="0" smtClean="0"/>
              <a:t>100kbit/s</a:t>
            </a:r>
            <a:endParaRPr lang="de-DE" sz="1800" dirty="0"/>
          </a:p>
        </p:txBody>
      </p:sp>
    </p:spTree>
    <p:extLst>
      <p:ext uri="{BB962C8B-B14F-4D97-AF65-F5344CB8AC3E}">
        <p14:creationId xmlns:p14="http://schemas.microsoft.com/office/powerpoint/2010/main" val="3262399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Simulation Results with Frequency </a:t>
            </a:r>
            <a:r>
              <a:rPr lang="en-US" dirty="0" smtClean="0"/>
              <a:t>Hopping (V/V)</a:t>
            </a:r>
            <a:endParaRPr lang="de-DE" dirty="0"/>
          </a:p>
        </p:txBody>
      </p:sp>
      <p:sp>
        <p:nvSpPr>
          <p:cNvPr id="3" name="Inhaltsplatzhalter 2"/>
          <p:cNvSpPr>
            <a:spLocks noGrp="1"/>
          </p:cNvSpPr>
          <p:nvPr>
            <p:ph idx="1"/>
          </p:nvPr>
        </p:nvSpPr>
        <p:spPr/>
        <p:txBody>
          <a:bodyPr/>
          <a:lstStyle/>
          <a:p>
            <a:r>
              <a:rPr lang="en-US" sz="2400" dirty="0" smtClean="0"/>
              <a:t>As expected, the use of hopping increases the probability that at least one hop is destroyed by interference</a:t>
            </a:r>
          </a:p>
          <a:p>
            <a:r>
              <a:rPr lang="en-US" sz="2400" dirty="0" smtClean="0"/>
              <a:t>For low data rates this effect is not fully visible, as the fragments are much longer than the interferers, which may not be presented in real systems </a:t>
            </a:r>
            <a:r>
              <a:rPr lang="en-US" sz="2400" dirty="0" smtClean="0">
                <a:sym typeface="Wingdings" panose="05000000000000000000" pitchFamily="2" charset="2"/>
              </a:rPr>
              <a:t> decorrelation</a:t>
            </a:r>
            <a:endParaRPr lang="en-US" sz="24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26</a:t>
            </a:fld>
            <a:endParaRPr lang="en-US" altLang="en-US"/>
          </a:p>
        </p:txBody>
      </p:sp>
    </p:spTree>
    <p:extLst>
      <p:ext uri="{BB962C8B-B14F-4D97-AF65-F5344CB8AC3E}">
        <p14:creationId xmlns:p14="http://schemas.microsoft.com/office/powerpoint/2010/main" val="853809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AWGN with </a:t>
            </a:r>
            <a:br>
              <a:rPr lang="en-US" dirty="0" smtClean="0"/>
            </a:br>
            <a:r>
              <a:rPr lang="en-US" dirty="0" smtClean="0"/>
              <a:t>RS Coding (I / III) </a:t>
            </a:r>
            <a:endParaRPr lang="en-US" dirty="0"/>
          </a:p>
        </p:txBody>
      </p:sp>
      <p:sp>
        <p:nvSpPr>
          <p:cNvPr id="3" name="Inhaltsplatzhalter 2"/>
          <p:cNvSpPr>
            <a:spLocks noGrp="1"/>
          </p:cNvSpPr>
          <p:nvPr>
            <p:ph idx="1"/>
          </p:nvPr>
        </p:nvSpPr>
        <p:spPr/>
        <p:txBody>
          <a:bodyPr/>
          <a:lstStyle/>
          <a:p>
            <a:r>
              <a:rPr lang="en-US" sz="1800" dirty="0" smtClean="0"/>
              <a:t>Now we add a very simple Reed Solomon (RS) Code to compare the performance (much better codes exist), all other parameters are identical to the AWGN case</a:t>
            </a:r>
          </a:p>
          <a:p>
            <a:r>
              <a:rPr lang="en-US" sz="1800" dirty="0" smtClean="0"/>
              <a:t>We assume a code-rate of ½ </a:t>
            </a:r>
          </a:p>
          <a:p>
            <a:pPr>
              <a:buFont typeface="Wingdings"/>
              <a:buChar char="è"/>
            </a:pPr>
            <a:r>
              <a:rPr lang="en-US" sz="1800" dirty="0" smtClean="0">
                <a:sym typeface="Wingdings" panose="05000000000000000000" pitchFamily="2" charset="2"/>
              </a:rPr>
              <a:t>A packet with 128 bits results in a coded packet with 256 bits, as we do not change the transmit rate</a:t>
            </a:r>
          </a:p>
          <a:p>
            <a:pPr>
              <a:buFont typeface="Wingdings"/>
              <a:buChar char="è"/>
            </a:pPr>
            <a:r>
              <a:rPr lang="en-US" sz="1800" dirty="0" smtClean="0">
                <a:sym typeface="Wingdings" panose="05000000000000000000" pitchFamily="2" charset="2"/>
              </a:rPr>
              <a:t>A packet with have twice the duration compared to an un-coded packet</a:t>
            </a:r>
          </a:p>
          <a:p>
            <a:pPr>
              <a:buFont typeface="Wingdings"/>
              <a:buChar char="è"/>
            </a:pPr>
            <a:r>
              <a:rPr lang="en-US" sz="1800" dirty="0" smtClean="0">
                <a:sym typeface="Wingdings" panose="05000000000000000000" pitchFamily="2" charset="2"/>
              </a:rPr>
              <a:t>In order to compare the actual transmit energy, a coded packet has a penalty of 3dB for the sample P</a:t>
            </a:r>
            <a:r>
              <a:rPr lang="en-US" sz="1800" baseline="-25000" dirty="0" smtClean="0">
                <a:sym typeface="Wingdings" panose="05000000000000000000" pitchFamily="2" charset="2"/>
              </a:rPr>
              <a:t>RX</a:t>
            </a:r>
            <a:endParaRPr lang="en-US" sz="1800" baseline="-25000" dirty="0" smtClean="0"/>
          </a:p>
          <a:p>
            <a:endParaRPr lang="en-US" sz="1800" dirty="0" smtClean="0"/>
          </a:p>
          <a:p>
            <a:r>
              <a:rPr lang="en-US" sz="1800" dirty="0" smtClean="0"/>
              <a:t>We assume a shortened RS (255, 239) Code of GF(2^8) </a:t>
            </a:r>
            <a:r>
              <a:rPr lang="en-US" sz="1800" dirty="0" smtClean="0">
                <a:sym typeface="Wingdings" panose="05000000000000000000" pitchFamily="2" charset="2"/>
              </a:rPr>
              <a:t> </a:t>
            </a:r>
            <a:r>
              <a:rPr lang="en-US" sz="1800" dirty="0">
                <a:sym typeface="Wingdings" panose="05000000000000000000" pitchFamily="2" charset="2"/>
              </a:rPr>
              <a:t>t</a:t>
            </a:r>
            <a:r>
              <a:rPr lang="en-US" sz="1800" dirty="0" smtClean="0">
                <a:sym typeface="Wingdings" panose="05000000000000000000" pitchFamily="2" charset="2"/>
              </a:rPr>
              <a:t>he code operates on bytes and is able to correct up to 8 bytes errors</a:t>
            </a:r>
          </a:p>
          <a:p>
            <a:pPr>
              <a:buFont typeface="Wingdings"/>
              <a:buChar char="è"/>
            </a:pPr>
            <a:r>
              <a:rPr lang="en-US" sz="1800" dirty="0" smtClean="0">
                <a:sym typeface="Wingdings" panose="05000000000000000000" pitchFamily="2" charset="2"/>
              </a:rPr>
              <a:t>We can assume that the data can be corrected if we have 8 or less bytes errors in a coded packet of 32 bytes (i.e. 256 bits)</a:t>
            </a:r>
          </a:p>
          <a:p>
            <a:pPr>
              <a:buFont typeface="Wingdings"/>
              <a:buChar char="è"/>
            </a:pPr>
            <a:endParaRPr lang="en-US" sz="1800" dirty="0">
              <a:sym typeface="Wingdings" panose="05000000000000000000" pitchFamily="2" charset="2"/>
            </a:endParaRPr>
          </a:p>
          <a:p>
            <a:pPr>
              <a:buFont typeface="Wingdings"/>
              <a:buChar char="è"/>
            </a:pPr>
            <a:endParaRPr lang="en-US" sz="1400" dirty="0" smtClean="0"/>
          </a:p>
          <a:p>
            <a:endParaRPr lang="en-US" sz="18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D1F9E152-D288-4B60-9F64-74B94A8AAB68}" type="slidenum">
              <a:rPr lang="en-US" altLang="en-US" smtClean="0"/>
              <a:pPr>
                <a:defRPr/>
              </a:pPr>
              <a:t>27</a:t>
            </a:fld>
            <a:endParaRPr lang="en-US" altLang="en-US" dirty="0"/>
          </a:p>
        </p:txBody>
      </p:sp>
    </p:spTree>
    <p:extLst>
      <p:ext uri="{BB962C8B-B14F-4D97-AF65-F5344CB8AC3E}">
        <p14:creationId xmlns:p14="http://schemas.microsoft.com/office/powerpoint/2010/main" val="858959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AWGN with </a:t>
            </a:r>
            <a:br>
              <a:rPr lang="en-US" dirty="0" smtClean="0"/>
            </a:br>
            <a:r>
              <a:rPr lang="en-US" dirty="0" smtClean="0"/>
              <a:t>RS Coding (II / III) </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9719" t="6466" r="7209" b="3892"/>
          <a:stretch/>
        </p:blipFill>
        <p:spPr>
          <a:xfrm>
            <a:off x="1043608" y="1916832"/>
            <a:ext cx="7128792" cy="4273684"/>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28</a:t>
            </a:fld>
            <a:endParaRPr lang="en-US" altLang="en-US"/>
          </a:p>
        </p:txBody>
      </p:sp>
    </p:spTree>
    <p:extLst>
      <p:ext uri="{BB962C8B-B14F-4D97-AF65-F5344CB8AC3E}">
        <p14:creationId xmlns:p14="http://schemas.microsoft.com/office/powerpoint/2010/main" val="217547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AWGN with </a:t>
            </a:r>
            <a:br>
              <a:rPr lang="en-US" dirty="0" smtClean="0"/>
            </a:br>
            <a:r>
              <a:rPr lang="en-US" dirty="0" smtClean="0"/>
              <a:t>RS Coding (III / III) </a:t>
            </a:r>
            <a:endParaRPr lang="en-US" dirty="0"/>
          </a:p>
        </p:txBody>
      </p:sp>
      <p:sp>
        <p:nvSpPr>
          <p:cNvPr id="3" name="Inhaltsplatzhalter 2"/>
          <p:cNvSpPr>
            <a:spLocks noGrp="1"/>
          </p:cNvSpPr>
          <p:nvPr>
            <p:ph idx="1"/>
          </p:nvPr>
        </p:nvSpPr>
        <p:spPr/>
        <p:txBody>
          <a:bodyPr/>
          <a:lstStyle/>
          <a:p>
            <a:r>
              <a:rPr lang="en-US" sz="1800" dirty="0" smtClean="0"/>
              <a:t>Reed Solomon Code obtains a gain of 5.5 dB wrt. P</a:t>
            </a:r>
            <a:r>
              <a:rPr lang="en-US" sz="1800" baseline="-25000" dirty="0" smtClean="0"/>
              <a:t>RX</a:t>
            </a:r>
            <a:endParaRPr lang="en-US" sz="1800" dirty="0" smtClean="0"/>
          </a:p>
          <a:p>
            <a:pPr>
              <a:buFont typeface="Wingdings"/>
              <a:buChar char="è"/>
            </a:pPr>
            <a:r>
              <a:rPr lang="en-US" sz="1800" dirty="0" smtClean="0">
                <a:sym typeface="Wingdings" panose="05000000000000000000" pitchFamily="2" charset="2"/>
              </a:rPr>
              <a:t>Results in a gain of 2.5 dB if the energy consumption is considered (as the coded transmission has twice the duration)</a:t>
            </a:r>
          </a:p>
          <a:p>
            <a:pPr>
              <a:buFont typeface="Wingdings"/>
              <a:buChar char="è"/>
            </a:pPr>
            <a:endParaRPr lang="en-US" sz="1800" dirty="0" smtClean="0">
              <a:sym typeface="Wingdings" panose="05000000000000000000" pitchFamily="2" charset="2"/>
            </a:endParaRPr>
          </a:p>
          <a:p>
            <a:pPr>
              <a:buFont typeface="Wingdings"/>
              <a:buChar char="è"/>
            </a:pPr>
            <a:r>
              <a:rPr lang="en-US" sz="1800" dirty="0" smtClean="0">
                <a:sym typeface="Wingdings" panose="05000000000000000000" pitchFamily="2" charset="2"/>
              </a:rPr>
              <a:t>BUT: The RS code is not really suitable for decoding bit-errors, a convolutional code would result in a significantly higher gain!</a:t>
            </a:r>
          </a:p>
          <a:p>
            <a:pPr>
              <a:buFont typeface="Wingdings"/>
              <a:buChar char="è"/>
            </a:pPr>
            <a:endParaRPr lang="en-US" sz="1800" dirty="0">
              <a:sym typeface="Wingdings" panose="05000000000000000000" pitchFamily="2" charset="2"/>
            </a:endParaRPr>
          </a:p>
          <a:p>
            <a:pPr>
              <a:buFont typeface="Wingdings"/>
              <a:buChar char="è"/>
            </a:pPr>
            <a:endParaRPr lang="en-US" sz="1400" dirty="0" smtClean="0"/>
          </a:p>
          <a:p>
            <a:endParaRPr lang="en-US" sz="18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D1F9E152-D288-4B60-9F64-74B94A8AAB68}" type="slidenum">
              <a:rPr lang="en-US" altLang="en-US" smtClean="0"/>
              <a:pPr>
                <a:defRPr/>
              </a:pPr>
              <a:t>29</a:t>
            </a:fld>
            <a:endParaRPr lang="en-US" altLang="en-US" dirty="0"/>
          </a:p>
        </p:txBody>
      </p:sp>
    </p:spTree>
    <p:extLst>
      <p:ext uri="{BB962C8B-B14F-4D97-AF65-F5344CB8AC3E}">
        <p14:creationId xmlns:p14="http://schemas.microsoft.com/office/powerpoint/2010/main" val="286516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a:t>
            </a:r>
            <a:endParaRPr lang="de-DE" dirty="0"/>
          </a:p>
        </p:txBody>
      </p:sp>
      <p:sp>
        <p:nvSpPr>
          <p:cNvPr id="3" name="Inhaltsplatzhalter 2"/>
          <p:cNvSpPr>
            <a:spLocks noGrp="1"/>
          </p:cNvSpPr>
          <p:nvPr>
            <p:ph idx="1"/>
          </p:nvPr>
        </p:nvSpPr>
        <p:spPr/>
        <p:txBody>
          <a:bodyPr/>
          <a:lstStyle/>
          <a:p>
            <a:r>
              <a:rPr lang="en-US" sz="1800" dirty="0" smtClean="0"/>
              <a:t>In the IG LPWA the effect of coding in interference channels has been extensively discussed, but without the availability of detailed simulation results</a:t>
            </a:r>
          </a:p>
          <a:p>
            <a:r>
              <a:rPr lang="en-US" sz="1800" dirty="0" smtClean="0"/>
              <a:t>This presented provides simulation results for different parameter configurations in interference channels with and without coding</a:t>
            </a:r>
          </a:p>
          <a:p>
            <a:r>
              <a:rPr lang="en-US" sz="1800" dirty="0" smtClean="0"/>
              <a:t>The simulations base on Minimum Shift Keying (MSK) which is a FSK variant that allows for coherent decoding</a:t>
            </a:r>
          </a:p>
          <a:p>
            <a:r>
              <a:rPr lang="en-US" sz="1800" dirty="0" smtClean="0"/>
              <a:t>The Forward Error Correction (FEC) simulations use a Reed Solomon code, but codes with significantly higher performance are available and used in practical systems</a:t>
            </a:r>
          </a:p>
          <a:p>
            <a:endParaRPr lang="en-US" sz="1800" dirty="0"/>
          </a:p>
          <a:p>
            <a:r>
              <a:rPr lang="en-US" sz="1800" dirty="0" smtClean="0"/>
              <a:t>These simulations only consider the interference of other systems, not the interference from other users using the same system</a:t>
            </a:r>
            <a:endParaRPr lang="en-US" sz="1800" dirty="0"/>
          </a:p>
          <a:p>
            <a:endParaRPr lang="en-US" sz="18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a:t>
            </a:fld>
            <a:endParaRPr lang="en-US" altLang="en-US"/>
          </a:p>
        </p:txBody>
      </p:sp>
    </p:spTree>
    <p:extLst>
      <p:ext uri="{BB962C8B-B14F-4D97-AF65-F5344CB8AC3E}">
        <p14:creationId xmlns:p14="http://schemas.microsoft.com/office/powerpoint/2010/main" val="2916526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I / II )</a:t>
            </a:r>
            <a:endParaRPr lang="en-US" dirty="0"/>
          </a:p>
        </p:txBody>
      </p:sp>
      <p:sp>
        <p:nvSpPr>
          <p:cNvPr id="3" name="Inhaltsplatzhalter 2"/>
          <p:cNvSpPr>
            <a:spLocks noGrp="1"/>
          </p:cNvSpPr>
          <p:nvPr>
            <p:ph idx="1"/>
          </p:nvPr>
        </p:nvSpPr>
        <p:spPr/>
        <p:txBody>
          <a:bodyPr/>
          <a:lstStyle/>
          <a:p>
            <a:r>
              <a:rPr lang="en-US" sz="2000" dirty="0" smtClean="0"/>
              <a:t>We now use the Reed Solomon Code with the parameters used for the AWGN simulations in different interference channels for different bit-rates</a:t>
            </a:r>
          </a:p>
          <a:p>
            <a:endParaRPr lang="en-US" sz="2000" dirty="0"/>
          </a:p>
          <a:p>
            <a:r>
              <a:rPr lang="en-US" sz="2000" dirty="0" smtClean="0"/>
              <a:t>We now use the interference classes</a:t>
            </a:r>
          </a:p>
          <a:p>
            <a:pPr lvl="1"/>
            <a:r>
              <a:rPr lang="en-US" sz="1600" dirty="0" smtClean="0"/>
              <a:t>AWGN: No interference</a:t>
            </a:r>
          </a:p>
          <a:p>
            <a:pPr lvl="1"/>
            <a:r>
              <a:rPr lang="en-US" sz="1600" dirty="0" smtClean="0"/>
              <a:t>A = 1: Class “Low”</a:t>
            </a:r>
          </a:p>
          <a:p>
            <a:pPr lvl="1"/>
            <a:r>
              <a:rPr lang="en-US" sz="1600" dirty="0" smtClean="0"/>
              <a:t>A = 10: Class “Medium”</a:t>
            </a:r>
          </a:p>
          <a:p>
            <a:pPr lvl="1"/>
            <a:r>
              <a:rPr lang="en-US" sz="1600" dirty="0" smtClean="0"/>
              <a:t>A = 50: Class “Dense”</a:t>
            </a:r>
          </a:p>
          <a:p>
            <a:endParaRPr lang="en-US" sz="2000" dirty="0" smtClean="0"/>
          </a:p>
          <a:p>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8076" y="6475413"/>
            <a:ext cx="504049" cy="184666"/>
          </a:xfrm>
        </p:spPr>
        <p:txBody>
          <a:bodyPr/>
          <a:lstStyle/>
          <a:p>
            <a:pPr>
              <a:defRPr/>
            </a:pPr>
            <a:r>
              <a:rPr lang="en-US" altLang="en-US" dirty="0" smtClean="0"/>
              <a:t>Slide </a:t>
            </a:r>
            <a:fld id="{D1F9E152-D288-4B60-9F64-74B94A8AAB68}" type="slidenum">
              <a:rPr lang="en-US" altLang="en-US" smtClean="0"/>
              <a:pPr>
                <a:defRPr/>
              </a:pPr>
              <a:t>30</a:t>
            </a:fld>
            <a:endParaRPr lang="en-US" altLang="en-US" dirty="0"/>
          </a:p>
        </p:txBody>
      </p:sp>
    </p:spTree>
    <p:extLst>
      <p:ext uri="{BB962C8B-B14F-4D97-AF65-F5344CB8AC3E}">
        <p14:creationId xmlns:p14="http://schemas.microsoft.com/office/powerpoint/2010/main" val="4284257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200 bit/s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43608" y="1988840"/>
            <a:ext cx="7055570" cy="4122257"/>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31</a:t>
            </a:fld>
            <a:endParaRPr lang="en-US" altLang="en-US"/>
          </a:p>
        </p:txBody>
      </p:sp>
    </p:spTree>
    <p:extLst>
      <p:ext uri="{BB962C8B-B14F-4D97-AF65-F5344CB8AC3E}">
        <p14:creationId xmlns:p14="http://schemas.microsoft.com/office/powerpoint/2010/main" val="2561318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1 </a:t>
            </a:r>
            <a:r>
              <a:rPr lang="en-US" dirty="0" err="1" smtClean="0"/>
              <a:t>kbit</a:t>
            </a:r>
            <a:r>
              <a:rPr lang="en-US" dirty="0" smtClean="0"/>
              <a: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569" t="6843" r="7522" b="4080"/>
          <a:stretch/>
        </p:blipFill>
        <p:spPr>
          <a:xfrm>
            <a:off x="827584" y="1916832"/>
            <a:ext cx="7704856" cy="4544137"/>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32</a:t>
            </a:fld>
            <a:endParaRPr lang="en-US" altLang="en-US"/>
          </a:p>
        </p:txBody>
      </p:sp>
    </p:spTree>
    <p:extLst>
      <p:ext uri="{BB962C8B-B14F-4D97-AF65-F5344CB8AC3E}">
        <p14:creationId xmlns:p14="http://schemas.microsoft.com/office/powerpoint/2010/main" val="3529365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10 </a:t>
            </a:r>
            <a:r>
              <a:rPr lang="en-US" dirty="0" err="1" smtClean="0"/>
              <a:t>kbit</a:t>
            </a:r>
            <a:r>
              <a:rPr lang="en-US" dirty="0" smtClean="0"/>
              <a: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464" t="5147" r="7419" b="2951"/>
          <a:stretch/>
        </p:blipFill>
        <p:spPr>
          <a:xfrm>
            <a:off x="899592" y="1916832"/>
            <a:ext cx="7344816" cy="4458048"/>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33</a:t>
            </a:fld>
            <a:endParaRPr lang="en-US" altLang="en-US"/>
          </a:p>
        </p:txBody>
      </p:sp>
    </p:spTree>
    <p:extLst>
      <p:ext uri="{BB962C8B-B14F-4D97-AF65-F5344CB8AC3E}">
        <p14:creationId xmlns:p14="http://schemas.microsoft.com/office/powerpoint/2010/main" val="2959195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100 </a:t>
            </a:r>
            <a:r>
              <a:rPr lang="en-US" dirty="0" err="1" smtClean="0"/>
              <a:t>kbit</a:t>
            </a:r>
            <a:r>
              <a:rPr lang="en-US" dirty="0" smtClean="0"/>
              <a: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150" t="6653" r="6685" b="3139"/>
          <a:stretch/>
        </p:blipFill>
        <p:spPr>
          <a:xfrm>
            <a:off x="1187624" y="1916832"/>
            <a:ext cx="7344816" cy="4322072"/>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34</a:t>
            </a:fld>
            <a:endParaRPr lang="en-US" altLang="en-US"/>
          </a:p>
        </p:txBody>
      </p:sp>
    </p:spTree>
    <p:extLst>
      <p:ext uri="{BB962C8B-B14F-4D97-AF65-F5344CB8AC3E}">
        <p14:creationId xmlns:p14="http://schemas.microsoft.com/office/powerpoint/2010/main" val="475279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II / II )</a:t>
            </a:r>
            <a:endParaRPr lang="de-DE" dirty="0"/>
          </a:p>
        </p:txBody>
      </p:sp>
      <p:sp>
        <p:nvSpPr>
          <p:cNvPr id="3" name="Inhaltsplatzhalter 2"/>
          <p:cNvSpPr>
            <a:spLocks noGrp="1"/>
          </p:cNvSpPr>
          <p:nvPr>
            <p:ph idx="1"/>
          </p:nvPr>
        </p:nvSpPr>
        <p:spPr/>
        <p:txBody>
          <a:bodyPr/>
          <a:lstStyle/>
          <a:p>
            <a:r>
              <a:rPr lang="en-US" sz="2000" dirty="0" smtClean="0"/>
              <a:t>Coding is able to provide a really significant gain in case of coding</a:t>
            </a:r>
          </a:p>
          <a:p>
            <a:endParaRPr lang="en-US" sz="2000" dirty="0"/>
          </a:p>
          <a:p>
            <a:r>
              <a:rPr lang="en-US" sz="2000" dirty="0" smtClean="0"/>
              <a:t>However: The coding is not able to remove the long tail in case of stronger interference</a:t>
            </a:r>
          </a:p>
          <a:p>
            <a:r>
              <a:rPr lang="en-US" sz="2000" dirty="0" smtClean="0"/>
              <a:t>... with one exception: For the low bit-rates the long tail is removed. This is caused by the long duration of the coded data (e.g. 1.28s for 200 bit/s) which is much longer than the longest interferer defined in the interference model (100ms)</a:t>
            </a:r>
          </a:p>
          <a:p>
            <a:pPr>
              <a:buFont typeface="Wingdings"/>
              <a:buChar char="è"/>
            </a:pPr>
            <a:r>
              <a:rPr lang="en-US" sz="2000" dirty="0" smtClean="0">
                <a:sym typeface="Wingdings" panose="05000000000000000000" pitchFamily="2" charset="2"/>
              </a:rPr>
              <a:t>Potentially unrealistic and does not consider self-interference</a:t>
            </a:r>
          </a:p>
          <a:p>
            <a:pPr>
              <a:buFont typeface="Wingdings"/>
              <a:buChar char="è"/>
            </a:pPr>
            <a:endParaRPr lang="en-US" sz="2000" dirty="0">
              <a:sym typeface="Wingdings" panose="05000000000000000000" pitchFamily="2" charset="2"/>
            </a:endParaRPr>
          </a:p>
          <a:p>
            <a:pPr>
              <a:buFont typeface="Wingdings"/>
              <a:buChar char="è"/>
            </a:pPr>
            <a:r>
              <a:rPr lang="en-US" sz="2000" dirty="0" smtClean="0">
                <a:sym typeface="Wingdings" panose="05000000000000000000" pitchFamily="2" charset="2"/>
              </a:rPr>
              <a:t>Interleaving should be stimulated also for higher rates  hopping</a:t>
            </a:r>
          </a:p>
          <a:p>
            <a:endParaRPr lang="en-US" sz="2000" dirty="0" smtClean="0"/>
          </a:p>
          <a:p>
            <a:endParaRPr lang="en-US" sz="2000" dirty="0"/>
          </a:p>
          <a:p>
            <a:pPr marL="0" indent="0">
              <a:buNone/>
            </a:pPr>
            <a:endParaRPr lang="en-US" sz="2000" dirty="0" smtClean="0"/>
          </a:p>
          <a:p>
            <a:endParaRPr lang="en-US" sz="2000" dirty="0"/>
          </a:p>
          <a:p>
            <a:endParaRPr lang="en-US" sz="2000" dirty="0" smtClean="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35</a:t>
            </a:fld>
            <a:endParaRPr lang="en-US" altLang="en-US"/>
          </a:p>
        </p:txBody>
      </p:sp>
    </p:spTree>
    <p:extLst>
      <p:ext uri="{BB962C8B-B14F-4D97-AF65-F5344CB8AC3E}">
        <p14:creationId xmlns:p14="http://schemas.microsoft.com/office/powerpoint/2010/main" val="1596138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Additional Hopping (I / II)</a:t>
            </a:r>
            <a:endParaRPr lang="en-US" dirty="0"/>
          </a:p>
        </p:txBody>
      </p:sp>
      <p:sp>
        <p:nvSpPr>
          <p:cNvPr id="3" name="Inhaltsplatzhalter 2"/>
          <p:cNvSpPr>
            <a:spLocks noGrp="1"/>
          </p:cNvSpPr>
          <p:nvPr>
            <p:ph idx="1"/>
          </p:nvPr>
        </p:nvSpPr>
        <p:spPr/>
        <p:txBody>
          <a:bodyPr/>
          <a:lstStyle/>
          <a:p>
            <a:r>
              <a:rPr lang="en-US" sz="2000" dirty="0" smtClean="0"/>
              <a:t>Similar assumptions as previous slides</a:t>
            </a:r>
          </a:p>
          <a:p>
            <a:r>
              <a:rPr lang="en-US" sz="2000" dirty="0" smtClean="0"/>
              <a:t>Additional hopping is used: Packets are split into 16 fragments of identical length with are then transmitted with frequency hopping </a:t>
            </a:r>
            <a:r>
              <a:rPr lang="en-US" sz="2000" dirty="0" smtClean="0">
                <a:sym typeface="Wingdings" panose="05000000000000000000" pitchFamily="2" charset="2"/>
              </a:rPr>
              <a:t> decorrelation of the interferers</a:t>
            </a:r>
          </a:p>
          <a:p>
            <a:r>
              <a:rPr lang="en-US" sz="2000" dirty="0" smtClean="0">
                <a:sym typeface="Wingdings" panose="05000000000000000000" pitchFamily="2" charset="2"/>
              </a:rPr>
              <a:t>Requirement: All fragments have to be FEC encoded jointly!</a:t>
            </a:r>
            <a:endParaRPr lang="en-US" sz="2000" dirty="0" smtClean="0"/>
          </a:p>
          <a:p>
            <a:endParaRPr lang="en-US" sz="2000" dirty="0"/>
          </a:p>
          <a:p>
            <a:r>
              <a:rPr lang="en-US" sz="2000" dirty="0" smtClean="0"/>
              <a:t>No-Hopping and 16 Hops gives similar results in AWGN channel</a:t>
            </a:r>
            <a:endParaRPr lang="en-US" sz="2000" dirty="0"/>
          </a:p>
          <a:p>
            <a:endParaRPr lang="en-US" sz="1600" dirty="0" smtClean="0"/>
          </a:p>
          <a:p>
            <a:endParaRPr lang="en-US" sz="2000" dirty="0" smtClean="0"/>
          </a:p>
          <a:p>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8076" y="6475413"/>
            <a:ext cx="504049" cy="184666"/>
          </a:xfrm>
        </p:spPr>
        <p:txBody>
          <a:bodyPr/>
          <a:lstStyle/>
          <a:p>
            <a:pPr>
              <a:defRPr/>
            </a:pPr>
            <a:r>
              <a:rPr lang="en-US" altLang="en-US" dirty="0" smtClean="0"/>
              <a:t>Slide </a:t>
            </a:r>
            <a:fld id="{D1F9E152-D288-4B60-9F64-74B94A8AAB68}" type="slidenum">
              <a:rPr lang="en-US" altLang="en-US" smtClean="0"/>
              <a:pPr>
                <a:defRPr/>
              </a:pPr>
              <a:t>36</a:t>
            </a:fld>
            <a:endParaRPr lang="en-US" altLang="en-US" dirty="0"/>
          </a:p>
        </p:txBody>
      </p:sp>
    </p:spTree>
    <p:extLst>
      <p:ext uri="{BB962C8B-B14F-4D97-AF65-F5344CB8AC3E}">
        <p14:creationId xmlns:p14="http://schemas.microsoft.com/office/powerpoint/2010/main" val="3608651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Hopping – 200 bit/s</a:t>
            </a:r>
            <a:endParaRPr lang="de-DE"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37</a:t>
            </a:fld>
            <a:endParaRPr lang="en-US" altLang="en-US"/>
          </a:p>
        </p:txBody>
      </p:sp>
      <p:pic>
        <p:nvPicPr>
          <p:cNvPr id="8" name="Inhaltsplatzhalt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540" t="4919" r="8172" b="4864"/>
          <a:stretch/>
        </p:blipFill>
        <p:spPr>
          <a:xfrm>
            <a:off x="971600" y="1772816"/>
            <a:ext cx="7416824" cy="4463222"/>
          </a:xfrm>
        </p:spPr>
      </p:pic>
    </p:spTree>
    <p:extLst>
      <p:ext uri="{BB962C8B-B14F-4D97-AF65-F5344CB8AC3E}">
        <p14:creationId xmlns:p14="http://schemas.microsoft.com/office/powerpoint/2010/main" val="3430614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Hopping – 1 </a:t>
            </a:r>
            <a:r>
              <a:rPr lang="en-US" dirty="0" err="1" smtClean="0"/>
              <a:t>kbit</a:t>
            </a:r>
            <a:r>
              <a:rPr lang="en-US" dirty="0" smtClean="0"/>
              <a:t>/s</a:t>
            </a:r>
            <a:endParaRPr lang="de-DE"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38</a:t>
            </a:fld>
            <a:endParaRPr lang="en-US" altLang="en-US"/>
          </a:p>
        </p:txBody>
      </p:sp>
      <p:pic>
        <p:nvPicPr>
          <p:cNvPr id="8" name="Inhaltsplatzhalt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277" t="6246" r="6882" b="4533"/>
          <a:stretch/>
        </p:blipFill>
        <p:spPr>
          <a:xfrm>
            <a:off x="755576" y="1916832"/>
            <a:ext cx="7632848" cy="4512609"/>
          </a:xfrm>
        </p:spPr>
      </p:pic>
    </p:spTree>
    <p:extLst>
      <p:ext uri="{BB962C8B-B14F-4D97-AF65-F5344CB8AC3E}">
        <p14:creationId xmlns:p14="http://schemas.microsoft.com/office/powerpoint/2010/main" val="1258279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Hopping – 10 </a:t>
            </a:r>
            <a:r>
              <a:rPr lang="en-US" dirty="0" err="1" smtClean="0"/>
              <a:t>kbit</a:t>
            </a:r>
            <a:r>
              <a:rPr lang="en-US" dirty="0" smtClean="0"/>
              <a:t>/s</a:t>
            </a:r>
            <a:endParaRPr lang="de-DE"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39</a:t>
            </a:fld>
            <a:endParaRPr lang="en-US" altLang="en-US"/>
          </a:p>
        </p:txBody>
      </p:sp>
      <p:pic>
        <p:nvPicPr>
          <p:cNvPr id="10" name="Inhaltsplatzhalter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435" t="6910" r="1169" b="2210"/>
          <a:stretch/>
        </p:blipFill>
        <p:spPr>
          <a:xfrm>
            <a:off x="683568" y="1988840"/>
            <a:ext cx="8064896" cy="4455204"/>
          </a:xfrm>
        </p:spPr>
      </p:pic>
    </p:spTree>
    <p:extLst>
      <p:ext uri="{BB962C8B-B14F-4D97-AF65-F5344CB8AC3E}">
        <p14:creationId xmlns:p14="http://schemas.microsoft.com/office/powerpoint/2010/main" val="3246268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Definition of Interference Model (I / II)</a:t>
            </a:r>
            <a:endParaRPr lang="en-US" dirty="0"/>
          </a:p>
        </p:txBody>
      </p:sp>
      <p:sp>
        <p:nvSpPr>
          <p:cNvPr id="3" name="Inhaltsplatzhalter 2"/>
          <p:cNvSpPr>
            <a:spLocks noGrp="1"/>
          </p:cNvSpPr>
          <p:nvPr>
            <p:ph idx="1"/>
          </p:nvPr>
        </p:nvSpPr>
        <p:spPr/>
        <p:txBody>
          <a:bodyPr/>
          <a:lstStyle/>
          <a:p>
            <a:r>
              <a:rPr lang="en-US" sz="2000" dirty="0" smtClean="0"/>
              <a:t>Simulations are based on interference model defined in 15-17/37r1</a:t>
            </a:r>
          </a:p>
          <a:p>
            <a:r>
              <a:rPr lang="en-US" sz="2000" dirty="0" smtClean="0"/>
              <a:t>Four different interferer types are present:</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Mean arrival rate of is 1 interferer per second per km² per MHz</a:t>
            </a:r>
          </a:p>
          <a:p>
            <a:r>
              <a:rPr lang="en-US" sz="2000" dirty="0" smtClean="0"/>
              <a:t>Additional multiplier A is used to scale rate for different scenarios</a:t>
            </a:r>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93695" y="6475413"/>
            <a:ext cx="432811" cy="184666"/>
          </a:xfrm>
        </p:spPr>
        <p:txBody>
          <a:bodyPr/>
          <a:lstStyle/>
          <a:p>
            <a:pPr>
              <a:defRPr/>
            </a:pPr>
            <a:r>
              <a:rPr lang="en-US" altLang="en-US" dirty="0" smtClean="0"/>
              <a:t>Slide </a:t>
            </a:r>
            <a:fld id="{D1F9E152-D288-4B60-9F64-74B94A8AAB68}" type="slidenum">
              <a:rPr lang="en-US" altLang="en-US" smtClean="0"/>
              <a:pPr>
                <a:defRPr/>
              </a:pPr>
              <a:t>4</a:t>
            </a:fld>
            <a:endParaRPr lang="en-US" altLang="en-US" dirty="0"/>
          </a:p>
        </p:txBody>
      </p:sp>
      <mc:AlternateContent xmlns:mc="http://schemas.openxmlformats.org/markup-compatibility/2006" xmlns:a14="http://schemas.microsoft.com/office/drawing/2010/main">
        <mc:Choice Requires="a14">
          <p:graphicFrame>
            <p:nvGraphicFramePr>
              <p:cNvPr id="7" name="Tabelle 6"/>
              <p:cNvGraphicFramePr>
                <a:graphicFrameLocks noGrp="1"/>
              </p:cNvGraphicFramePr>
              <p:nvPr>
                <p:extLst>
                  <p:ext uri="{D42A27DB-BD31-4B8C-83A1-F6EECF244321}">
                    <p14:modId xmlns:p14="http://schemas.microsoft.com/office/powerpoint/2010/main" val="1622771420"/>
                  </p:ext>
                </p:extLst>
              </p:nvPr>
            </p:nvGraphicFramePr>
            <p:xfrm>
              <a:off x="611560" y="3068960"/>
              <a:ext cx="7776865" cy="2123440"/>
            </p:xfrm>
            <a:graphic>
              <a:graphicData uri="http://schemas.openxmlformats.org/drawingml/2006/table">
                <a:tbl>
                  <a:tblPr firstRow="1" bandRow="1">
                    <a:tableStyleId>{5C22544A-7EE6-4342-B048-85BDC9FD1C3A}</a:tableStyleId>
                  </a:tblPr>
                  <a:tblGrid>
                    <a:gridCol w="936104"/>
                    <a:gridCol w="2174642"/>
                    <a:gridCol w="1555373"/>
                    <a:gridCol w="1555373"/>
                    <a:gridCol w="1555373"/>
                  </a:tblGrid>
                  <a:tr h="370840">
                    <a:tc>
                      <a:txBody>
                        <a:bodyPr/>
                        <a:lstStyle/>
                        <a:p>
                          <a:r>
                            <a:rPr lang="de-DE" dirty="0" smtClean="0"/>
                            <a:t>Layer</a:t>
                          </a:r>
                          <a:endParaRPr lang="de-DE" dirty="0"/>
                        </a:p>
                      </a:txBody>
                      <a:tcPr/>
                    </a:tc>
                    <a:tc>
                      <a:txBody>
                        <a:bodyPr/>
                        <a:lstStyle/>
                        <a:p>
                          <a:r>
                            <a:rPr lang="de-DE" dirty="0" err="1" smtClean="0"/>
                            <a:t>Mean</a:t>
                          </a:r>
                          <a:r>
                            <a:rPr lang="de-DE" dirty="0" smtClean="0"/>
                            <a:t> Arrival Rate </a:t>
                          </a:r>
                          <a14:m>
                            <m:oMath xmlns:m="http://schemas.openxmlformats.org/officeDocument/2006/math">
                              <m:sSup>
                                <m:sSupPr>
                                  <m:ctrlPr>
                                    <a:rPr lang="de-DE" b="1" i="1" smtClean="0">
                                      <a:latin typeface="Cambria Math"/>
                                    </a:rPr>
                                  </m:ctrlPr>
                                </m:sSupPr>
                                <m:e>
                                  <m:r>
                                    <a:rPr lang="de-DE" b="1" i="1" smtClean="0">
                                      <a:latin typeface="Cambria Math"/>
                                    </a:rPr>
                                    <m:t>𝝀</m:t>
                                  </m:r>
                                </m:e>
                                <m:sup>
                                  <m:r>
                                    <a:rPr lang="de-DE" b="1" i="1" smtClean="0">
                                      <a:latin typeface="Cambria Math"/>
                                    </a:rPr>
                                    <m:t>′</m:t>
                                  </m:r>
                                </m:sup>
                              </m:sSup>
                              <m:r>
                                <a:rPr lang="de-DE" b="1" i="1" smtClean="0">
                                  <a:latin typeface="Cambria Math"/>
                                </a:rPr>
                                <m:t> </m:t>
                              </m:r>
                            </m:oMath>
                          </a14:m>
                          <a:r>
                            <a:rPr lang="de-DE" dirty="0" smtClean="0"/>
                            <a:t>[1/s/km²/MHz]</a:t>
                          </a:r>
                          <a:endParaRPr lang="de-DE" dirty="0"/>
                        </a:p>
                      </a:txBody>
                      <a:tcPr/>
                    </a:tc>
                    <a:tc>
                      <a:txBody>
                        <a:bodyPr/>
                        <a:lstStyle/>
                        <a:p>
                          <a:r>
                            <a:rPr lang="de-DE" dirty="0" smtClean="0"/>
                            <a:t>Power [dBm]</a:t>
                          </a:r>
                          <a:endParaRPr lang="de-DE" dirty="0"/>
                        </a:p>
                      </a:txBody>
                      <a:tcPr/>
                    </a:tc>
                    <a:tc>
                      <a:txBody>
                        <a:bodyPr/>
                        <a:lstStyle/>
                        <a:p>
                          <a:r>
                            <a:rPr lang="de-DE" dirty="0" smtClean="0"/>
                            <a:t>Bandwidth [kHz]</a:t>
                          </a:r>
                          <a:endParaRPr lang="de-DE" dirty="0"/>
                        </a:p>
                      </a:txBody>
                      <a:tcPr/>
                    </a:tc>
                    <a:tc>
                      <a:txBody>
                        <a:bodyPr/>
                        <a:lstStyle/>
                        <a:p>
                          <a:r>
                            <a:rPr lang="en-US" noProof="0" dirty="0" smtClean="0"/>
                            <a:t>Length</a:t>
                          </a:r>
                          <a:r>
                            <a:rPr lang="de-DE" baseline="0" dirty="0" smtClean="0"/>
                            <a:t> [</a:t>
                          </a:r>
                          <a:r>
                            <a:rPr lang="de-DE" baseline="0" dirty="0" err="1" smtClean="0"/>
                            <a:t>ms</a:t>
                          </a:r>
                          <a:r>
                            <a:rPr lang="de-DE" baseline="0" dirty="0" smtClean="0"/>
                            <a:t>]</a:t>
                          </a:r>
                          <a:endParaRPr lang="de-DE" dirty="0"/>
                        </a:p>
                      </a:txBody>
                      <a:tcPr/>
                    </a:tc>
                  </a:tr>
                  <a:tr h="370840">
                    <a:tc>
                      <a:txBody>
                        <a:bodyPr/>
                        <a:lstStyle/>
                        <a:p>
                          <a:pPr algn="r"/>
                          <a:r>
                            <a:rPr lang="de-DE" dirty="0" smtClean="0"/>
                            <a:t>1</a:t>
                          </a:r>
                          <a:endParaRPr lang="de-DE" dirty="0"/>
                        </a:p>
                      </a:txBody>
                      <a:tcPr/>
                    </a:tc>
                    <a:tc>
                      <a:txBody>
                        <a:bodyPr/>
                        <a:lstStyle/>
                        <a:p>
                          <a:pPr algn="r"/>
                          <a:r>
                            <a:rPr lang="de-DE" dirty="0" smtClean="0"/>
                            <a:t>0.8</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2</a:t>
                          </a:r>
                          <a:endParaRPr lang="de-DE" dirty="0"/>
                        </a:p>
                      </a:txBody>
                      <a:tcPr/>
                    </a:tc>
                    <a:tc>
                      <a:txBody>
                        <a:bodyPr/>
                        <a:lstStyle/>
                        <a:p>
                          <a:pPr algn="r"/>
                          <a:r>
                            <a:rPr lang="de-DE" dirty="0" smtClean="0"/>
                            <a:t>0.15</a:t>
                          </a:r>
                          <a:endParaRPr lang="de-DE" dirty="0"/>
                        </a:p>
                      </a:txBody>
                      <a:tcPr/>
                    </a:tc>
                    <a:tc>
                      <a:txBody>
                        <a:bodyPr/>
                        <a:lstStyle/>
                        <a:p>
                          <a:pPr algn="r"/>
                          <a:r>
                            <a:rPr lang="de-DE" dirty="0" smtClean="0"/>
                            <a:t>10</a:t>
                          </a:r>
                          <a:endParaRPr lang="de-DE" dirty="0"/>
                        </a:p>
                      </a:txBody>
                      <a:tcPr/>
                    </a:tc>
                    <a:tc>
                      <a:txBody>
                        <a:bodyPr/>
                        <a:lstStyle/>
                        <a:p>
                          <a:pPr algn="r"/>
                          <a:r>
                            <a:rPr lang="de-DE" dirty="0" smtClean="0"/>
                            <a:t>20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3</a:t>
                          </a:r>
                          <a:endParaRPr lang="de-DE" dirty="0"/>
                        </a:p>
                      </a:txBody>
                      <a:tcPr/>
                    </a:tc>
                    <a:tc>
                      <a:txBody>
                        <a:bodyPr/>
                        <a:lstStyle/>
                        <a:p>
                          <a:pPr algn="r"/>
                          <a:r>
                            <a:rPr lang="de-DE" dirty="0" smtClean="0"/>
                            <a:t>0.04</a:t>
                          </a:r>
                          <a:endParaRPr lang="de-DE" dirty="0"/>
                        </a:p>
                      </a:txBody>
                      <a:tcPr/>
                    </a:tc>
                    <a:tc>
                      <a:txBody>
                        <a:bodyPr/>
                        <a:lstStyle/>
                        <a:p>
                          <a:pPr algn="r"/>
                          <a:r>
                            <a:rPr lang="de-DE" dirty="0" smtClean="0"/>
                            <a:t>10</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r>
                  <a:tr h="370840">
                    <a:tc>
                      <a:txBody>
                        <a:bodyPr/>
                        <a:lstStyle/>
                        <a:p>
                          <a:pPr algn="r"/>
                          <a:r>
                            <a:rPr lang="de-DE" dirty="0" smtClean="0"/>
                            <a:t>4</a:t>
                          </a:r>
                          <a:endParaRPr lang="de-DE" dirty="0"/>
                        </a:p>
                      </a:txBody>
                      <a:tcPr/>
                    </a:tc>
                    <a:tc>
                      <a:txBody>
                        <a:bodyPr/>
                        <a:lstStyle/>
                        <a:p>
                          <a:pPr algn="r"/>
                          <a:r>
                            <a:rPr lang="de-DE" dirty="0" smtClean="0"/>
                            <a:t>0.01</a:t>
                          </a:r>
                          <a:endParaRPr lang="de-DE" dirty="0"/>
                        </a:p>
                      </a:txBody>
                      <a:tcPr/>
                    </a:tc>
                    <a:tc>
                      <a:txBody>
                        <a:bodyPr/>
                        <a:lstStyle/>
                        <a:p>
                          <a:pPr algn="r"/>
                          <a:r>
                            <a:rPr lang="de-DE" dirty="0" smtClean="0"/>
                            <a:t>10</a:t>
                          </a:r>
                          <a:endParaRPr lang="de-DE" dirty="0"/>
                        </a:p>
                      </a:txBody>
                      <a:tcPr/>
                    </a:tc>
                    <a:tc>
                      <a:txBody>
                        <a:bodyPr/>
                        <a:lstStyle/>
                        <a:p>
                          <a:pPr algn="r"/>
                          <a:r>
                            <a:rPr lang="de-DE" dirty="0" smtClean="0"/>
                            <a:t>1,000</a:t>
                          </a:r>
                          <a:endParaRPr lang="de-DE" dirty="0"/>
                        </a:p>
                      </a:txBody>
                      <a:tcPr/>
                    </a:tc>
                    <a:tc>
                      <a:txBody>
                        <a:bodyPr/>
                        <a:lstStyle/>
                        <a:p>
                          <a:pPr algn="r"/>
                          <a:r>
                            <a:rPr lang="de-DE" dirty="0" smtClean="0"/>
                            <a:t>30</a:t>
                          </a:r>
                          <a:endParaRPr lang="de-DE" dirty="0"/>
                        </a:p>
                      </a:txBody>
                      <a:tcPr/>
                    </a:tc>
                  </a:tr>
                </a:tbl>
              </a:graphicData>
            </a:graphic>
          </p:graphicFrame>
        </mc:Choice>
        <mc:Fallback xmlns="">
          <p:graphicFrame>
            <p:nvGraphicFramePr>
              <p:cNvPr id="7" name="Tabelle 6"/>
              <p:cNvGraphicFramePr>
                <a:graphicFrameLocks noGrp="1"/>
              </p:cNvGraphicFramePr>
              <p:nvPr>
                <p:extLst>
                  <p:ext uri="{D42A27DB-BD31-4B8C-83A1-F6EECF244321}">
                    <p14:modId xmlns:p14="http://schemas.microsoft.com/office/powerpoint/2010/main" val="1622771420"/>
                  </p:ext>
                </p:extLst>
              </p:nvPr>
            </p:nvGraphicFramePr>
            <p:xfrm>
              <a:off x="611560" y="3068960"/>
              <a:ext cx="7776865" cy="2123440"/>
            </p:xfrm>
            <a:graphic>
              <a:graphicData uri="http://schemas.openxmlformats.org/drawingml/2006/table">
                <a:tbl>
                  <a:tblPr firstRow="1" bandRow="1">
                    <a:tableStyleId>{5C22544A-7EE6-4342-B048-85BDC9FD1C3A}</a:tableStyleId>
                  </a:tblPr>
                  <a:tblGrid>
                    <a:gridCol w="936104"/>
                    <a:gridCol w="2174642"/>
                    <a:gridCol w="1555373"/>
                    <a:gridCol w="1555373"/>
                    <a:gridCol w="1555373"/>
                  </a:tblGrid>
                  <a:tr h="640080">
                    <a:tc>
                      <a:txBody>
                        <a:bodyPr/>
                        <a:lstStyle/>
                        <a:p>
                          <a:r>
                            <a:rPr lang="de-DE" dirty="0" smtClean="0"/>
                            <a:t>Layer</a:t>
                          </a:r>
                          <a:endParaRPr lang="de-DE" dirty="0"/>
                        </a:p>
                      </a:txBody>
                      <a:tcPr/>
                    </a:tc>
                    <a:tc>
                      <a:txBody>
                        <a:bodyPr/>
                        <a:lstStyle/>
                        <a:p>
                          <a:endParaRPr lang="de-DE"/>
                        </a:p>
                      </a:txBody>
                      <a:tcPr>
                        <a:blipFill rotWithShape="1">
                          <a:blip r:embed="rId2"/>
                          <a:stretch>
                            <a:fillRect l="-43258" t="-4762" r="-215449" b="-246667"/>
                          </a:stretch>
                        </a:blipFill>
                      </a:tcPr>
                    </a:tc>
                    <a:tc>
                      <a:txBody>
                        <a:bodyPr/>
                        <a:lstStyle/>
                        <a:p>
                          <a:r>
                            <a:rPr lang="de-DE" dirty="0" smtClean="0"/>
                            <a:t>Power [dBm]</a:t>
                          </a:r>
                          <a:endParaRPr lang="de-DE" dirty="0"/>
                        </a:p>
                      </a:txBody>
                      <a:tcPr/>
                    </a:tc>
                    <a:tc>
                      <a:txBody>
                        <a:bodyPr/>
                        <a:lstStyle/>
                        <a:p>
                          <a:r>
                            <a:rPr lang="de-DE" dirty="0" smtClean="0"/>
                            <a:t>Bandwidth [kHz]</a:t>
                          </a:r>
                          <a:endParaRPr lang="de-DE" dirty="0"/>
                        </a:p>
                      </a:txBody>
                      <a:tcPr/>
                    </a:tc>
                    <a:tc>
                      <a:txBody>
                        <a:bodyPr/>
                        <a:lstStyle/>
                        <a:p>
                          <a:r>
                            <a:rPr lang="en-US" noProof="0" dirty="0" smtClean="0"/>
                            <a:t>Length</a:t>
                          </a:r>
                          <a:r>
                            <a:rPr lang="de-DE" baseline="0" dirty="0" smtClean="0"/>
                            <a:t> [</a:t>
                          </a:r>
                          <a:r>
                            <a:rPr lang="de-DE" baseline="0" dirty="0" err="1" smtClean="0"/>
                            <a:t>ms</a:t>
                          </a:r>
                          <a:r>
                            <a:rPr lang="de-DE" baseline="0" dirty="0" smtClean="0"/>
                            <a:t>]</a:t>
                          </a:r>
                          <a:endParaRPr lang="de-DE" dirty="0"/>
                        </a:p>
                      </a:txBody>
                      <a:tcPr/>
                    </a:tc>
                  </a:tr>
                  <a:tr h="370840">
                    <a:tc>
                      <a:txBody>
                        <a:bodyPr/>
                        <a:lstStyle/>
                        <a:p>
                          <a:pPr algn="r"/>
                          <a:r>
                            <a:rPr lang="de-DE" dirty="0" smtClean="0"/>
                            <a:t>1</a:t>
                          </a:r>
                          <a:endParaRPr lang="de-DE" dirty="0"/>
                        </a:p>
                      </a:txBody>
                      <a:tcPr/>
                    </a:tc>
                    <a:tc>
                      <a:txBody>
                        <a:bodyPr/>
                        <a:lstStyle/>
                        <a:p>
                          <a:pPr algn="r"/>
                          <a:r>
                            <a:rPr lang="de-DE" dirty="0" smtClean="0"/>
                            <a:t>0.8</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2</a:t>
                          </a:r>
                          <a:endParaRPr lang="de-DE" dirty="0"/>
                        </a:p>
                      </a:txBody>
                      <a:tcPr/>
                    </a:tc>
                    <a:tc>
                      <a:txBody>
                        <a:bodyPr/>
                        <a:lstStyle/>
                        <a:p>
                          <a:pPr algn="r"/>
                          <a:r>
                            <a:rPr lang="de-DE" dirty="0" smtClean="0"/>
                            <a:t>0.15</a:t>
                          </a:r>
                          <a:endParaRPr lang="de-DE" dirty="0"/>
                        </a:p>
                      </a:txBody>
                      <a:tcPr/>
                    </a:tc>
                    <a:tc>
                      <a:txBody>
                        <a:bodyPr/>
                        <a:lstStyle/>
                        <a:p>
                          <a:pPr algn="r"/>
                          <a:r>
                            <a:rPr lang="de-DE" dirty="0" smtClean="0"/>
                            <a:t>10</a:t>
                          </a:r>
                          <a:endParaRPr lang="de-DE" dirty="0"/>
                        </a:p>
                      </a:txBody>
                      <a:tcPr/>
                    </a:tc>
                    <a:tc>
                      <a:txBody>
                        <a:bodyPr/>
                        <a:lstStyle/>
                        <a:p>
                          <a:pPr algn="r"/>
                          <a:r>
                            <a:rPr lang="de-DE" dirty="0" smtClean="0"/>
                            <a:t>20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3</a:t>
                          </a:r>
                          <a:endParaRPr lang="de-DE" dirty="0"/>
                        </a:p>
                      </a:txBody>
                      <a:tcPr/>
                    </a:tc>
                    <a:tc>
                      <a:txBody>
                        <a:bodyPr/>
                        <a:lstStyle/>
                        <a:p>
                          <a:pPr algn="r"/>
                          <a:r>
                            <a:rPr lang="de-DE" dirty="0" smtClean="0"/>
                            <a:t>0.04</a:t>
                          </a:r>
                          <a:endParaRPr lang="de-DE" dirty="0"/>
                        </a:p>
                      </a:txBody>
                      <a:tcPr/>
                    </a:tc>
                    <a:tc>
                      <a:txBody>
                        <a:bodyPr/>
                        <a:lstStyle/>
                        <a:p>
                          <a:pPr algn="r"/>
                          <a:r>
                            <a:rPr lang="de-DE" dirty="0" smtClean="0"/>
                            <a:t>10</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r>
                  <a:tr h="370840">
                    <a:tc>
                      <a:txBody>
                        <a:bodyPr/>
                        <a:lstStyle/>
                        <a:p>
                          <a:pPr algn="r"/>
                          <a:r>
                            <a:rPr lang="de-DE" dirty="0" smtClean="0"/>
                            <a:t>4</a:t>
                          </a:r>
                          <a:endParaRPr lang="de-DE" dirty="0"/>
                        </a:p>
                      </a:txBody>
                      <a:tcPr/>
                    </a:tc>
                    <a:tc>
                      <a:txBody>
                        <a:bodyPr/>
                        <a:lstStyle/>
                        <a:p>
                          <a:pPr algn="r"/>
                          <a:r>
                            <a:rPr lang="de-DE" dirty="0" smtClean="0"/>
                            <a:t>0.01</a:t>
                          </a:r>
                          <a:endParaRPr lang="de-DE" dirty="0"/>
                        </a:p>
                      </a:txBody>
                      <a:tcPr/>
                    </a:tc>
                    <a:tc>
                      <a:txBody>
                        <a:bodyPr/>
                        <a:lstStyle/>
                        <a:p>
                          <a:pPr algn="r"/>
                          <a:r>
                            <a:rPr lang="de-DE" dirty="0" smtClean="0"/>
                            <a:t>10</a:t>
                          </a:r>
                          <a:endParaRPr lang="de-DE" dirty="0"/>
                        </a:p>
                      </a:txBody>
                      <a:tcPr/>
                    </a:tc>
                    <a:tc>
                      <a:txBody>
                        <a:bodyPr/>
                        <a:lstStyle/>
                        <a:p>
                          <a:pPr algn="r"/>
                          <a:r>
                            <a:rPr lang="de-DE" dirty="0" smtClean="0"/>
                            <a:t>1,000</a:t>
                          </a:r>
                          <a:endParaRPr lang="de-DE" dirty="0"/>
                        </a:p>
                      </a:txBody>
                      <a:tcPr/>
                    </a:tc>
                    <a:tc>
                      <a:txBody>
                        <a:bodyPr/>
                        <a:lstStyle/>
                        <a:p>
                          <a:pPr algn="r"/>
                          <a:r>
                            <a:rPr lang="de-DE" dirty="0" smtClean="0"/>
                            <a:t>30</a:t>
                          </a:r>
                          <a:endParaRPr lang="de-DE" dirty="0"/>
                        </a:p>
                      </a:txBody>
                      <a:tcPr/>
                    </a:tc>
                  </a:tr>
                </a:tbl>
              </a:graphicData>
            </a:graphic>
          </p:graphicFrame>
        </mc:Fallback>
      </mc:AlternateContent>
    </p:spTree>
    <p:extLst>
      <p:ext uri="{BB962C8B-B14F-4D97-AF65-F5344CB8AC3E}">
        <p14:creationId xmlns:p14="http://schemas.microsoft.com/office/powerpoint/2010/main" val="23566727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Hopping – 100 </a:t>
            </a:r>
            <a:r>
              <a:rPr lang="en-US" dirty="0" err="1" smtClean="0"/>
              <a:t>kbit</a:t>
            </a:r>
            <a:r>
              <a:rPr lang="en-US" dirty="0" smtClean="0"/>
              <a:t>/s</a:t>
            </a:r>
            <a:endParaRPr lang="de-DE"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40</a:t>
            </a:fld>
            <a:endParaRPr lang="en-US" altLang="en-US"/>
          </a:p>
        </p:txBody>
      </p:sp>
      <p:pic>
        <p:nvPicPr>
          <p:cNvPr id="8" name="Inhaltsplatzhalt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356" t="4588" r="6883" b="3206"/>
          <a:stretch/>
        </p:blipFill>
        <p:spPr>
          <a:xfrm>
            <a:off x="1115616" y="1844824"/>
            <a:ext cx="7272808" cy="4395306"/>
          </a:xfrm>
        </p:spPr>
      </p:pic>
    </p:spTree>
    <p:extLst>
      <p:ext uri="{BB962C8B-B14F-4D97-AF65-F5344CB8AC3E}">
        <p14:creationId xmlns:p14="http://schemas.microsoft.com/office/powerpoint/2010/main" val="2104702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Additional Hopping (II / II)</a:t>
            </a:r>
            <a:endParaRPr lang="de-DE" dirty="0"/>
          </a:p>
        </p:txBody>
      </p:sp>
      <p:sp>
        <p:nvSpPr>
          <p:cNvPr id="3" name="Inhaltsplatzhalter 2"/>
          <p:cNvSpPr>
            <a:spLocks noGrp="1"/>
          </p:cNvSpPr>
          <p:nvPr>
            <p:ph idx="1"/>
          </p:nvPr>
        </p:nvSpPr>
        <p:spPr/>
        <p:txBody>
          <a:bodyPr/>
          <a:lstStyle/>
          <a:p>
            <a:r>
              <a:rPr lang="en-US" sz="2000" dirty="0" smtClean="0"/>
              <a:t>The use of frequency hopping de-correlates the interference</a:t>
            </a:r>
          </a:p>
          <a:p>
            <a:r>
              <a:rPr lang="en-US" sz="2000" dirty="0" smtClean="0"/>
              <a:t>Losses of some fragments are compensated by means of the used Reed Solomon Code</a:t>
            </a:r>
          </a:p>
          <a:p>
            <a:endParaRPr lang="en-US" sz="2000" dirty="0"/>
          </a:p>
          <a:p>
            <a:pPr>
              <a:buFont typeface="Wingdings"/>
              <a:buChar char="è"/>
            </a:pPr>
            <a:r>
              <a:rPr lang="en-US" sz="2000" dirty="0" smtClean="0">
                <a:sym typeface="Wingdings" panose="05000000000000000000" pitchFamily="2" charset="2"/>
              </a:rPr>
              <a:t>Hopping almost approaches the performance of the AWGN channel even in dense interference scenarios with simple codes</a:t>
            </a:r>
          </a:p>
          <a:p>
            <a:pPr>
              <a:buFont typeface="Wingdings"/>
              <a:buChar char="è"/>
            </a:pPr>
            <a:endParaRPr lang="en-US" sz="2000" dirty="0">
              <a:sym typeface="Wingdings" panose="05000000000000000000" pitchFamily="2" charset="2"/>
            </a:endParaRPr>
          </a:p>
          <a:p>
            <a:pPr>
              <a:buFont typeface="Wingdings"/>
              <a:buChar char="è"/>
            </a:pPr>
            <a:r>
              <a:rPr lang="en-US" sz="2000" dirty="0" smtClean="0">
                <a:sym typeface="Wingdings" panose="05000000000000000000" pitchFamily="2" charset="2"/>
              </a:rPr>
              <a:t>Significantly better results may be achieved using convolutional codes and further optimization</a:t>
            </a:r>
            <a:endParaRPr lang="en-US" sz="2000" dirty="0" smtClean="0"/>
          </a:p>
          <a:p>
            <a:endParaRPr lang="en-US" sz="2000" dirty="0" smtClean="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41</a:t>
            </a:fld>
            <a:endParaRPr lang="en-US" altLang="en-US"/>
          </a:p>
        </p:txBody>
      </p:sp>
    </p:spTree>
    <p:extLst>
      <p:ext uri="{BB962C8B-B14F-4D97-AF65-F5344CB8AC3E}">
        <p14:creationId xmlns:p14="http://schemas.microsoft.com/office/powerpoint/2010/main" val="3564234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Conclusions</a:t>
            </a:r>
            <a:endParaRPr lang="en-US" dirty="0"/>
          </a:p>
        </p:txBody>
      </p:sp>
      <p:sp>
        <p:nvSpPr>
          <p:cNvPr id="3" name="Inhaltsplatzhalter 2"/>
          <p:cNvSpPr>
            <a:spLocks noGrp="1"/>
          </p:cNvSpPr>
          <p:nvPr>
            <p:ph idx="1"/>
          </p:nvPr>
        </p:nvSpPr>
        <p:spPr/>
        <p:txBody>
          <a:bodyPr/>
          <a:lstStyle/>
          <a:p>
            <a:r>
              <a:rPr lang="en-US" sz="2400" dirty="0" smtClean="0"/>
              <a:t>Coding improved the performance in the AWGN channel</a:t>
            </a:r>
          </a:p>
          <a:p>
            <a:r>
              <a:rPr lang="en-US" sz="2400" dirty="0" smtClean="0"/>
              <a:t>Interference has a significant impact on the reception quality, especially in case of un-coded transmission and ultra-low payload bit-rates</a:t>
            </a:r>
          </a:p>
          <a:p>
            <a:r>
              <a:rPr lang="en-US" sz="2400" dirty="0" smtClean="0"/>
              <a:t>The use of coding only shows limited improvement in case of interfered channels</a:t>
            </a:r>
          </a:p>
          <a:p>
            <a:r>
              <a:rPr lang="en-US" sz="2400" dirty="0" smtClean="0"/>
              <a:t>Combined channel hopping and coding significantly improves the performance and almost reaches the AWGN performance, even in highly interfered channels</a:t>
            </a:r>
          </a:p>
          <a:p>
            <a:endParaRPr lang="en-US" sz="24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D1F9E152-D288-4B60-9F64-74B94A8AAB68}" type="slidenum">
              <a:rPr lang="en-US" altLang="en-US" smtClean="0"/>
              <a:pPr>
                <a:defRPr/>
              </a:pPr>
              <a:t>42</a:t>
            </a:fld>
            <a:endParaRPr lang="en-US" altLang="en-US" dirty="0"/>
          </a:p>
        </p:txBody>
      </p:sp>
    </p:spTree>
    <p:extLst>
      <p:ext uri="{BB962C8B-B14F-4D97-AF65-F5344CB8AC3E}">
        <p14:creationId xmlns:p14="http://schemas.microsoft.com/office/powerpoint/2010/main" val="1134048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err="1" smtClean="0"/>
              <a:t>Thank</a:t>
            </a:r>
            <a:r>
              <a:rPr lang="de-DE" dirty="0" smtClean="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Interest!</a:t>
            </a:r>
            <a:endParaRPr lang="de-DE" dirty="0"/>
          </a:p>
        </p:txBody>
      </p:sp>
      <p:sp>
        <p:nvSpPr>
          <p:cNvPr id="8" name="Untertitel 7"/>
          <p:cNvSpPr>
            <a:spLocks noGrp="1"/>
          </p:cNvSpPr>
          <p:nvPr>
            <p:ph type="subTitle"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43</a:t>
            </a:fld>
            <a:endParaRPr lang="en-US" altLang="en-US"/>
          </a:p>
        </p:txBody>
      </p:sp>
    </p:spTree>
    <p:extLst>
      <p:ext uri="{BB962C8B-B14F-4D97-AF65-F5344CB8AC3E}">
        <p14:creationId xmlns:p14="http://schemas.microsoft.com/office/powerpoint/2010/main" val="249472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Definition of Interference Model (II / II)</a:t>
            </a:r>
            <a:endParaRPr lang="de-DE" dirty="0"/>
          </a:p>
        </p:txBody>
      </p:sp>
      <p:sp>
        <p:nvSpPr>
          <p:cNvPr id="3" name="Inhaltsplatzhalter 2"/>
          <p:cNvSpPr>
            <a:spLocks noGrp="1"/>
          </p:cNvSpPr>
          <p:nvPr>
            <p:ph idx="1"/>
          </p:nvPr>
        </p:nvSpPr>
        <p:spPr>
          <a:xfrm>
            <a:off x="685800" y="3645024"/>
            <a:ext cx="7772400" cy="2162944"/>
          </a:xfrm>
        </p:spPr>
        <p:txBody>
          <a:bodyPr/>
          <a:lstStyle/>
          <a:p>
            <a:pPr>
              <a:buFont typeface="Wingdings"/>
              <a:buChar char="è"/>
            </a:pPr>
            <a:r>
              <a:rPr lang="en-US" sz="1800" dirty="0" smtClean="0">
                <a:sym typeface="Wingdings" panose="05000000000000000000" pitchFamily="2" charset="2"/>
              </a:rPr>
              <a:t>For interference class “dense” we obtain 50 signals per s per km² per MHz</a:t>
            </a:r>
          </a:p>
          <a:p>
            <a:pPr>
              <a:buFont typeface="Wingdings"/>
              <a:buChar char="è"/>
            </a:pPr>
            <a:r>
              <a:rPr lang="en-US" sz="1800" dirty="0" smtClean="0">
                <a:sym typeface="Wingdings" panose="05000000000000000000" pitchFamily="2" charset="2"/>
              </a:rPr>
              <a:t>The overall area is given by the propagation model, here we use the “Outdoor Urban 140m” as defined in 15-17/36</a:t>
            </a:r>
          </a:p>
          <a:p>
            <a:pPr>
              <a:buFont typeface="Wingdings"/>
              <a:buChar char="è"/>
            </a:pPr>
            <a:endParaRPr lang="en-US" sz="1800" dirty="0">
              <a:sym typeface="Wingdings" panose="05000000000000000000" pitchFamily="2" charset="2"/>
            </a:endParaRPr>
          </a:p>
          <a:p>
            <a:pPr>
              <a:buFont typeface="Wingdings"/>
              <a:buChar char="è"/>
            </a:pPr>
            <a:r>
              <a:rPr lang="en-US" sz="1800" dirty="0" smtClean="0">
                <a:sym typeface="Wingdings" panose="05000000000000000000" pitchFamily="2" charset="2"/>
              </a:rPr>
              <a:t>Results in thousands of interferers in the given playground size of 2 s and 2 MHz bandwidth</a:t>
            </a:r>
          </a:p>
          <a:p>
            <a:pPr>
              <a:buFont typeface="Wingdings"/>
              <a:buChar char="è"/>
            </a:pPr>
            <a:r>
              <a:rPr lang="en-US" sz="1800" dirty="0" smtClean="0"/>
              <a:t>Field strength of the individual signals depends on the distance between receiver node and the interferer</a:t>
            </a:r>
            <a:endParaRPr lang="en-US" sz="18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5</a:t>
            </a:fld>
            <a:endParaRPr lang="en-US" altLang="en-US"/>
          </a:p>
        </p:txBody>
      </p:sp>
      <mc:AlternateContent xmlns:mc="http://schemas.openxmlformats.org/markup-compatibility/2006" xmlns:a14="http://schemas.microsoft.com/office/drawing/2010/main">
        <mc:Choice Requires="a14">
          <p:graphicFrame>
            <p:nvGraphicFramePr>
              <p:cNvPr id="7" name="Inhaltsplatzhalter 6"/>
              <p:cNvGraphicFramePr>
                <a:graphicFrameLocks/>
              </p:cNvGraphicFramePr>
              <p:nvPr>
                <p:extLst>
                  <p:ext uri="{D42A27DB-BD31-4B8C-83A1-F6EECF244321}">
                    <p14:modId xmlns:p14="http://schemas.microsoft.com/office/powerpoint/2010/main" val="3264324224"/>
                  </p:ext>
                </p:extLst>
              </p:nvPr>
            </p:nvGraphicFramePr>
            <p:xfrm>
              <a:off x="971600" y="1628800"/>
              <a:ext cx="7200800" cy="1893780"/>
            </p:xfrm>
            <a:graphic>
              <a:graphicData uri="http://schemas.openxmlformats.org/drawingml/2006/table">
                <a:tbl>
                  <a:tblPr firstRow="1" bandRow="1">
                    <a:tableStyleId>{5C22544A-7EE6-4342-B048-85BDC9FD1C3A}</a:tableStyleId>
                  </a:tblPr>
                  <a:tblGrid>
                    <a:gridCol w="2610290"/>
                    <a:gridCol w="4590510"/>
                  </a:tblGrid>
                  <a:tr h="424580">
                    <a:tc>
                      <a:txBody>
                        <a:bodyPr/>
                        <a:lstStyle/>
                        <a:p>
                          <a:r>
                            <a:rPr lang="en-US" sz="1400" noProof="0" dirty="0" smtClean="0"/>
                            <a:t>Class</a:t>
                          </a:r>
                          <a:endParaRPr lang="en-US" sz="1400" noProof="0" dirty="0"/>
                        </a:p>
                      </a:txBody>
                      <a:tcPr/>
                    </a:tc>
                    <a:tc>
                      <a:txBody>
                        <a:bodyPr/>
                        <a:lstStyle/>
                        <a:p>
                          <a:r>
                            <a:rPr lang="en-US" sz="1400" noProof="0" dirty="0" smtClean="0"/>
                            <a:t>Mean Arrival Rate over all layers </a:t>
                          </a:r>
                          <a14:m>
                            <m:oMath xmlns:m="http://schemas.openxmlformats.org/officeDocument/2006/math">
                              <m:r>
                                <a:rPr lang="de-DE" sz="1400" b="1" i="1" noProof="0" smtClean="0">
                                  <a:latin typeface="Cambria Math"/>
                                </a:rPr>
                                <m:t>𝝀</m:t>
                              </m:r>
                              <m:r>
                                <a:rPr lang="de-DE" sz="1400" b="1" i="1" noProof="0" smtClean="0">
                                  <a:latin typeface="Cambria Math"/>
                                </a:rPr>
                                <m:t>′</m:t>
                              </m:r>
                            </m:oMath>
                          </a14:m>
                          <a:r>
                            <a:rPr lang="en-US" sz="1400" noProof="0" dirty="0" smtClean="0"/>
                            <a:t> [1/s/km²/MHz]</a:t>
                          </a:r>
                          <a:br>
                            <a:rPr lang="en-US" sz="1400" noProof="0" dirty="0" smtClean="0"/>
                          </a:br>
                          <a:r>
                            <a:rPr lang="en-US" sz="1400" noProof="0" dirty="0" smtClean="0"/>
                            <a:t>(Multiplier A)</a:t>
                          </a:r>
                          <a:endParaRPr lang="en-US" sz="1400" noProof="0" dirty="0"/>
                        </a:p>
                      </a:txBody>
                      <a:tcPr/>
                    </a:tc>
                  </a:tr>
                  <a:tr h="343905">
                    <a:tc>
                      <a:txBody>
                        <a:bodyPr/>
                        <a:lstStyle/>
                        <a:p>
                          <a:r>
                            <a:rPr lang="en-US" sz="1400" noProof="0" dirty="0" smtClean="0"/>
                            <a:t>None</a:t>
                          </a:r>
                          <a:endParaRPr lang="en-US" sz="1400" noProof="0" dirty="0"/>
                        </a:p>
                      </a:txBody>
                      <a:tcPr/>
                    </a:tc>
                    <a:tc>
                      <a:txBody>
                        <a:bodyPr/>
                        <a:lstStyle/>
                        <a:p>
                          <a:pPr algn="r"/>
                          <a:r>
                            <a:rPr lang="en-US" sz="1400" noProof="0" dirty="0" smtClean="0"/>
                            <a:t>0</a:t>
                          </a:r>
                          <a:endParaRPr lang="en-US" sz="1400" noProof="0" dirty="0"/>
                        </a:p>
                      </a:txBody>
                      <a:tcPr/>
                    </a:tc>
                  </a:tr>
                  <a:tr h="343905">
                    <a:tc>
                      <a:txBody>
                        <a:bodyPr/>
                        <a:lstStyle/>
                        <a:p>
                          <a:r>
                            <a:rPr lang="en-US" sz="1400" noProof="0" dirty="0" smtClean="0"/>
                            <a:t>Low</a:t>
                          </a:r>
                          <a:endParaRPr lang="en-US" sz="1400" noProof="0" dirty="0"/>
                        </a:p>
                      </a:txBody>
                      <a:tcPr/>
                    </a:tc>
                    <a:tc>
                      <a:txBody>
                        <a:bodyPr/>
                        <a:lstStyle/>
                        <a:p>
                          <a:pPr algn="r"/>
                          <a:r>
                            <a:rPr lang="en-US" sz="1400" noProof="0" dirty="0" smtClean="0"/>
                            <a:t>1</a:t>
                          </a:r>
                          <a:endParaRPr lang="en-US" sz="1400" noProof="0" dirty="0"/>
                        </a:p>
                      </a:txBody>
                      <a:tcPr/>
                    </a:tc>
                  </a:tr>
                  <a:tr h="343905">
                    <a:tc>
                      <a:txBody>
                        <a:bodyPr/>
                        <a:lstStyle/>
                        <a:p>
                          <a:r>
                            <a:rPr lang="en-US" sz="1400" noProof="0" dirty="0" smtClean="0"/>
                            <a:t>Medium</a:t>
                          </a:r>
                          <a:endParaRPr lang="en-US" sz="1400" noProof="0" dirty="0"/>
                        </a:p>
                      </a:txBody>
                      <a:tcPr/>
                    </a:tc>
                    <a:tc>
                      <a:txBody>
                        <a:bodyPr/>
                        <a:lstStyle/>
                        <a:p>
                          <a:pPr algn="r"/>
                          <a:r>
                            <a:rPr lang="en-US" sz="1400" noProof="0" dirty="0" smtClean="0"/>
                            <a:t>10</a:t>
                          </a:r>
                          <a:endParaRPr lang="en-US" sz="1400" noProof="0" dirty="0"/>
                        </a:p>
                      </a:txBody>
                      <a:tcPr/>
                    </a:tc>
                  </a:tr>
                  <a:tr h="343905">
                    <a:tc>
                      <a:txBody>
                        <a:bodyPr/>
                        <a:lstStyle/>
                        <a:p>
                          <a:r>
                            <a:rPr lang="en-US" sz="1400" noProof="0" dirty="0" smtClean="0"/>
                            <a:t>Dense</a:t>
                          </a:r>
                          <a:endParaRPr lang="en-US" sz="1400" noProof="0" dirty="0"/>
                        </a:p>
                      </a:txBody>
                      <a:tcPr/>
                    </a:tc>
                    <a:tc>
                      <a:txBody>
                        <a:bodyPr/>
                        <a:lstStyle/>
                        <a:p>
                          <a:pPr algn="r"/>
                          <a:r>
                            <a:rPr lang="en-US" sz="1400" noProof="0" dirty="0" smtClean="0"/>
                            <a:t>50</a:t>
                          </a:r>
                          <a:endParaRPr lang="en-US" sz="1400" noProof="0" dirty="0"/>
                        </a:p>
                      </a:txBody>
                      <a:tcPr/>
                    </a:tc>
                  </a:tr>
                </a:tbl>
              </a:graphicData>
            </a:graphic>
          </p:graphicFrame>
        </mc:Choice>
        <mc:Fallback xmlns="">
          <p:graphicFrame>
            <p:nvGraphicFramePr>
              <p:cNvPr id="7" name="Inhaltsplatzhalter 6"/>
              <p:cNvGraphicFramePr>
                <a:graphicFrameLocks/>
              </p:cNvGraphicFramePr>
              <p:nvPr>
                <p:extLst>
                  <p:ext uri="{D42A27DB-BD31-4B8C-83A1-F6EECF244321}">
                    <p14:modId xmlns:p14="http://schemas.microsoft.com/office/powerpoint/2010/main" val="3264324224"/>
                  </p:ext>
                </p:extLst>
              </p:nvPr>
            </p:nvGraphicFramePr>
            <p:xfrm>
              <a:off x="971600" y="1628800"/>
              <a:ext cx="7200800" cy="1893780"/>
            </p:xfrm>
            <a:graphic>
              <a:graphicData uri="http://schemas.openxmlformats.org/drawingml/2006/table">
                <a:tbl>
                  <a:tblPr firstRow="1" bandRow="1">
                    <a:tableStyleId>{5C22544A-7EE6-4342-B048-85BDC9FD1C3A}</a:tableStyleId>
                  </a:tblPr>
                  <a:tblGrid>
                    <a:gridCol w="2610290"/>
                    <a:gridCol w="4590510"/>
                  </a:tblGrid>
                  <a:tr h="518160">
                    <a:tc>
                      <a:txBody>
                        <a:bodyPr/>
                        <a:lstStyle/>
                        <a:p>
                          <a:r>
                            <a:rPr lang="en-US" sz="1400" noProof="0" dirty="0" smtClean="0"/>
                            <a:t>Class</a:t>
                          </a:r>
                          <a:endParaRPr lang="en-US" sz="1400" noProof="0" dirty="0"/>
                        </a:p>
                      </a:txBody>
                      <a:tcPr/>
                    </a:tc>
                    <a:tc>
                      <a:txBody>
                        <a:bodyPr/>
                        <a:lstStyle/>
                        <a:p>
                          <a:endParaRPr lang="de-DE"/>
                        </a:p>
                      </a:txBody>
                      <a:tcPr>
                        <a:blipFill rotWithShape="1">
                          <a:blip r:embed="rId2"/>
                          <a:stretch>
                            <a:fillRect l="-56764" t="-1176" b="-269412"/>
                          </a:stretch>
                        </a:blipFill>
                      </a:tcPr>
                    </a:tc>
                  </a:tr>
                  <a:tr h="343905">
                    <a:tc>
                      <a:txBody>
                        <a:bodyPr/>
                        <a:lstStyle/>
                        <a:p>
                          <a:r>
                            <a:rPr lang="en-US" sz="1400" noProof="0" dirty="0" smtClean="0"/>
                            <a:t>None</a:t>
                          </a:r>
                          <a:endParaRPr lang="en-US" sz="1400" noProof="0" dirty="0"/>
                        </a:p>
                      </a:txBody>
                      <a:tcPr/>
                    </a:tc>
                    <a:tc>
                      <a:txBody>
                        <a:bodyPr/>
                        <a:lstStyle/>
                        <a:p>
                          <a:pPr algn="r"/>
                          <a:r>
                            <a:rPr lang="en-US" sz="1400" noProof="0" dirty="0" smtClean="0"/>
                            <a:t>0</a:t>
                          </a:r>
                          <a:endParaRPr lang="en-US" sz="1400" noProof="0" dirty="0"/>
                        </a:p>
                      </a:txBody>
                      <a:tcPr/>
                    </a:tc>
                  </a:tr>
                  <a:tr h="343905">
                    <a:tc>
                      <a:txBody>
                        <a:bodyPr/>
                        <a:lstStyle/>
                        <a:p>
                          <a:r>
                            <a:rPr lang="en-US" sz="1400" noProof="0" dirty="0" smtClean="0"/>
                            <a:t>Low</a:t>
                          </a:r>
                          <a:endParaRPr lang="en-US" sz="1400" noProof="0" dirty="0"/>
                        </a:p>
                      </a:txBody>
                      <a:tcPr/>
                    </a:tc>
                    <a:tc>
                      <a:txBody>
                        <a:bodyPr/>
                        <a:lstStyle/>
                        <a:p>
                          <a:pPr algn="r"/>
                          <a:r>
                            <a:rPr lang="en-US" sz="1400" noProof="0" dirty="0" smtClean="0"/>
                            <a:t>1</a:t>
                          </a:r>
                          <a:endParaRPr lang="en-US" sz="1400" noProof="0" dirty="0"/>
                        </a:p>
                      </a:txBody>
                      <a:tcPr/>
                    </a:tc>
                  </a:tr>
                  <a:tr h="343905">
                    <a:tc>
                      <a:txBody>
                        <a:bodyPr/>
                        <a:lstStyle/>
                        <a:p>
                          <a:r>
                            <a:rPr lang="en-US" sz="1400" noProof="0" dirty="0" smtClean="0"/>
                            <a:t>Medium</a:t>
                          </a:r>
                          <a:endParaRPr lang="en-US" sz="1400" noProof="0" dirty="0"/>
                        </a:p>
                      </a:txBody>
                      <a:tcPr/>
                    </a:tc>
                    <a:tc>
                      <a:txBody>
                        <a:bodyPr/>
                        <a:lstStyle/>
                        <a:p>
                          <a:pPr algn="r"/>
                          <a:r>
                            <a:rPr lang="en-US" sz="1400" noProof="0" dirty="0" smtClean="0"/>
                            <a:t>10</a:t>
                          </a:r>
                          <a:endParaRPr lang="en-US" sz="1400" noProof="0" dirty="0"/>
                        </a:p>
                      </a:txBody>
                      <a:tcPr/>
                    </a:tc>
                  </a:tr>
                  <a:tr h="343905">
                    <a:tc>
                      <a:txBody>
                        <a:bodyPr/>
                        <a:lstStyle/>
                        <a:p>
                          <a:r>
                            <a:rPr lang="en-US" sz="1400" noProof="0" dirty="0" smtClean="0"/>
                            <a:t>Dense</a:t>
                          </a:r>
                          <a:endParaRPr lang="en-US" sz="1400" noProof="0" dirty="0"/>
                        </a:p>
                      </a:txBody>
                      <a:tcPr/>
                    </a:tc>
                    <a:tc>
                      <a:txBody>
                        <a:bodyPr/>
                        <a:lstStyle/>
                        <a:p>
                          <a:pPr algn="r"/>
                          <a:r>
                            <a:rPr lang="en-US" sz="1400" noProof="0" dirty="0" smtClean="0"/>
                            <a:t>50</a:t>
                          </a:r>
                          <a:endParaRPr lang="en-US" sz="1400" noProof="0" dirty="0"/>
                        </a:p>
                      </a:txBody>
                      <a:tcPr/>
                    </a:tc>
                  </a:tr>
                </a:tbl>
              </a:graphicData>
            </a:graphic>
          </p:graphicFrame>
        </mc:Fallback>
      </mc:AlternateContent>
    </p:spTree>
    <p:extLst>
      <p:ext uri="{BB962C8B-B14F-4D97-AF65-F5344CB8AC3E}">
        <p14:creationId xmlns:p14="http://schemas.microsoft.com/office/powerpoint/2010/main" val="3293692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Playground of Interference Class “Low” (A=1)</a:t>
            </a:r>
            <a:endParaRPr lang="en-US" dirty="0"/>
          </a:p>
        </p:txBody>
      </p:sp>
      <p:pic>
        <p:nvPicPr>
          <p:cNvPr id="8" name="Inhaltsplatzhalter 7"/>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71600" y="1700808"/>
            <a:ext cx="6984776" cy="4502125"/>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6</a:t>
            </a:fld>
            <a:endParaRPr lang="en-US" altLang="en-US"/>
          </a:p>
        </p:txBody>
      </p:sp>
      <p:sp>
        <p:nvSpPr>
          <p:cNvPr id="9" name="Textfeld 8"/>
          <p:cNvSpPr txBox="1"/>
          <p:nvPr/>
        </p:nvSpPr>
        <p:spPr>
          <a:xfrm>
            <a:off x="611560" y="6165304"/>
            <a:ext cx="5094664" cy="307777"/>
          </a:xfrm>
          <a:prstGeom prst="rect">
            <a:avLst/>
          </a:prstGeom>
          <a:noFill/>
        </p:spPr>
        <p:txBody>
          <a:bodyPr wrap="none" rtlCol="0">
            <a:spAutoFit/>
          </a:bodyPr>
          <a:lstStyle/>
          <a:p>
            <a:r>
              <a:rPr lang="en-US" sz="1400" dirty="0" smtClean="0">
                <a:latin typeface="+mn-lt"/>
              </a:rPr>
              <a:t>Only few interferers visible in case of interference class ”low“</a:t>
            </a:r>
            <a:endParaRPr lang="en-US" sz="1400" dirty="0">
              <a:latin typeface="+mn-lt"/>
            </a:endParaRPr>
          </a:p>
        </p:txBody>
      </p:sp>
    </p:spTree>
    <p:extLst>
      <p:ext uri="{BB962C8B-B14F-4D97-AF65-F5344CB8AC3E}">
        <p14:creationId xmlns:p14="http://schemas.microsoft.com/office/powerpoint/2010/main" val="2415633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Playground of Interference Class “Dense” (A=50)</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43608" y="1988840"/>
            <a:ext cx="6696744" cy="4214799"/>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7</a:t>
            </a:fld>
            <a:endParaRPr lang="en-US" altLang="en-US"/>
          </a:p>
        </p:txBody>
      </p:sp>
      <p:sp>
        <p:nvSpPr>
          <p:cNvPr id="8" name="Textfeld 7"/>
          <p:cNvSpPr txBox="1"/>
          <p:nvPr/>
        </p:nvSpPr>
        <p:spPr>
          <a:xfrm>
            <a:off x="611560" y="6165304"/>
            <a:ext cx="5594801" cy="307777"/>
          </a:xfrm>
          <a:prstGeom prst="rect">
            <a:avLst/>
          </a:prstGeom>
          <a:noFill/>
        </p:spPr>
        <p:txBody>
          <a:bodyPr wrap="none" rtlCol="0">
            <a:spAutoFit/>
          </a:bodyPr>
          <a:lstStyle/>
          <a:p>
            <a:r>
              <a:rPr lang="en-US" sz="1400" dirty="0" smtClean="0">
                <a:latin typeface="+mn-lt"/>
              </a:rPr>
              <a:t>Thousands of interferers visible in case of interference class ”dense“</a:t>
            </a:r>
            <a:endParaRPr lang="en-US" sz="1400" dirty="0">
              <a:latin typeface="+mn-lt"/>
            </a:endParaRPr>
          </a:p>
        </p:txBody>
      </p:sp>
    </p:spTree>
    <p:extLst>
      <p:ext uri="{BB962C8B-B14F-4D97-AF65-F5344CB8AC3E}">
        <p14:creationId xmlns:p14="http://schemas.microsoft.com/office/powerpoint/2010/main" val="2379356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Playground of Interference Class “Dense” (A=50) – Zoomed </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43608" y="1700809"/>
            <a:ext cx="6912768" cy="4297620"/>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8</a:t>
            </a:fld>
            <a:endParaRPr lang="en-US" altLang="en-US"/>
          </a:p>
        </p:txBody>
      </p:sp>
      <p:sp>
        <p:nvSpPr>
          <p:cNvPr id="8" name="Textfeld 7"/>
          <p:cNvSpPr txBox="1"/>
          <p:nvPr/>
        </p:nvSpPr>
        <p:spPr>
          <a:xfrm>
            <a:off x="611560" y="5949280"/>
            <a:ext cx="8201028" cy="523220"/>
          </a:xfrm>
          <a:prstGeom prst="rect">
            <a:avLst/>
          </a:prstGeom>
          <a:noFill/>
        </p:spPr>
        <p:txBody>
          <a:bodyPr wrap="none" rtlCol="0">
            <a:spAutoFit/>
          </a:bodyPr>
          <a:lstStyle/>
          <a:p>
            <a:r>
              <a:rPr lang="en-US" sz="1400" dirty="0" smtClean="0">
                <a:latin typeface="+mn-lt"/>
              </a:rPr>
              <a:t>Zoomed version shows that the playground consists of many thousands of interferers. However, most</a:t>
            </a:r>
            <a:br>
              <a:rPr lang="en-US" sz="1400" dirty="0" smtClean="0">
                <a:latin typeface="+mn-lt"/>
              </a:rPr>
            </a:br>
            <a:r>
              <a:rPr lang="en-US" sz="1400" dirty="0" smtClean="0">
                <a:latin typeface="+mn-lt"/>
              </a:rPr>
              <a:t>interferes have a high distance to the receiver and are therefore received with low level.</a:t>
            </a:r>
            <a:endParaRPr lang="en-US" sz="1400" dirty="0">
              <a:latin typeface="+mn-lt"/>
            </a:endParaRPr>
          </a:p>
        </p:txBody>
      </p:sp>
    </p:spTree>
    <p:extLst>
      <p:ext uri="{BB962C8B-B14F-4D97-AF65-F5344CB8AC3E}">
        <p14:creationId xmlns:p14="http://schemas.microsoft.com/office/powerpoint/2010/main" val="2680066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Comment on the Interference Class</a:t>
            </a:r>
            <a:endParaRPr lang="en-US" dirty="0"/>
          </a:p>
        </p:txBody>
      </p:sp>
      <p:sp>
        <p:nvSpPr>
          <p:cNvPr id="3" name="Inhaltsplatzhalter 2"/>
          <p:cNvSpPr>
            <a:spLocks noGrp="1"/>
          </p:cNvSpPr>
          <p:nvPr>
            <p:ph idx="1"/>
          </p:nvPr>
        </p:nvSpPr>
        <p:spPr/>
        <p:txBody>
          <a:bodyPr/>
          <a:lstStyle/>
          <a:p>
            <a:r>
              <a:rPr lang="en-US" sz="2000" dirty="0" smtClean="0"/>
              <a:t>The number of relevant interferers depends on the number of the density of the potential interference AND the propagation conditions</a:t>
            </a:r>
          </a:p>
          <a:p>
            <a:endParaRPr lang="en-US" sz="2000" dirty="0" smtClean="0"/>
          </a:p>
          <a:p>
            <a:r>
              <a:rPr lang="en-US" sz="2000" dirty="0" smtClean="0"/>
              <a:t>The “Outdoor Urban 140m” defines a typical LPWAN scenario with a base-station antenna mounted on a high tower in a height of 140m </a:t>
            </a:r>
            <a:r>
              <a:rPr lang="en-US" sz="2000" dirty="0" smtClean="0">
                <a:sym typeface="Wingdings" panose="05000000000000000000" pitchFamily="2" charset="2"/>
              </a:rPr>
              <a:t> collects many interferers due to exposed antenna</a:t>
            </a:r>
            <a:endParaRPr lang="en-US" sz="2000" dirty="0" smtClean="0"/>
          </a:p>
          <a:p>
            <a:endParaRPr lang="en-US" sz="2000" dirty="0"/>
          </a:p>
          <a:p>
            <a:r>
              <a:rPr lang="en-US" sz="2000" dirty="0" smtClean="0"/>
              <a:t>In case of indoor scenarios and point-to-point transmission without exposed antennas a significantly lower interference level can be expected</a:t>
            </a:r>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93695" y="6475413"/>
            <a:ext cx="432811" cy="184666"/>
          </a:xfrm>
        </p:spPr>
        <p:txBody>
          <a:bodyPr/>
          <a:lstStyle/>
          <a:p>
            <a:pPr>
              <a:defRPr/>
            </a:pPr>
            <a:r>
              <a:rPr lang="en-US" altLang="en-US" dirty="0" smtClean="0"/>
              <a:t>Slide </a:t>
            </a:r>
            <a:fld id="{D1F9E152-D288-4B60-9F64-74B94A8AAB68}" type="slidenum">
              <a:rPr lang="en-US" altLang="en-US" smtClean="0"/>
              <a:pPr>
                <a:defRPr/>
              </a:pPr>
              <a:t>9</a:t>
            </a:fld>
            <a:endParaRPr lang="en-US" altLang="en-US" dirty="0"/>
          </a:p>
        </p:txBody>
      </p:sp>
    </p:spTree>
    <p:extLst>
      <p:ext uri="{BB962C8B-B14F-4D97-AF65-F5344CB8AC3E}">
        <p14:creationId xmlns:p14="http://schemas.microsoft.com/office/powerpoint/2010/main" val="2160503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0</TotalTime>
  <Words>2162</Words>
  <Application>Microsoft Office PowerPoint</Application>
  <PresentationFormat>Bildschirmpräsentation (4:3)</PresentationFormat>
  <Paragraphs>343</Paragraphs>
  <Slides>43</Slides>
  <Notes>0</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IEEE-P802_15_Rbt</vt:lpstr>
      <vt:lpstr>PowerPoint-Präsentation</vt:lpstr>
      <vt:lpstr>Simulation Results for Interfered Channels</vt:lpstr>
      <vt:lpstr>Motivation</vt:lpstr>
      <vt:lpstr>Definition of Interference Model (I / II)</vt:lpstr>
      <vt:lpstr>Definition of Interference Model (II / II)</vt:lpstr>
      <vt:lpstr>Example Playground of Interference Class “Low” (A=1)</vt:lpstr>
      <vt:lpstr>Example Playground of Interference Class “Dense” (A=50)</vt:lpstr>
      <vt:lpstr>Example Playground of Interference Class “Dense” (A=50) – Zoomed </vt:lpstr>
      <vt:lpstr>Comment on the Interference Class</vt:lpstr>
      <vt:lpstr>Simulation Results AWGN (I / III) </vt:lpstr>
      <vt:lpstr>Simulation Results AWGN (II / III)</vt:lpstr>
      <vt:lpstr>Simulation Results AWGN (III / III)</vt:lpstr>
      <vt:lpstr>Simulation Results with  Interference (I / II)</vt:lpstr>
      <vt:lpstr>Simulation Results with Interference – Medium (A=10)</vt:lpstr>
      <vt:lpstr>Simulation Results with Interference – Dense (A=50)</vt:lpstr>
      <vt:lpstr>Simulation Results with  Interference (II / II)</vt:lpstr>
      <vt:lpstr>Simulation Results with Interference – PER as function of the Class ( I / V )</vt:lpstr>
      <vt:lpstr>Simulation Results with Interference – PER as function of the Class ( II / V )</vt:lpstr>
      <vt:lpstr>Simulation Results with Interference – PER as function of the Class ( III / V )</vt:lpstr>
      <vt:lpstr>Simulation Results with Interference – PER as function of the Class ( IV / V )</vt:lpstr>
      <vt:lpstr>Simulation Results with Interference – PER as function of the Class ( V / V )</vt:lpstr>
      <vt:lpstr>Simulation Results with Frequency Hopping (I/V)</vt:lpstr>
      <vt:lpstr>Simulation Results with Frequency Hopping (II/V)</vt:lpstr>
      <vt:lpstr>Simulation Results with Frequency Hopping (III/V)</vt:lpstr>
      <vt:lpstr>Simulation Results with Frequency Hopping (IV/V)</vt:lpstr>
      <vt:lpstr>Simulation Results with Frequency Hopping (V/V)</vt:lpstr>
      <vt:lpstr>Simulation Results AWGN with  RS Coding (I / III) </vt:lpstr>
      <vt:lpstr>Simulation Results AWGN with  RS Coding (II / III) </vt:lpstr>
      <vt:lpstr>Simulation Results AWGN with  RS Coding (III / III) </vt:lpstr>
      <vt:lpstr>Simulation Results with  Interference and Coding ( I / II )</vt:lpstr>
      <vt:lpstr>Simulation Results with  Interference and Coding – 200 bit/s</vt:lpstr>
      <vt:lpstr>Simulation Results with  Interference and Coding – 1 kbit/s</vt:lpstr>
      <vt:lpstr>Simulation Results with  Interference and Coding – 10 kbit/s</vt:lpstr>
      <vt:lpstr>Simulation Results with  Interference and Coding – 100 kbit/s</vt:lpstr>
      <vt:lpstr>Simulation Results with  Interference and Coding ( II / II )</vt:lpstr>
      <vt:lpstr>Simulation Results with Additional Hopping (I / II)</vt:lpstr>
      <vt:lpstr>Simulation Results with  Hopping – 200 bit/s</vt:lpstr>
      <vt:lpstr>Simulation Results with  Hopping – 1 kbit/s</vt:lpstr>
      <vt:lpstr>Simulation Results with  Hopping – 10 kbit/s</vt:lpstr>
      <vt:lpstr>Simulation Results with  Hopping – 100 kbit/s</vt:lpstr>
      <vt:lpstr>Simulation Results with Additional Hopping (II / II)</vt:lpstr>
      <vt:lpstr>Conclusions</vt:lpstr>
      <vt:lpstr>Thank You for Your Interest!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Joerg Robert</cp:lastModifiedBy>
  <cp:revision>79</cp:revision>
  <cp:lastPrinted>1998-02-10T13:28:06Z</cp:lastPrinted>
  <dcterms:created xsi:type="dcterms:W3CDTF">2017-08-30T11:48:16Z</dcterms:created>
  <dcterms:modified xsi:type="dcterms:W3CDTF">2017-09-11T19:07:15Z</dcterms:modified>
</cp:coreProperties>
</file>