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59" r:id="rId3"/>
    <p:sldId id="315" r:id="rId4"/>
    <p:sldId id="316" r:id="rId5"/>
    <p:sldId id="319" r:id="rId6"/>
    <p:sldId id="317" r:id="rId7"/>
    <p:sldId id="318" r:id="rId8"/>
    <p:sldId id="320" r:id="rId9"/>
    <p:sldId id="321" r:id="rId10"/>
    <p:sldId id="322" r:id="rId11"/>
    <p:sldId id="323" r:id="rId12"/>
    <p:sldId id="324" r:id="rId13"/>
    <p:sldId id="325" r:id="rId14"/>
    <p:sldId id="327" r:id="rId15"/>
    <p:sldId id="328" r:id="rId16"/>
    <p:sldId id="302" r:id="rId1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90" autoAdjust="0"/>
    <p:restoredTop sz="94660"/>
  </p:normalViewPr>
  <p:slideViewPr>
    <p:cSldViewPr>
      <p:cViewPr varScale="1">
        <p:scale>
          <a:sx n="116" d="100"/>
          <a:sy n="116" d="100"/>
        </p:scale>
        <p:origin x="1740" y="108"/>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2017-08-26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2017-08-26</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August 2017</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err="1" smtClean="0"/>
              <a:t>Kookmin</a:t>
            </a:r>
            <a:r>
              <a:rPr lang="en-US" altLang="en-US" dirty="0" smtClean="0"/>
              <a:t> and SNUST</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a:t>
            </a:r>
            <a:r>
              <a:rPr lang="en-US" sz="1600" b="1" dirty="0">
                <a:solidFill>
                  <a:schemeClr val="tx2"/>
                </a:solidFill>
              </a:rPr>
              <a:t>Ad-hoc meeting </a:t>
            </a:r>
            <a:r>
              <a:rPr lang="en-US" sz="1600" b="1" dirty="0" err="1">
                <a:solidFill>
                  <a:schemeClr val="tx2"/>
                </a:solidFill>
              </a:rPr>
              <a:t>Kookmin</a:t>
            </a:r>
            <a:r>
              <a:rPr lang="en-US" sz="1600" b="1" dirty="0">
                <a:solidFill>
                  <a:schemeClr val="tx2"/>
                </a:solidFill>
              </a:rPr>
              <a:t> and SNUST</a:t>
            </a:r>
            <a:r>
              <a:rPr lang="en-US" altLang="en-US" sz="1600" dirty="0" smtClean="0">
                <a:solidFill>
                  <a:schemeClr val="tx2"/>
                </a:solidFill>
              </a:rPr>
              <a:t>	</a:t>
            </a: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August 19, 2017</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Trang Nguyen</a:t>
            </a:r>
            <a:r>
              <a:rPr lang="en-US" altLang="en-US" sz="1600" dirty="0">
                <a:solidFill>
                  <a:schemeClr val="tx2"/>
                </a:solidFill>
              </a:rPr>
              <a:t>, </a:t>
            </a:r>
            <a:r>
              <a:rPr lang="en-US" altLang="en-US" sz="1600" dirty="0" err="1" smtClean="0">
                <a:solidFill>
                  <a:schemeClr val="tx2"/>
                </a:solidFill>
              </a:rPr>
              <a:t>Thanh</a:t>
            </a:r>
            <a:r>
              <a:rPr lang="en-US" altLang="en-US" sz="1600" dirty="0" smtClean="0">
                <a:solidFill>
                  <a:schemeClr val="tx2"/>
                </a:solidFill>
              </a:rPr>
              <a:t> Luan Vu, </a:t>
            </a:r>
            <a:r>
              <a:rPr lang="en-US" altLang="en-US" sz="1600" dirty="0" err="1" smtClean="0">
                <a:solidFill>
                  <a:schemeClr val="tx2"/>
                </a:solidFill>
              </a:rPr>
              <a:t>Yeong</a:t>
            </a:r>
            <a:r>
              <a:rPr lang="en-US" altLang="en-US" sz="1600" dirty="0" smtClean="0">
                <a:solidFill>
                  <a:schemeClr val="tx2"/>
                </a:solidFill>
              </a:rPr>
              <a:t> </a:t>
            </a:r>
            <a:r>
              <a:rPr lang="en-US" altLang="en-US" sz="1600" dirty="0">
                <a:solidFill>
                  <a:schemeClr val="tx2"/>
                </a:solidFill>
              </a:rPr>
              <a:t>Min </a:t>
            </a:r>
            <a:r>
              <a:rPr lang="en-US" altLang="en-US" sz="1600" dirty="0" smtClean="0">
                <a:solidFill>
                  <a:schemeClr val="tx2"/>
                </a:solidFill>
              </a:rPr>
              <a:t>Jang (</a:t>
            </a:r>
            <a:r>
              <a:rPr lang="en-US" altLang="en-US" sz="1600" dirty="0" err="1" smtClean="0">
                <a:solidFill>
                  <a:schemeClr val="tx2"/>
                </a:solidFill>
              </a:rPr>
              <a:t>Kookmin</a:t>
            </a:r>
            <a:r>
              <a:rPr lang="en-US" altLang="en-US" sz="1600" dirty="0" smtClean="0">
                <a:solidFill>
                  <a:schemeClr val="tx2"/>
                </a:solidFill>
              </a:rPr>
              <a:t> University</a:t>
            </a:r>
            <a:r>
              <a:rPr lang="en-US" altLang="en-US" sz="1600" dirty="0">
                <a:solidFill>
                  <a:schemeClr val="tx2"/>
                </a:solidFill>
              </a:rPr>
              <a:t>)</a:t>
            </a:r>
            <a:endParaRPr lang="en-US" altLang="en-US" sz="1600" dirty="0" smtClean="0">
              <a:solidFill>
                <a:schemeClr val="tx2"/>
              </a:solidFill>
            </a:endParaRPr>
          </a:p>
          <a:p>
            <a:r>
              <a:rPr lang="en-US" sz="1600" dirty="0" smtClean="0">
                <a:solidFill>
                  <a:schemeClr val="tx2"/>
                </a:solidFill>
              </a:rPr>
              <a:t>		</a:t>
            </a:r>
            <a:r>
              <a:rPr lang="en-US" sz="1600" dirty="0" err="1" smtClean="0">
                <a:solidFill>
                  <a:schemeClr val="tx2"/>
                </a:solidFill>
              </a:rPr>
              <a:t>Vinayagam</a:t>
            </a:r>
            <a:r>
              <a:rPr lang="en-US" sz="1600" dirty="0" smtClean="0">
                <a:solidFill>
                  <a:schemeClr val="tx2"/>
                </a:solidFill>
              </a:rPr>
              <a:t> </a:t>
            </a:r>
            <a:r>
              <a:rPr lang="en-US" sz="1600" dirty="0" err="1">
                <a:solidFill>
                  <a:schemeClr val="tx2"/>
                </a:solidFill>
              </a:rPr>
              <a:t>Mariappan</a:t>
            </a:r>
            <a:r>
              <a:rPr lang="en-US" sz="1600" dirty="0">
                <a:solidFill>
                  <a:schemeClr val="tx2"/>
                </a:solidFill>
              </a:rPr>
              <a:t>, </a:t>
            </a:r>
            <a:r>
              <a:rPr lang="en-US" sz="1600" dirty="0" err="1">
                <a:solidFill>
                  <a:schemeClr val="tx2"/>
                </a:solidFill>
              </a:rPr>
              <a:t>Jaesang</a:t>
            </a:r>
            <a:r>
              <a:rPr lang="en-US" sz="1600" dirty="0">
                <a:solidFill>
                  <a:schemeClr val="tx2"/>
                </a:solidFill>
              </a:rPr>
              <a:t> Cha (SNUST)</a:t>
            </a:r>
          </a:p>
          <a:p>
            <a:endParaRPr lang="en-US" dirty="0"/>
          </a:p>
          <a:p>
            <a:endParaRPr lang="en-US" altLang="en-US" sz="1600" dirty="0" smtClean="0">
              <a:solidFill>
                <a:schemeClr val="tx2"/>
              </a:solidFill>
            </a:endParaRPr>
          </a:p>
          <a:p>
            <a:r>
              <a:rPr lang="en-US" altLang="en-US" sz="1600" dirty="0" smtClean="0">
                <a:solidFill>
                  <a:schemeClr val="tx2"/>
                </a:solidFill>
              </a:rPr>
              <a:t>Contact: +82-2-910-5068	E-Mail: 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 </a:t>
            </a:r>
            <a:r>
              <a:rPr lang="en-US" sz="1600" dirty="0">
                <a:solidFill>
                  <a:schemeClr val="tx2"/>
                </a:solidFill>
              </a:rPr>
              <a:t>July-2017 TG7m comments </a:t>
            </a:r>
            <a:r>
              <a:rPr lang="en-US" sz="1600" dirty="0" smtClean="0">
                <a:solidFill>
                  <a:schemeClr val="tx2"/>
                </a:solidFill>
              </a:rPr>
              <a:t>resolution, Screen modulation PHYs </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sz="1600" dirty="0">
                <a:solidFill>
                  <a:schemeClr val="tx2"/>
                </a:solidFill>
              </a:rPr>
              <a:t>Ad-hoc meeting </a:t>
            </a:r>
            <a:r>
              <a:rPr lang="en-US" sz="1600" dirty="0" err="1">
                <a:solidFill>
                  <a:schemeClr val="tx2"/>
                </a:solidFill>
              </a:rPr>
              <a:t>Kookmin</a:t>
            </a:r>
            <a:r>
              <a:rPr lang="en-US" sz="1600" dirty="0">
                <a:solidFill>
                  <a:schemeClr val="tx2"/>
                </a:solidFill>
              </a:rPr>
              <a:t> and SNUST </a:t>
            </a:r>
          </a:p>
          <a:p>
            <a:pPr>
              <a:spcBef>
                <a:spcPts val="600"/>
              </a:spcBef>
              <a:spcAft>
                <a:spcPts val="600"/>
              </a:spcAft>
            </a:pPr>
            <a:r>
              <a:rPr lang="en-US" altLang="en-US" sz="1600" b="1" dirty="0" smtClean="0">
                <a:solidFill>
                  <a:schemeClr val="tx2"/>
                </a:solidFill>
              </a:rPr>
              <a:t>Purpose: </a:t>
            </a:r>
            <a:r>
              <a:rPr lang="en-US" sz="1600" dirty="0">
                <a:solidFill>
                  <a:schemeClr val="tx2"/>
                </a:solidFill>
              </a:rPr>
              <a:t>Meeting minutes</a:t>
            </a:r>
            <a:r>
              <a:rPr lang="en-US" altLang="en-US" sz="1600" dirty="0">
                <a:solidFill>
                  <a:schemeClr val="tx2"/>
                </a:solidFill>
              </a:rPr>
              <a:t>	</a:t>
            </a:r>
          </a:p>
          <a:p>
            <a:r>
              <a:rPr lang="en-US" altLang="en-US" sz="1600" b="1" dirty="0" smtClean="0">
                <a:solidFill>
                  <a:schemeClr val="tx2"/>
                </a:solidFill>
              </a:rPr>
              <a:t>Notice:</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523011" y="2877919"/>
            <a:ext cx="401071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SNUST presentation</a:t>
            </a:r>
            <a:endParaRPr lang="en-US" altLang="en-US" sz="3600"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41561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15900" y="647700"/>
            <a:ext cx="80049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SNUST presentation: VTASC and SS2DC</a:t>
            </a:r>
            <a:endParaRPr lang="en-US" altLang="en-US" sz="3600" dirty="0"/>
          </a:p>
        </p:txBody>
      </p:sp>
      <p:pic>
        <p:nvPicPr>
          <p:cNvPr id="7" name="Picture 6"/>
          <p:cNvPicPr>
            <a:picLocks noChangeAspect="1"/>
          </p:cNvPicPr>
          <p:nvPr/>
        </p:nvPicPr>
        <p:blipFill>
          <a:blip r:embed="rId2"/>
          <a:stretch>
            <a:fillRect/>
          </a:stretch>
        </p:blipFill>
        <p:spPr>
          <a:xfrm>
            <a:off x="914400" y="1905000"/>
            <a:ext cx="6076950" cy="2266950"/>
          </a:xfrm>
          <a:prstGeom prst="rect">
            <a:avLst/>
          </a:prstGeom>
        </p:spPr>
      </p:pic>
      <p:sp>
        <p:nvSpPr>
          <p:cNvPr id="8" name="Rectangle 7"/>
          <p:cNvSpPr/>
          <p:nvPr/>
        </p:nvSpPr>
        <p:spPr>
          <a:xfrm>
            <a:off x="5121275" y="2773931"/>
            <a:ext cx="2032000" cy="990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728253" y="2310576"/>
            <a:ext cx="818044" cy="369332"/>
          </a:xfrm>
          <a:prstGeom prst="rect">
            <a:avLst/>
          </a:prstGeom>
          <a:noFill/>
        </p:spPr>
        <p:txBody>
          <a:bodyPr wrap="none" rtlCol="0">
            <a:spAutoFit/>
          </a:bodyPr>
          <a:lstStyle/>
          <a:p>
            <a:r>
              <a:rPr lang="en-US" dirty="0" smtClean="0">
                <a:solidFill>
                  <a:srgbClr val="00B050"/>
                </a:solidFill>
              </a:rPr>
              <a:t>Screen</a:t>
            </a:r>
          </a:p>
        </p:txBody>
      </p:sp>
      <p:cxnSp>
        <p:nvCxnSpPr>
          <p:cNvPr id="10" name="Straight Connector 9"/>
          <p:cNvCxnSpPr/>
          <p:nvPr/>
        </p:nvCxnSpPr>
        <p:spPr>
          <a:xfrm>
            <a:off x="2276475" y="1905000"/>
            <a:ext cx="1231900" cy="2266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492375" y="1905000"/>
            <a:ext cx="903011" cy="205003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flipH="1">
            <a:off x="3551453" y="1896925"/>
            <a:ext cx="1648378" cy="369332"/>
          </a:xfrm>
          <a:prstGeom prst="rect">
            <a:avLst/>
          </a:prstGeom>
          <a:noFill/>
        </p:spPr>
        <p:txBody>
          <a:bodyPr wrap="square" rtlCol="0">
            <a:spAutoFit/>
          </a:bodyPr>
          <a:lstStyle/>
          <a:p>
            <a:r>
              <a:rPr lang="en-US" dirty="0" smtClean="0">
                <a:solidFill>
                  <a:srgbClr val="00B050"/>
                </a:solidFill>
              </a:rPr>
              <a:t>For VTASC only</a:t>
            </a:r>
          </a:p>
        </p:txBody>
      </p:sp>
      <p:sp>
        <p:nvSpPr>
          <p:cNvPr id="2" name="Rectangle 1"/>
          <p:cNvSpPr/>
          <p:nvPr/>
        </p:nvSpPr>
        <p:spPr>
          <a:xfrm>
            <a:off x="549274" y="4478961"/>
            <a:ext cx="8289925" cy="1754326"/>
          </a:xfrm>
          <a:prstGeom prst="rect">
            <a:avLst/>
          </a:prstGeom>
        </p:spPr>
        <p:txBody>
          <a:bodyPr wrap="square">
            <a:spAutoFit/>
          </a:bodyPr>
          <a:lstStyle/>
          <a:p>
            <a:r>
              <a:rPr lang="en-US" sz="1800" b="1" dirty="0" smtClean="0">
                <a:latin typeface="Calibri" panose="020F0502020204030204" pitchFamily="34" charset="0"/>
                <a:ea typeface="SimSun" panose="02010600030101010101" pitchFamily="2" charset="-122"/>
                <a:cs typeface="Times New Roman" panose="02020603050405020304" pitchFamily="18" charset="0"/>
              </a:rPr>
              <a:t>SNUST </a:t>
            </a:r>
            <a:r>
              <a:rPr lang="en-US" sz="1800" b="1" dirty="0">
                <a:latin typeface="Calibri" panose="020F0502020204030204" pitchFamily="34" charset="0"/>
                <a:ea typeface="SimSun" panose="02010600030101010101" pitchFamily="2" charset="-122"/>
                <a:cs typeface="Times New Roman" panose="02020603050405020304" pitchFamily="18" charset="0"/>
              </a:rPr>
              <a:t>presents</a:t>
            </a:r>
            <a:endParaRPr lang="en-US" sz="1800" dirty="0">
              <a:latin typeface="Calibri" panose="020F0502020204030204" pitchFamily="34" charset="0"/>
              <a:ea typeface="SimSun" panose="02010600030101010101" pitchFamily="2" charset="-122"/>
              <a:cs typeface="Times New Roman" panose="02020603050405020304" pitchFamily="18" charset="0"/>
            </a:endParaRPr>
          </a:p>
          <a:p>
            <a:pPr marL="342900" indent="-342900">
              <a:buFont typeface="Wingdings" panose="05000000000000000000" pitchFamily="2" charset="2"/>
              <a:buChar char="§"/>
            </a:pPr>
            <a:r>
              <a:rPr lang="en-US" sz="1800" dirty="0" smtClean="0">
                <a:latin typeface="Calibri" panose="020F0502020204030204" pitchFamily="34" charset="0"/>
                <a:ea typeface="SimSun" panose="02010600030101010101" pitchFamily="2" charset="-122"/>
                <a:cs typeface="Times New Roman" panose="02020603050405020304" pitchFamily="18" charset="0"/>
              </a:rPr>
              <a:t>The difference between VTASC and SS2DC. </a:t>
            </a:r>
          </a:p>
          <a:p>
            <a:pPr marL="800100" lvl="1" indent="-342900">
              <a:buFont typeface="Wingdings" panose="05000000000000000000" pitchFamily="2" charset="2"/>
              <a:buChar char="§"/>
            </a:pPr>
            <a:r>
              <a:rPr lang="en-US" sz="1800" dirty="0" smtClean="0">
                <a:latin typeface="Calibri" panose="020F0502020204030204" pitchFamily="34" charset="0"/>
                <a:ea typeface="SimSun" panose="02010600030101010101" pitchFamily="2" charset="-122"/>
                <a:cs typeface="Times New Roman" panose="02020603050405020304" pitchFamily="18" charset="0"/>
              </a:rPr>
              <a:t>SS2DC Encoder shall use to existing encoder (such as VTASC, IDE, A-QL, QR code). </a:t>
            </a:r>
          </a:p>
          <a:p>
            <a:pPr marL="800100" lvl="1" indent="-342900">
              <a:buFont typeface="Wingdings" panose="05000000000000000000" pitchFamily="2" charset="2"/>
              <a:buChar char="§"/>
            </a:pPr>
            <a:r>
              <a:rPr lang="en-US" sz="1800" dirty="0" smtClean="0">
                <a:latin typeface="Calibri" panose="020F0502020204030204" pitchFamily="34" charset="0"/>
                <a:ea typeface="SimSun" panose="02010600030101010101" pitchFamily="2" charset="-122"/>
                <a:cs typeface="Times New Roman" panose="02020603050405020304" pitchFamily="18" charset="0"/>
              </a:rPr>
              <a:t>There may have one or multiple encoders inside the SS2DC encoder. The SS2DC encoder section shall link to the implementation of other encoders.</a:t>
            </a:r>
            <a:endParaRPr lang="en-US" sz="1800" dirty="0"/>
          </a:p>
        </p:txBody>
      </p:sp>
      <p:sp>
        <p:nvSpPr>
          <p:cNvPr id="17"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53092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92100" y="685800"/>
            <a:ext cx="57222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SNUST presentation: VTASC</a:t>
            </a:r>
            <a:endParaRPr lang="en-US" altLang="en-US" sz="3600" dirty="0"/>
          </a:p>
        </p:txBody>
      </p:sp>
      <p:sp>
        <p:nvSpPr>
          <p:cNvPr id="7" name="Rectangle 6"/>
          <p:cNvSpPr/>
          <p:nvPr/>
        </p:nvSpPr>
        <p:spPr>
          <a:xfrm>
            <a:off x="4890881" y="1989170"/>
            <a:ext cx="1025236" cy="9698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Encoder</a:t>
            </a:r>
            <a:endParaRPr lang="en-US" dirty="0"/>
          </a:p>
        </p:txBody>
      </p:sp>
      <p:sp>
        <p:nvSpPr>
          <p:cNvPr id="8" name="Rectangle 7"/>
          <p:cNvSpPr/>
          <p:nvPr/>
        </p:nvSpPr>
        <p:spPr>
          <a:xfrm>
            <a:off x="7283335" y="1975314"/>
            <a:ext cx="1025236" cy="9698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Outer FEC</a:t>
            </a:r>
            <a:endParaRPr lang="en-US" dirty="0"/>
          </a:p>
        </p:txBody>
      </p:sp>
      <p:sp>
        <p:nvSpPr>
          <p:cNvPr id="9" name="Rectangle 8"/>
          <p:cNvSpPr/>
          <p:nvPr/>
        </p:nvSpPr>
        <p:spPr>
          <a:xfrm>
            <a:off x="3581400" y="1975314"/>
            <a:ext cx="1025236" cy="969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TX (MIMO)</a:t>
            </a:r>
            <a:endParaRPr lang="en-US" dirty="0"/>
          </a:p>
        </p:txBody>
      </p:sp>
      <p:sp>
        <p:nvSpPr>
          <p:cNvPr id="10" name="Rectangle 9"/>
          <p:cNvSpPr/>
          <p:nvPr/>
        </p:nvSpPr>
        <p:spPr>
          <a:xfrm>
            <a:off x="868403" y="1989170"/>
            <a:ext cx="1025236" cy="969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Rx</a:t>
            </a:r>
            <a:endParaRPr lang="en-US" dirty="0"/>
          </a:p>
        </p:txBody>
      </p:sp>
      <p:sp>
        <p:nvSpPr>
          <p:cNvPr id="12" name="Rectangle 11"/>
          <p:cNvSpPr/>
          <p:nvPr/>
        </p:nvSpPr>
        <p:spPr>
          <a:xfrm>
            <a:off x="5286447" y="1573835"/>
            <a:ext cx="2431563" cy="369332"/>
          </a:xfrm>
          <a:prstGeom prst="rect">
            <a:avLst/>
          </a:prstGeom>
        </p:spPr>
        <p:txBody>
          <a:bodyPr wrap="none">
            <a:spAutoFit/>
          </a:bodyPr>
          <a:lstStyle/>
          <a:p>
            <a:r>
              <a:rPr lang="en-US" b="1" dirty="0" smtClean="0">
                <a:solidFill>
                  <a:srgbClr val="FF0000"/>
                </a:solidFill>
              </a:rPr>
              <a:t>Modulation and Coding</a:t>
            </a:r>
          </a:p>
        </p:txBody>
      </p:sp>
      <p:sp>
        <p:nvSpPr>
          <p:cNvPr id="13" name="Rectangle 12"/>
          <p:cNvSpPr/>
          <p:nvPr/>
        </p:nvSpPr>
        <p:spPr>
          <a:xfrm>
            <a:off x="6098267" y="1975314"/>
            <a:ext cx="1025236" cy="96981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SS</a:t>
            </a:r>
            <a:endParaRPr lang="en-US" dirty="0"/>
          </a:p>
        </p:txBody>
      </p:sp>
      <p:sp>
        <p:nvSpPr>
          <p:cNvPr id="17" name="Rectangle 16"/>
          <p:cNvSpPr/>
          <p:nvPr/>
        </p:nvSpPr>
        <p:spPr>
          <a:xfrm>
            <a:off x="7391400" y="3100659"/>
            <a:ext cx="1244251" cy="461665"/>
          </a:xfrm>
          <a:prstGeom prst="rect">
            <a:avLst/>
          </a:prstGeom>
        </p:spPr>
        <p:txBody>
          <a:bodyPr wrap="none">
            <a:spAutoFit/>
          </a:bodyPr>
          <a:lstStyle/>
          <a:p>
            <a:r>
              <a:rPr lang="en-US" dirty="0" smtClean="0">
                <a:solidFill>
                  <a:srgbClr val="FF0000"/>
                </a:solidFill>
              </a:rPr>
              <a:t>Outer protection:</a:t>
            </a:r>
          </a:p>
          <a:p>
            <a:pPr algn="ctr"/>
            <a:r>
              <a:rPr lang="en-US" dirty="0" smtClean="0">
                <a:solidFill>
                  <a:srgbClr val="FF0000"/>
                </a:solidFill>
              </a:rPr>
              <a:t>Reed </a:t>
            </a:r>
            <a:r>
              <a:rPr lang="en-US" dirty="0" smtClean="0">
                <a:solidFill>
                  <a:srgbClr val="FF0000"/>
                </a:solidFill>
              </a:rPr>
              <a:t>Solomon</a:t>
            </a:r>
          </a:p>
        </p:txBody>
      </p:sp>
      <p:sp>
        <p:nvSpPr>
          <p:cNvPr id="18" name="Rectangle 17"/>
          <p:cNvSpPr/>
          <p:nvPr/>
        </p:nvSpPr>
        <p:spPr>
          <a:xfrm>
            <a:off x="5948181" y="3174952"/>
            <a:ext cx="1175322" cy="276999"/>
          </a:xfrm>
          <a:prstGeom prst="rect">
            <a:avLst/>
          </a:prstGeom>
        </p:spPr>
        <p:txBody>
          <a:bodyPr wrap="none">
            <a:spAutoFit/>
          </a:bodyPr>
          <a:lstStyle/>
          <a:p>
            <a:r>
              <a:rPr lang="en-US" dirty="0" smtClean="0">
                <a:solidFill>
                  <a:srgbClr val="FF0000"/>
                </a:solidFill>
              </a:rPr>
              <a:t>Inner protection</a:t>
            </a:r>
            <a:endParaRPr lang="en-US" dirty="0" smtClean="0">
              <a:solidFill>
                <a:srgbClr val="FF0000"/>
              </a:solidFill>
            </a:endParaRPr>
          </a:p>
        </p:txBody>
      </p:sp>
      <p:sp>
        <p:nvSpPr>
          <p:cNvPr id="19" name="Rectangle 18"/>
          <p:cNvSpPr/>
          <p:nvPr/>
        </p:nvSpPr>
        <p:spPr>
          <a:xfrm>
            <a:off x="215900" y="3823189"/>
            <a:ext cx="3136900" cy="738664"/>
          </a:xfrm>
          <a:prstGeom prst="rect">
            <a:avLst/>
          </a:prstGeom>
        </p:spPr>
        <p:txBody>
          <a:bodyPr wrap="square">
            <a:spAutoFit/>
          </a:bodyPr>
          <a:lstStyle/>
          <a:p>
            <a:r>
              <a:rPr lang="en-US" sz="1400" b="1" dirty="0" err="1"/>
              <a:t>Trang’s</a:t>
            </a:r>
            <a:r>
              <a:rPr lang="en-US" sz="1400" b="1" dirty="0"/>
              <a:t> </a:t>
            </a:r>
            <a:r>
              <a:rPr lang="en-US" sz="1400" b="1" dirty="0" smtClean="0"/>
              <a:t>comments about VTASC:</a:t>
            </a:r>
            <a:endParaRPr lang="en-US" sz="1400" b="1" dirty="0"/>
          </a:p>
          <a:p>
            <a:pPr marL="285750" indent="-285750">
              <a:buFontTx/>
              <a:buChar char="-"/>
            </a:pPr>
            <a:r>
              <a:rPr lang="en-US" sz="1400" dirty="0" smtClean="0"/>
              <a:t>Rotation Limit: </a:t>
            </a:r>
          </a:p>
          <a:p>
            <a:pPr marL="285750" indent="-285750">
              <a:buFontTx/>
              <a:buChar char="-"/>
            </a:pPr>
            <a:r>
              <a:rPr lang="en-US" sz="1400" dirty="0" smtClean="0"/>
              <a:t>Reference cells may needed</a:t>
            </a:r>
          </a:p>
        </p:txBody>
      </p:sp>
      <p:sp>
        <p:nvSpPr>
          <p:cNvPr id="2" name="Rectangle 1"/>
          <p:cNvSpPr/>
          <p:nvPr/>
        </p:nvSpPr>
        <p:spPr>
          <a:xfrm>
            <a:off x="4457700" y="3812485"/>
            <a:ext cx="4572000" cy="954107"/>
          </a:xfrm>
          <a:prstGeom prst="rect">
            <a:avLst/>
          </a:prstGeom>
        </p:spPr>
        <p:txBody>
          <a:bodyPr>
            <a:spAutoFit/>
          </a:bodyPr>
          <a:lstStyle/>
          <a:p>
            <a:r>
              <a:rPr lang="en-US" sz="1400" b="1" dirty="0" smtClean="0">
                <a:solidFill>
                  <a:schemeClr val="tx2"/>
                </a:solidFill>
              </a:rPr>
              <a:t>Vinay</a:t>
            </a:r>
            <a:r>
              <a:rPr lang="en-US" sz="1400" b="1" dirty="0" smtClean="0"/>
              <a:t>’s thinking </a:t>
            </a:r>
            <a:r>
              <a:rPr lang="en-US" sz="1400" b="1" dirty="0"/>
              <a:t>about VTASC:</a:t>
            </a:r>
          </a:p>
          <a:p>
            <a:pPr marL="285750" indent="-285750">
              <a:buFontTx/>
              <a:buChar char="-"/>
            </a:pPr>
            <a:r>
              <a:rPr lang="en-US" sz="1400" dirty="0" smtClean="0"/>
              <a:t>Insert </a:t>
            </a:r>
            <a:r>
              <a:rPr lang="en-US" sz="1400" dirty="0"/>
              <a:t>Ab bits like </a:t>
            </a:r>
            <a:r>
              <a:rPr lang="en-US" sz="1400" dirty="0" err="1"/>
              <a:t>Kookmin</a:t>
            </a:r>
            <a:r>
              <a:rPr lang="en-US" sz="1400" dirty="0"/>
              <a:t>/ reference </a:t>
            </a:r>
            <a:r>
              <a:rPr lang="en-US" sz="1400" dirty="0" smtClean="0"/>
              <a:t>bits/ PHY </a:t>
            </a:r>
            <a:r>
              <a:rPr lang="en-US" sz="1400" dirty="0"/>
              <a:t>sequential </a:t>
            </a:r>
            <a:r>
              <a:rPr lang="en-US" sz="1400" dirty="0" smtClean="0"/>
              <a:t>number to support rotation</a:t>
            </a:r>
          </a:p>
          <a:p>
            <a:pPr marL="285750" indent="-285750">
              <a:buFontTx/>
              <a:buChar char="-"/>
            </a:pPr>
            <a:r>
              <a:rPr lang="en-US" sz="1400" dirty="0" smtClean="0"/>
              <a:t>Agree that </a:t>
            </a:r>
            <a:r>
              <a:rPr lang="en-US" sz="1400" dirty="0"/>
              <a:t>Reference cells may </a:t>
            </a:r>
            <a:r>
              <a:rPr lang="en-US" sz="1400" dirty="0" smtClean="0"/>
              <a:t>needed</a:t>
            </a:r>
            <a:endParaRPr lang="en-US" sz="1400" dirty="0"/>
          </a:p>
        </p:txBody>
      </p:sp>
      <p:sp>
        <p:nvSpPr>
          <p:cNvPr id="22" name="Rectangle 21"/>
          <p:cNvSpPr/>
          <p:nvPr/>
        </p:nvSpPr>
        <p:spPr>
          <a:xfrm>
            <a:off x="197756" y="5194420"/>
            <a:ext cx="3993243" cy="954107"/>
          </a:xfrm>
          <a:prstGeom prst="rect">
            <a:avLst/>
          </a:prstGeom>
        </p:spPr>
        <p:txBody>
          <a:bodyPr wrap="square">
            <a:spAutoFit/>
          </a:bodyPr>
          <a:lstStyle/>
          <a:p>
            <a:r>
              <a:rPr lang="en-US" sz="1400" b="1" dirty="0" err="1"/>
              <a:t>Trang’s</a:t>
            </a:r>
            <a:r>
              <a:rPr lang="en-US" sz="1400" b="1" dirty="0"/>
              <a:t> </a:t>
            </a:r>
            <a:r>
              <a:rPr lang="en-US" sz="1400" b="1" dirty="0" smtClean="0"/>
              <a:t>comments about VTASC:</a:t>
            </a:r>
            <a:endParaRPr lang="en-US" sz="1400" b="1" dirty="0"/>
          </a:p>
          <a:p>
            <a:pPr marL="285750" indent="-285750">
              <a:buFontTx/>
              <a:buChar char="-"/>
            </a:pPr>
            <a:r>
              <a:rPr lang="en-US" sz="1400" dirty="0" smtClean="0"/>
              <a:t>SNUST uses SS code </a:t>
            </a:r>
            <a:r>
              <a:rPr lang="en-US" sz="1400" dirty="0" smtClean="0"/>
              <a:t>that has similar purpose </a:t>
            </a:r>
            <a:r>
              <a:rPr lang="en-US" sz="1400" dirty="0" smtClean="0"/>
              <a:t>as an inner </a:t>
            </a:r>
            <a:r>
              <a:rPr lang="en-US" sz="1400" dirty="0" smtClean="0"/>
              <a:t>FEC.</a:t>
            </a:r>
            <a:endParaRPr lang="en-US" sz="1400" dirty="0" smtClean="0"/>
          </a:p>
          <a:p>
            <a:pPr marL="285750" indent="-285750">
              <a:buFontTx/>
              <a:buChar char="-"/>
            </a:pPr>
            <a:r>
              <a:rPr lang="en-US" sz="1400" dirty="0"/>
              <a:t>Instead of SS, </a:t>
            </a:r>
            <a:r>
              <a:rPr lang="en-US" sz="1400" dirty="0" err="1"/>
              <a:t>Kookmin</a:t>
            </a:r>
            <a:r>
              <a:rPr lang="en-US" sz="1400" dirty="0"/>
              <a:t> uses CC as inner </a:t>
            </a:r>
            <a:r>
              <a:rPr lang="en-US" sz="1400" dirty="0" smtClean="0"/>
              <a:t>FEC </a:t>
            </a:r>
          </a:p>
        </p:txBody>
      </p:sp>
      <p:sp>
        <p:nvSpPr>
          <p:cNvPr id="23" name="Rectangle 22"/>
          <p:cNvSpPr/>
          <p:nvPr/>
        </p:nvSpPr>
        <p:spPr>
          <a:xfrm>
            <a:off x="4673600" y="5210662"/>
            <a:ext cx="4572000" cy="954107"/>
          </a:xfrm>
          <a:prstGeom prst="rect">
            <a:avLst/>
          </a:prstGeom>
        </p:spPr>
        <p:txBody>
          <a:bodyPr>
            <a:spAutoFit/>
          </a:bodyPr>
          <a:lstStyle/>
          <a:p>
            <a:r>
              <a:rPr lang="en-US" sz="1400" b="1" dirty="0" smtClean="0">
                <a:solidFill>
                  <a:schemeClr val="tx2"/>
                </a:solidFill>
              </a:rPr>
              <a:t>Vinay</a:t>
            </a:r>
            <a:r>
              <a:rPr lang="en-US" sz="1400" b="1" dirty="0" smtClean="0"/>
              <a:t>’s thinking </a:t>
            </a:r>
            <a:r>
              <a:rPr lang="en-US" sz="1400" b="1" dirty="0"/>
              <a:t>about VTASC:</a:t>
            </a:r>
          </a:p>
          <a:p>
            <a:pPr marL="285750" indent="-285750">
              <a:buFontTx/>
              <a:buChar char="-"/>
            </a:pPr>
            <a:r>
              <a:rPr lang="en-US" sz="1400" dirty="0" smtClean="0"/>
              <a:t>SS is for two purposes: </a:t>
            </a:r>
          </a:p>
          <a:p>
            <a:pPr marL="742950" lvl="1" indent="-285750">
              <a:buFontTx/>
              <a:buChar char="-"/>
            </a:pPr>
            <a:r>
              <a:rPr lang="en-US" sz="1400" dirty="0" smtClean="0"/>
              <a:t>asynchronous communication</a:t>
            </a:r>
          </a:p>
          <a:p>
            <a:pPr marL="742950" lvl="1" indent="-285750">
              <a:buFontTx/>
              <a:buChar char="-"/>
            </a:pPr>
            <a:r>
              <a:rPr lang="en-US" sz="1400" dirty="0" smtClean="0"/>
              <a:t>Reliable communication</a:t>
            </a:r>
            <a:endParaRPr lang="en-US" sz="1400" dirty="0"/>
          </a:p>
        </p:txBody>
      </p:sp>
      <p:sp>
        <p:nvSpPr>
          <p:cNvPr id="20"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2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847433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13</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15900" y="708465"/>
            <a:ext cx="76014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SNUST presentation: Shape modulation</a:t>
            </a:r>
            <a:endParaRPr lang="en-US" altLang="en-US" sz="3600" dirty="0"/>
          </a:p>
        </p:txBody>
      </p:sp>
      <p:sp>
        <p:nvSpPr>
          <p:cNvPr id="8" name="Rectangle 7"/>
          <p:cNvSpPr/>
          <p:nvPr/>
        </p:nvSpPr>
        <p:spPr>
          <a:xfrm>
            <a:off x="2940148" y="1969477"/>
            <a:ext cx="1561514" cy="1322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092548" y="2107810"/>
            <a:ext cx="1282504" cy="97301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67422" y="2445992"/>
            <a:ext cx="1575496" cy="369332"/>
          </a:xfrm>
          <a:prstGeom prst="rect">
            <a:avLst/>
          </a:prstGeom>
          <a:noFill/>
        </p:spPr>
        <p:txBody>
          <a:bodyPr wrap="none" rtlCol="0">
            <a:spAutoFit/>
          </a:bodyPr>
          <a:lstStyle/>
          <a:p>
            <a:r>
              <a:rPr lang="en-US" dirty="0" smtClean="0"/>
              <a:t>20% tolerance</a:t>
            </a:r>
            <a:endParaRPr lang="en-US" dirty="0"/>
          </a:p>
        </p:txBody>
      </p:sp>
      <p:sp>
        <p:nvSpPr>
          <p:cNvPr id="12" name="5-Point Star 11"/>
          <p:cNvSpPr/>
          <p:nvPr/>
        </p:nvSpPr>
        <p:spPr>
          <a:xfrm>
            <a:off x="2926081" y="3583561"/>
            <a:ext cx="1409114" cy="12520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5-Point Star 12"/>
          <p:cNvSpPr/>
          <p:nvPr/>
        </p:nvSpPr>
        <p:spPr>
          <a:xfrm>
            <a:off x="3092548" y="3583561"/>
            <a:ext cx="1409114" cy="1252025"/>
          </a:xfrm>
          <a:prstGeom prst="star5">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808678" y="2409652"/>
            <a:ext cx="546945" cy="369332"/>
          </a:xfrm>
          <a:prstGeom prst="rect">
            <a:avLst/>
          </a:prstGeom>
          <a:noFill/>
        </p:spPr>
        <p:txBody>
          <a:bodyPr wrap="none" rtlCol="0">
            <a:spAutoFit/>
          </a:bodyPr>
          <a:lstStyle/>
          <a:p>
            <a:r>
              <a:rPr lang="en-US" dirty="0" smtClean="0"/>
              <a:t>BER</a:t>
            </a:r>
            <a:endParaRPr lang="en-US" dirty="0"/>
          </a:p>
        </p:txBody>
      </p:sp>
      <p:sp>
        <p:nvSpPr>
          <p:cNvPr id="18" name="TextBox 17"/>
          <p:cNvSpPr txBox="1"/>
          <p:nvPr/>
        </p:nvSpPr>
        <p:spPr>
          <a:xfrm>
            <a:off x="4708746" y="4209573"/>
            <a:ext cx="3462936" cy="369332"/>
          </a:xfrm>
          <a:prstGeom prst="rect">
            <a:avLst/>
          </a:prstGeom>
          <a:noFill/>
        </p:spPr>
        <p:txBody>
          <a:bodyPr wrap="none" rtlCol="0">
            <a:spAutoFit/>
          </a:bodyPr>
          <a:lstStyle/>
          <a:p>
            <a:r>
              <a:rPr lang="en-US" dirty="0" smtClean="0"/>
              <a:t>Performance 8 bits/ block of 32x32</a:t>
            </a:r>
            <a:endParaRPr lang="en-US" dirty="0"/>
          </a:p>
        </p:txBody>
      </p:sp>
      <p:sp>
        <p:nvSpPr>
          <p:cNvPr id="2" name="Rectangle 1"/>
          <p:cNvSpPr/>
          <p:nvPr/>
        </p:nvSpPr>
        <p:spPr>
          <a:xfrm>
            <a:off x="303212" y="5201780"/>
            <a:ext cx="8154987" cy="923330"/>
          </a:xfrm>
          <a:prstGeom prst="rect">
            <a:avLst/>
          </a:prstGeom>
        </p:spPr>
        <p:txBody>
          <a:bodyPr wrap="square">
            <a:spAutoFit/>
          </a:bodyPr>
          <a:lstStyle/>
          <a:p>
            <a:r>
              <a:rPr lang="en-US" sz="1800" b="1" dirty="0">
                <a:latin typeface="Calibri" panose="020F0502020204030204" pitchFamily="34" charset="0"/>
                <a:ea typeface="SimSun" panose="02010600030101010101" pitchFamily="2" charset="-122"/>
                <a:cs typeface="Times New Roman" panose="02020603050405020304" pitchFamily="18" charset="0"/>
              </a:rPr>
              <a:t>SNUST presents</a:t>
            </a:r>
            <a:endParaRPr lang="en-US" sz="1800" dirty="0">
              <a:latin typeface="Calibri" panose="020F0502020204030204" pitchFamily="34" charset="0"/>
              <a:ea typeface="SimSun" panose="02010600030101010101" pitchFamily="2" charset="-122"/>
              <a:cs typeface="Times New Roman" panose="02020603050405020304" pitchFamily="18" charset="0"/>
            </a:endParaRPr>
          </a:p>
          <a:p>
            <a:pPr marL="342900" indent="-342900">
              <a:buFont typeface="Wingdings" panose="05000000000000000000" pitchFamily="2" charset="2"/>
              <a:buChar char="§"/>
            </a:pPr>
            <a:r>
              <a:rPr lang="en-US" sz="1800" dirty="0" smtClean="0">
                <a:latin typeface="Calibri" panose="020F0502020204030204" pitchFamily="34" charset="0"/>
                <a:ea typeface="SimSun" panose="02010600030101010101" pitchFamily="2" charset="-122"/>
                <a:cs typeface="Times New Roman" panose="02020603050405020304" pitchFamily="18" charset="0"/>
              </a:rPr>
              <a:t>The demo of shape modulation</a:t>
            </a:r>
          </a:p>
          <a:p>
            <a:pPr marL="342900" indent="-342900">
              <a:buFont typeface="Wingdings" panose="05000000000000000000" pitchFamily="2" charset="2"/>
              <a:buChar char="§"/>
            </a:pPr>
            <a:r>
              <a:rPr lang="en-US" sz="1800" dirty="0" smtClean="0">
                <a:latin typeface="Calibri" panose="020F0502020204030204" pitchFamily="34" charset="0"/>
                <a:ea typeface="SimSun" panose="02010600030101010101" pitchFamily="2" charset="-122"/>
                <a:cs typeface="Times New Roman" panose="02020603050405020304" pitchFamily="18" charset="0"/>
              </a:rPr>
              <a:t>Using 4 shapes and levels of size, 8 bits/ block of 32x32 cells is transmitted</a:t>
            </a:r>
            <a:endParaRPr lang="en-US" sz="1800" dirty="0">
              <a:latin typeface="Calibri" panose="020F0502020204030204" pitchFamily="34" charset="0"/>
              <a:ea typeface="SimSun" panose="02010600030101010101" pitchFamily="2" charset="-122"/>
              <a:cs typeface="Times New Roman" panose="02020603050405020304" pitchFamily="18" charset="0"/>
            </a:endParaRPr>
          </a:p>
        </p:txBody>
      </p:sp>
      <p:sp>
        <p:nvSpPr>
          <p:cNvPr id="19"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608990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14</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92100" y="762000"/>
            <a:ext cx="616514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SNUST presentation: IDE mode</a:t>
            </a:r>
            <a:endParaRPr lang="en-US" altLang="en-US" sz="3600" dirty="0"/>
          </a:p>
        </p:txBody>
      </p:sp>
      <p:sp>
        <p:nvSpPr>
          <p:cNvPr id="2" name="Rectangle 1"/>
          <p:cNvSpPr/>
          <p:nvPr/>
        </p:nvSpPr>
        <p:spPr>
          <a:xfrm>
            <a:off x="457200" y="1828800"/>
            <a:ext cx="7696200" cy="646331"/>
          </a:xfrm>
          <a:prstGeom prst="rect">
            <a:avLst/>
          </a:prstGeom>
        </p:spPr>
        <p:txBody>
          <a:bodyPr wrap="square">
            <a:spAutoFit/>
          </a:bodyPr>
          <a:lstStyle/>
          <a:p>
            <a:r>
              <a:rPr lang="en-US" sz="1800" b="1" dirty="0" smtClean="0"/>
              <a:t>SNUST presents:</a:t>
            </a:r>
            <a:endParaRPr lang="en-US" sz="1800" b="1" dirty="0"/>
          </a:p>
          <a:p>
            <a:r>
              <a:rPr lang="en-US" sz="1800" dirty="0"/>
              <a:t>	</a:t>
            </a:r>
            <a:r>
              <a:rPr lang="en-US" sz="1800" dirty="0" smtClean="0"/>
              <a:t>The feasibility </a:t>
            </a:r>
            <a:r>
              <a:rPr lang="en-US" sz="1800" dirty="0"/>
              <a:t>of implementation/ </a:t>
            </a:r>
            <a:r>
              <a:rPr lang="en-US" sz="1800" dirty="0" smtClean="0"/>
              <a:t>Simulated </a:t>
            </a:r>
            <a:r>
              <a:rPr lang="en-US" sz="1800" dirty="0" smtClean="0"/>
              <a:t>results - IDE</a:t>
            </a:r>
            <a:endParaRPr lang="en-US" sz="1800" dirty="0"/>
          </a:p>
        </p:txBody>
      </p:sp>
      <p:sp>
        <p:nvSpPr>
          <p:cNvPr id="3" name="Rectangle 2"/>
          <p:cNvSpPr/>
          <p:nvPr/>
        </p:nvSpPr>
        <p:spPr>
          <a:xfrm>
            <a:off x="355600" y="3291006"/>
            <a:ext cx="8636000" cy="2308324"/>
          </a:xfrm>
          <a:prstGeom prst="rect">
            <a:avLst/>
          </a:prstGeom>
        </p:spPr>
        <p:txBody>
          <a:bodyPr wrap="square">
            <a:spAutoFit/>
          </a:bodyPr>
          <a:lstStyle/>
          <a:p>
            <a:r>
              <a:rPr lang="en-US" sz="1800" b="1" dirty="0"/>
              <a:t>Conclusion</a:t>
            </a:r>
          </a:p>
          <a:p>
            <a:r>
              <a:rPr lang="en-US" sz="1800" dirty="0"/>
              <a:t>		IDE has two methods: water marking and waveform blending</a:t>
            </a:r>
          </a:p>
          <a:p>
            <a:r>
              <a:rPr lang="en-US" sz="1800" dirty="0"/>
              <a:t>		</a:t>
            </a:r>
            <a:r>
              <a:rPr lang="en-US" sz="1800" dirty="0" err="1"/>
              <a:t>Kookmin</a:t>
            </a:r>
            <a:r>
              <a:rPr lang="en-US" sz="1800" dirty="0"/>
              <a:t> agrees the feasibility of DCT based water marking</a:t>
            </a:r>
          </a:p>
          <a:p>
            <a:endParaRPr lang="en-US" sz="1800" dirty="0"/>
          </a:p>
          <a:p>
            <a:r>
              <a:rPr lang="en-US" sz="1800" dirty="0"/>
              <a:t>HA-QL has similar concept with data blending (alpha channel) but </a:t>
            </a:r>
            <a:r>
              <a:rPr lang="en-US" sz="1800" dirty="0" smtClean="0"/>
              <a:t>using different </a:t>
            </a:r>
            <a:r>
              <a:rPr lang="en-US" sz="1800" dirty="0"/>
              <a:t>waveforms. SNUST uses M-FSK/M-PSK and the FFT block at the Rx, while Kookmin uses reference image to extract the embedded signal (time domain).  </a:t>
            </a:r>
            <a:endParaRPr lang="en-US" sz="1800" dirty="0" smtClean="0"/>
          </a:p>
          <a:p>
            <a:r>
              <a:rPr lang="en-US" sz="1800" dirty="0" smtClean="0"/>
              <a:t>---&gt;remaining </a:t>
            </a:r>
            <a:r>
              <a:rPr lang="en-US" sz="1800" dirty="0"/>
              <a:t>question is how </a:t>
            </a:r>
            <a:r>
              <a:rPr lang="en-US" sz="1800" dirty="0" smtClean="0"/>
              <a:t>Rx can </a:t>
            </a:r>
            <a:r>
              <a:rPr lang="en-US" sz="1800" dirty="0"/>
              <a:t>extract </a:t>
            </a:r>
            <a:r>
              <a:rPr lang="en-US" sz="1800" dirty="0" smtClean="0"/>
              <a:t>the blended </a:t>
            </a:r>
            <a:r>
              <a:rPr lang="en-US" sz="1800" dirty="0"/>
              <a:t>signal</a:t>
            </a:r>
          </a:p>
        </p:txBody>
      </p:sp>
      <p:sp>
        <p:nvSpPr>
          <p:cNvPr id="9"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47215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15</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471863" y="609600"/>
            <a:ext cx="14847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Summary</a:t>
            </a:r>
            <a:endParaRPr lang="en-US" altLang="en-US" sz="2400" b="1" dirty="0"/>
          </a:p>
        </p:txBody>
      </p:sp>
      <p:sp>
        <p:nvSpPr>
          <p:cNvPr id="9" name="Text Box 3"/>
          <p:cNvSpPr txBox="1">
            <a:spLocks noChangeArrowheads="1"/>
          </p:cNvSpPr>
          <p:nvPr/>
        </p:nvSpPr>
        <p:spPr bwMode="auto">
          <a:xfrm>
            <a:off x="558800" y="1360706"/>
            <a:ext cx="83439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85750" indent="-285750" eaLnBrk="0" hangingPunct="0">
              <a:buFont typeface="Wingdings" panose="05000000000000000000" pitchFamily="2" charset="2"/>
              <a:buChar char="q"/>
            </a:pPr>
            <a:r>
              <a:rPr lang="en-US" altLang="en-US" sz="2000" dirty="0" smtClean="0"/>
              <a:t>The restructure of PHY 6 has been discussed</a:t>
            </a:r>
          </a:p>
          <a:p>
            <a:pPr lvl="1">
              <a:buFont typeface="Wingdings" panose="05000000000000000000" pitchFamily="2" charset="2"/>
              <a:buChar char="§"/>
            </a:pPr>
            <a:r>
              <a:rPr lang="en-US" altLang="en-US" sz="2000" dirty="0" smtClean="0"/>
              <a:t>   </a:t>
            </a:r>
            <a:r>
              <a:rPr lang="en-US" altLang="en-US" sz="2000" dirty="0" smtClean="0"/>
              <a:t>15.1 </a:t>
            </a:r>
            <a:r>
              <a:rPr lang="en-US" altLang="en-US" sz="2000" dirty="0" smtClean="0"/>
              <a:t>A-QL</a:t>
            </a:r>
            <a:endParaRPr lang="en-US" altLang="en-US" sz="2000" dirty="0"/>
          </a:p>
          <a:p>
            <a:pPr marL="742950" lvl="1" indent="-285750">
              <a:buFont typeface="Wingdings" panose="05000000000000000000" pitchFamily="2" charset="2"/>
              <a:buChar char="§"/>
            </a:pPr>
            <a:r>
              <a:rPr lang="en-US" sz="2000" dirty="0"/>
              <a:t>15.2 VTASC</a:t>
            </a:r>
          </a:p>
          <a:p>
            <a:pPr marL="742950" lvl="1" indent="-285750">
              <a:buFont typeface="Wingdings" panose="05000000000000000000" pitchFamily="2" charset="2"/>
              <a:buChar char="§"/>
            </a:pPr>
            <a:r>
              <a:rPr lang="en-US" sz="2000" dirty="0"/>
              <a:t>15.3 IDE</a:t>
            </a:r>
          </a:p>
          <a:p>
            <a:pPr marL="742950" lvl="1" indent="-285750">
              <a:buFont typeface="Wingdings" panose="05000000000000000000" pitchFamily="2" charset="2"/>
              <a:buChar char="§"/>
            </a:pPr>
            <a:r>
              <a:rPr lang="en-US" sz="2000" dirty="0"/>
              <a:t>15.4 SS2DC (</a:t>
            </a:r>
            <a:r>
              <a:rPr lang="en-US" sz="2000" dirty="0" err="1"/>
              <a:t>MiMo</a:t>
            </a:r>
            <a:r>
              <a:rPr lang="en-US" sz="2000" dirty="0"/>
              <a:t> use case of above codes</a:t>
            </a:r>
            <a:r>
              <a:rPr lang="en-US" sz="2000" dirty="0" smtClean="0"/>
              <a:t>)</a:t>
            </a:r>
          </a:p>
          <a:p>
            <a:pPr marL="742950" lvl="1" indent="-285750">
              <a:buFont typeface="Wingdings" panose="05000000000000000000" pitchFamily="2" charset="2"/>
              <a:buChar char="§"/>
            </a:pPr>
            <a:r>
              <a:rPr lang="en-US" sz="2000" dirty="0" smtClean="0"/>
              <a:t>15.5 HA-QL</a:t>
            </a:r>
            <a:endParaRPr lang="en-US" sz="2000" dirty="0"/>
          </a:p>
          <a:p>
            <a:pPr marL="285750" indent="-285750" eaLnBrk="0" hangingPunct="0">
              <a:buFont typeface="Wingdings" panose="05000000000000000000" pitchFamily="2" charset="2"/>
              <a:buChar char="q"/>
            </a:pPr>
            <a:endParaRPr lang="en-US" altLang="en-US" sz="2000" dirty="0">
              <a:solidFill>
                <a:schemeClr val="bg1">
                  <a:lumMod val="75000"/>
                </a:schemeClr>
              </a:solidFill>
            </a:endParaRPr>
          </a:p>
          <a:p>
            <a:pPr marL="285750" indent="-285750" eaLnBrk="0" hangingPunct="0">
              <a:buFont typeface="Wingdings" panose="05000000000000000000" pitchFamily="2" charset="2"/>
              <a:buChar char="q"/>
            </a:pPr>
            <a:r>
              <a:rPr lang="en-US" altLang="en-US" sz="2000" dirty="0" smtClean="0"/>
              <a:t>The technical details on PHY 6 modes are discussed</a:t>
            </a:r>
          </a:p>
          <a:p>
            <a:pPr marL="742950" lvl="1" indent="-285750">
              <a:buFont typeface="Wingdings" panose="05000000000000000000" pitchFamily="2" charset="2"/>
              <a:buChar char="§"/>
            </a:pPr>
            <a:r>
              <a:rPr lang="en-US" altLang="en-US" sz="2000" dirty="0" smtClean="0"/>
              <a:t>Performance of A-QL, HA-QL, VTASC, IDE</a:t>
            </a:r>
          </a:p>
          <a:p>
            <a:pPr marL="742950" lvl="1" indent="-285750">
              <a:buFont typeface="Wingdings" panose="05000000000000000000" pitchFamily="2" charset="2"/>
              <a:buChar char="§"/>
            </a:pPr>
            <a:r>
              <a:rPr lang="en-US" altLang="en-US" sz="2000" dirty="0" smtClean="0"/>
              <a:t>Feasibility of SS2DC</a:t>
            </a:r>
          </a:p>
          <a:p>
            <a:pPr marL="742950" lvl="1" indent="-285750">
              <a:buFont typeface="Wingdings" panose="05000000000000000000" pitchFamily="2" charset="2"/>
              <a:buChar char="§"/>
            </a:pPr>
            <a:r>
              <a:rPr lang="en-US" sz="2000" dirty="0" smtClean="0"/>
              <a:t>Similarity and difference between PHY modes:</a:t>
            </a:r>
          </a:p>
          <a:p>
            <a:pPr marL="1200150" lvl="2" indent="-285750">
              <a:buFont typeface="Wingdings" panose="05000000000000000000" pitchFamily="2" charset="2"/>
              <a:buChar char="§"/>
            </a:pPr>
            <a:r>
              <a:rPr lang="en-US" sz="2000" dirty="0" smtClean="0"/>
              <a:t>VTASC, SS2DC, A-QL</a:t>
            </a:r>
          </a:p>
          <a:p>
            <a:pPr marL="1200150" lvl="2" indent="-285750">
              <a:buFont typeface="Wingdings" panose="05000000000000000000" pitchFamily="2" charset="2"/>
              <a:buChar char="§"/>
            </a:pPr>
            <a:r>
              <a:rPr lang="en-US" sz="2000" dirty="0" smtClean="0"/>
              <a:t>IDE and HA-QL</a:t>
            </a:r>
          </a:p>
          <a:p>
            <a:pPr marL="1200150" lvl="2" indent="-285750">
              <a:buFont typeface="Wingdings" panose="05000000000000000000" pitchFamily="2" charset="2"/>
              <a:buChar char="§"/>
            </a:pPr>
            <a:endParaRPr lang="en-US" sz="2000" dirty="0"/>
          </a:p>
          <a:p>
            <a:pPr marL="342900" indent="-342900">
              <a:buFont typeface="Wingdings" panose="05000000000000000000" pitchFamily="2" charset="2"/>
              <a:buChar char="q"/>
            </a:pPr>
            <a:r>
              <a:rPr lang="en-US" sz="2000" dirty="0" smtClean="0"/>
              <a:t>Further technical discussion on and ad-hoc meetings needed</a:t>
            </a:r>
            <a:endParaRPr lang="en-US" sz="2000" dirty="0"/>
          </a:p>
        </p:txBody>
      </p:sp>
      <p:sp>
        <p:nvSpPr>
          <p:cNvPr id="10"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8944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076318" y="680947"/>
            <a:ext cx="54681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Ad-hoc meeting Participants</a:t>
            </a:r>
            <a:endParaRPr lang="en-US" altLang="en-US" sz="3600" dirty="0"/>
          </a:p>
        </p:txBody>
      </p:sp>
      <p:graphicFrame>
        <p:nvGraphicFramePr>
          <p:cNvPr id="2" name="Table 1"/>
          <p:cNvGraphicFramePr>
            <a:graphicFrameLocks noGrp="1"/>
          </p:cNvGraphicFramePr>
          <p:nvPr>
            <p:extLst>
              <p:ext uri="{D42A27DB-BD31-4B8C-83A1-F6EECF244321}">
                <p14:modId xmlns:p14="http://schemas.microsoft.com/office/powerpoint/2010/main" val="238902955"/>
              </p:ext>
            </p:extLst>
          </p:nvPr>
        </p:nvGraphicFramePr>
        <p:xfrm>
          <a:off x="1143000" y="2438400"/>
          <a:ext cx="7391400" cy="1219200"/>
        </p:xfrm>
        <a:graphic>
          <a:graphicData uri="http://schemas.openxmlformats.org/drawingml/2006/table">
            <a:tbl>
              <a:tblPr firstRow="1" firstCol="1" bandRow="1">
                <a:tableStyleId>{5C22544A-7EE6-4342-B048-85BDC9FD1C3A}</a:tableStyleId>
              </a:tblPr>
              <a:tblGrid>
                <a:gridCol w="3695700">
                  <a:extLst>
                    <a:ext uri="{9D8B030D-6E8A-4147-A177-3AD203B41FA5}">
                      <a16:colId xmlns:a16="http://schemas.microsoft.com/office/drawing/2014/main" xmlns="" val="1377382230"/>
                    </a:ext>
                  </a:extLst>
                </a:gridCol>
                <a:gridCol w="3695700">
                  <a:extLst>
                    <a:ext uri="{9D8B030D-6E8A-4147-A177-3AD203B41FA5}">
                      <a16:colId xmlns:a16="http://schemas.microsoft.com/office/drawing/2014/main" xmlns="" val="3013559220"/>
                    </a:ext>
                  </a:extLst>
                </a:gridCol>
              </a:tblGrid>
              <a:tr h="1219200">
                <a:tc>
                  <a:txBody>
                    <a:bodyPr/>
                    <a:lstStyle/>
                    <a:p>
                      <a:pPr marL="0" marR="0">
                        <a:spcBef>
                          <a:spcPts val="0"/>
                        </a:spcBef>
                        <a:spcAft>
                          <a:spcPts val="0"/>
                        </a:spcAft>
                      </a:pPr>
                      <a:r>
                        <a:rPr lang="en-US" sz="1600" dirty="0" err="1">
                          <a:solidFill>
                            <a:schemeClr val="tx1"/>
                          </a:solidFill>
                          <a:effectLst/>
                        </a:rPr>
                        <a:t>Kookmin</a:t>
                      </a:r>
                      <a:r>
                        <a:rPr lang="en-US" sz="1600" dirty="0">
                          <a:solidFill>
                            <a:schemeClr val="tx1"/>
                          </a:solidFill>
                          <a:effectLst/>
                        </a:rPr>
                        <a:t> University Attendees:</a:t>
                      </a:r>
                    </a:p>
                    <a:p>
                      <a:pPr marL="0" marR="0">
                        <a:spcBef>
                          <a:spcPts val="0"/>
                        </a:spcBef>
                        <a:spcAft>
                          <a:spcPts val="0"/>
                        </a:spcAft>
                      </a:pPr>
                      <a:r>
                        <a:rPr lang="en-US" sz="1600" b="0" dirty="0" err="1">
                          <a:solidFill>
                            <a:schemeClr val="tx1"/>
                          </a:solidFill>
                          <a:effectLst/>
                        </a:rPr>
                        <a:t>Yeong</a:t>
                      </a:r>
                      <a:r>
                        <a:rPr lang="en-US" sz="1600" b="0" dirty="0">
                          <a:solidFill>
                            <a:schemeClr val="tx1"/>
                          </a:solidFill>
                          <a:effectLst/>
                        </a:rPr>
                        <a:t> Min Jang, </a:t>
                      </a:r>
                    </a:p>
                    <a:p>
                      <a:pPr marL="0" marR="0">
                        <a:spcBef>
                          <a:spcPts val="0"/>
                        </a:spcBef>
                        <a:spcAft>
                          <a:spcPts val="0"/>
                        </a:spcAft>
                      </a:pPr>
                      <a:r>
                        <a:rPr lang="en-US" sz="1600" b="0" dirty="0">
                          <a:solidFill>
                            <a:schemeClr val="tx1"/>
                          </a:solidFill>
                          <a:effectLst/>
                        </a:rPr>
                        <a:t>Trang Nguyen,</a:t>
                      </a:r>
                    </a:p>
                    <a:p>
                      <a:pPr marL="0" marR="0">
                        <a:spcBef>
                          <a:spcPts val="0"/>
                        </a:spcBef>
                        <a:spcAft>
                          <a:spcPts val="0"/>
                        </a:spcAft>
                      </a:pPr>
                      <a:r>
                        <a:rPr lang="en-US" sz="1600" b="0" dirty="0" err="1">
                          <a:solidFill>
                            <a:schemeClr val="tx1"/>
                          </a:solidFill>
                          <a:effectLst/>
                        </a:rPr>
                        <a:t>Thanh</a:t>
                      </a:r>
                      <a:r>
                        <a:rPr lang="en-US" sz="1600" b="0" dirty="0">
                          <a:solidFill>
                            <a:schemeClr val="tx1"/>
                          </a:solidFill>
                          <a:effectLst/>
                        </a:rPr>
                        <a:t> Luan Vu</a:t>
                      </a:r>
                    </a:p>
                    <a:p>
                      <a:pPr marL="0" marR="0">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oFill/>
                  </a:tcPr>
                </a:tc>
                <a:tc>
                  <a:txBody>
                    <a:bodyPr/>
                    <a:lstStyle/>
                    <a:p>
                      <a:pPr marL="0" marR="0">
                        <a:spcBef>
                          <a:spcPts val="0"/>
                        </a:spcBef>
                        <a:spcAft>
                          <a:spcPts val="0"/>
                        </a:spcAft>
                      </a:pPr>
                      <a:r>
                        <a:rPr lang="en-US" sz="1600" dirty="0">
                          <a:solidFill>
                            <a:schemeClr val="tx1"/>
                          </a:solidFill>
                          <a:effectLst/>
                        </a:rPr>
                        <a:t>SNUST Attendees</a:t>
                      </a:r>
                    </a:p>
                    <a:p>
                      <a:pPr marL="0" marR="0">
                        <a:spcBef>
                          <a:spcPts val="0"/>
                        </a:spcBef>
                        <a:spcAft>
                          <a:spcPts val="0"/>
                        </a:spcAft>
                      </a:pPr>
                      <a:r>
                        <a:rPr lang="en-US" sz="1600" b="0" dirty="0" err="1">
                          <a:solidFill>
                            <a:schemeClr val="tx1"/>
                          </a:solidFill>
                          <a:effectLst/>
                        </a:rPr>
                        <a:t>Jaesang</a:t>
                      </a:r>
                      <a:r>
                        <a:rPr lang="en-US" sz="1600" b="0" dirty="0">
                          <a:solidFill>
                            <a:schemeClr val="tx1"/>
                          </a:solidFill>
                          <a:effectLst/>
                        </a:rPr>
                        <a:t> Cha, </a:t>
                      </a:r>
                    </a:p>
                    <a:p>
                      <a:pPr marL="0" marR="0">
                        <a:spcBef>
                          <a:spcPts val="0"/>
                        </a:spcBef>
                        <a:spcAft>
                          <a:spcPts val="0"/>
                        </a:spcAft>
                      </a:pPr>
                      <a:r>
                        <a:rPr lang="en-US" sz="1600" b="0" dirty="0" err="1">
                          <a:solidFill>
                            <a:schemeClr val="tx1"/>
                          </a:solidFill>
                          <a:effectLst/>
                        </a:rPr>
                        <a:t>Vinayagam</a:t>
                      </a:r>
                      <a:r>
                        <a:rPr lang="en-US" sz="1600" b="0" dirty="0">
                          <a:solidFill>
                            <a:schemeClr val="tx1"/>
                          </a:solidFill>
                          <a:effectLst/>
                        </a:rPr>
                        <a:t> </a:t>
                      </a:r>
                      <a:r>
                        <a:rPr lang="en-US" sz="1600" b="0" dirty="0" err="1">
                          <a:solidFill>
                            <a:schemeClr val="tx1"/>
                          </a:solidFill>
                          <a:effectLst/>
                        </a:rPr>
                        <a:t>Mariappan</a:t>
                      </a:r>
                      <a:endParaRPr lang="en-US" sz="1600" b="0" dirty="0">
                        <a:solidFill>
                          <a:schemeClr val="tx1"/>
                        </a:solidFill>
                        <a:effectLst/>
                      </a:endParaRPr>
                    </a:p>
                    <a:p>
                      <a:pPr marL="0" marR="0">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oFill/>
                  </a:tcPr>
                </a:tc>
                <a:extLst>
                  <a:ext uri="{0D108BD9-81ED-4DB2-BD59-A6C34878D82A}">
                    <a16:rowId xmlns:a16="http://schemas.microsoft.com/office/drawing/2014/main" xmlns="" val="1544383922"/>
                  </a:ext>
                </a:extLst>
              </a:tr>
            </a:tbl>
          </a:graphicData>
        </a:graphic>
      </p:graphicFrame>
      <p:sp>
        <p:nvSpPr>
          <p:cNvPr id="3" name="Rectangle 2"/>
          <p:cNvSpPr/>
          <p:nvPr/>
        </p:nvSpPr>
        <p:spPr>
          <a:xfrm>
            <a:off x="846911" y="4399390"/>
            <a:ext cx="3826689" cy="369332"/>
          </a:xfrm>
          <a:prstGeom prst="rect">
            <a:avLst/>
          </a:prstGeom>
        </p:spPr>
        <p:txBody>
          <a:bodyPr wrap="none">
            <a:spAutoFit/>
          </a:bodyPr>
          <a:lstStyle/>
          <a:p>
            <a:r>
              <a:rPr lang="en-US" altLang="en-US" sz="1800" b="1" dirty="0" smtClean="0">
                <a:solidFill>
                  <a:schemeClr val="tx2"/>
                </a:solidFill>
              </a:rPr>
              <a:t>Start time: 8:30AM   </a:t>
            </a:r>
            <a:r>
              <a:rPr lang="en-US" altLang="en-US" sz="1800" dirty="0" smtClean="0">
                <a:solidFill>
                  <a:schemeClr val="tx2"/>
                </a:solidFill>
              </a:rPr>
              <a:t>August </a:t>
            </a:r>
            <a:r>
              <a:rPr lang="en-US" altLang="en-US" sz="1800" dirty="0">
                <a:solidFill>
                  <a:schemeClr val="tx2"/>
                </a:solidFill>
              </a:rPr>
              <a:t>19, 2017</a:t>
            </a:r>
            <a:endParaRPr lang="en-US" sz="1800" dirty="0"/>
          </a:p>
        </p:txBody>
      </p:sp>
      <p:sp>
        <p:nvSpPr>
          <p:cNvPr id="9" name="Rectangle 8"/>
          <p:cNvSpPr/>
          <p:nvPr/>
        </p:nvSpPr>
        <p:spPr>
          <a:xfrm>
            <a:off x="846911" y="4863584"/>
            <a:ext cx="4044762" cy="369332"/>
          </a:xfrm>
          <a:prstGeom prst="rect">
            <a:avLst/>
          </a:prstGeom>
        </p:spPr>
        <p:txBody>
          <a:bodyPr wrap="none">
            <a:spAutoFit/>
          </a:bodyPr>
          <a:lstStyle/>
          <a:p>
            <a:r>
              <a:rPr lang="en-US" altLang="en-US" sz="1800" b="1" dirty="0" smtClean="0">
                <a:solidFill>
                  <a:schemeClr val="tx2"/>
                </a:solidFill>
              </a:rPr>
              <a:t>Finish time: 11:30AM   </a:t>
            </a:r>
            <a:r>
              <a:rPr lang="en-US" altLang="en-US" sz="1800" dirty="0" smtClean="0">
                <a:solidFill>
                  <a:schemeClr val="tx2"/>
                </a:solidFill>
              </a:rPr>
              <a:t>August </a:t>
            </a:r>
            <a:r>
              <a:rPr lang="en-US" altLang="en-US" sz="1800" dirty="0">
                <a:solidFill>
                  <a:schemeClr val="tx2"/>
                </a:solidFill>
              </a:rPr>
              <a:t>19, 2017</a:t>
            </a:r>
            <a:endParaRPr lang="en-US" sz="1800" dirty="0"/>
          </a:p>
        </p:txBody>
      </p:sp>
      <p:sp>
        <p:nvSpPr>
          <p:cNvPr id="10"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21941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3755816" y="649069"/>
            <a:ext cx="183556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Timeline</a:t>
            </a:r>
            <a:endParaRPr lang="en-US" altLang="en-US" sz="3600" dirty="0"/>
          </a:p>
        </p:txBody>
      </p:sp>
      <p:graphicFrame>
        <p:nvGraphicFramePr>
          <p:cNvPr id="2" name="Table 1"/>
          <p:cNvGraphicFramePr>
            <a:graphicFrameLocks noGrp="1"/>
          </p:cNvGraphicFramePr>
          <p:nvPr>
            <p:extLst>
              <p:ext uri="{D42A27DB-BD31-4B8C-83A1-F6EECF244321}">
                <p14:modId xmlns:p14="http://schemas.microsoft.com/office/powerpoint/2010/main" val="3815297311"/>
              </p:ext>
            </p:extLst>
          </p:nvPr>
        </p:nvGraphicFramePr>
        <p:xfrm>
          <a:off x="215900" y="1752600"/>
          <a:ext cx="8839200" cy="3360420"/>
        </p:xfrm>
        <a:graphic>
          <a:graphicData uri="http://schemas.openxmlformats.org/drawingml/2006/table">
            <a:tbl>
              <a:tblPr firstRow="1" firstCol="1" bandRow="1" bandCol="1">
                <a:tableStyleId>{5C22544A-7EE6-4342-B048-85BDC9FD1C3A}</a:tableStyleId>
              </a:tblPr>
              <a:tblGrid>
                <a:gridCol w="627411">
                  <a:extLst>
                    <a:ext uri="{9D8B030D-6E8A-4147-A177-3AD203B41FA5}">
                      <a16:colId xmlns:a16="http://schemas.microsoft.com/office/drawing/2014/main" xmlns="" val="661340780"/>
                    </a:ext>
                  </a:extLst>
                </a:gridCol>
                <a:gridCol w="5730354">
                  <a:extLst>
                    <a:ext uri="{9D8B030D-6E8A-4147-A177-3AD203B41FA5}">
                      <a16:colId xmlns:a16="http://schemas.microsoft.com/office/drawing/2014/main" xmlns="" val="1595893579"/>
                    </a:ext>
                  </a:extLst>
                </a:gridCol>
                <a:gridCol w="1929897">
                  <a:extLst>
                    <a:ext uri="{9D8B030D-6E8A-4147-A177-3AD203B41FA5}">
                      <a16:colId xmlns:a16="http://schemas.microsoft.com/office/drawing/2014/main" xmlns="" val="917232157"/>
                    </a:ext>
                  </a:extLst>
                </a:gridCol>
                <a:gridCol w="551538">
                  <a:extLst>
                    <a:ext uri="{9D8B030D-6E8A-4147-A177-3AD203B41FA5}">
                      <a16:colId xmlns:a16="http://schemas.microsoft.com/office/drawing/2014/main" xmlns="" val="2214460068"/>
                    </a:ext>
                  </a:extLst>
                </a:gridCol>
              </a:tblGrid>
              <a:tr h="404870">
                <a:tc>
                  <a:txBody>
                    <a:bodyPr/>
                    <a:lstStyle/>
                    <a:p>
                      <a:pPr marL="0" marR="0" algn="r">
                        <a:spcBef>
                          <a:spcPts val="0"/>
                        </a:spcBef>
                        <a:spcAft>
                          <a:spcPts val="0"/>
                        </a:spcAft>
                      </a:pPr>
                      <a:r>
                        <a:rPr lang="en-US" sz="1400" dirty="0">
                          <a:effectLst/>
                        </a:rPr>
                        <a:t>1</a:t>
                      </a:r>
                      <a:endParaRPr lang="en-US" sz="2000" dirty="0">
                        <a:effectLst/>
                        <a:latin typeface="Times New Roman" panose="02020603050405020304" pitchFamily="18" charset="0"/>
                        <a:ea typeface="SimSun" panose="02010600030101010101" pitchFamily="2" charset="-122"/>
                      </a:endParaRPr>
                    </a:p>
                  </a:txBody>
                  <a:tcPr marL="68580" marR="68580" marT="0" marB="0" anchor="b"/>
                </a:tc>
                <a:tc gridSpan="3">
                  <a:txBody>
                    <a:bodyPr/>
                    <a:lstStyle/>
                    <a:p>
                      <a:pPr marL="0" marR="0">
                        <a:spcBef>
                          <a:spcPts val="0"/>
                        </a:spcBef>
                        <a:spcAft>
                          <a:spcPts val="0"/>
                        </a:spcAft>
                      </a:pPr>
                      <a:r>
                        <a:rPr lang="en-US" sz="2000">
                          <a:effectLst/>
                        </a:rPr>
                        <a:t>Saturday AM1</a:t>
                      </a:r>
                      <a:endParaRPr lang="en-US" sz="2000">
                        <a:effectLst/>
                        <a:latin typeface="Times New Roman" panose="02020603050405020304" pitchFamily="18" charset="0"/>
                        <a:ea typeface="SimSun" panose="02010600030101010101" pitchFamily="2" charset="-122"/>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25099352"/>
                  </a:ext>
                </a:extLst>
              </a:tr>
              <a:tr h="364383">
                <a:tc>
                  <a:txBody>
                    <a:bodyPr/>
                    <a:lstStyle/>
                    <a:p>
                      <a:pPr marL="0" marR="0" algn="r">
                        <a:spcBef>
                          <a:spcPts val="0"/>
                        </a:spcBef>
                        <a:spcAft>
                          <a:spcPts val="0"/>
                        </a:spcAft>
                      </a:pPr>
                      <a:r>
                        <a:rPr lang="en-US" sz="1400">
                          <a:effectLst/>
                        </a:rPr>
                        <a:t>1.1</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a:effectLst/>
                        </a:rPr>
                        <a:t>MEETING CALLED TO ORDER</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dirty="0" err="1">
                          <a:effectLst/>
                        </a:rPr>
                        <a:t>Yeong</a:t>
                      </a:r>
                      <a:r>
                        <a:rPr lang="en-US" sz="1800" dirty="0">
                          <a:effectLst/>
                        </a:rPr>
                        <a:t> Min Jang</a:t>
                      </a:r>
                      <a:endParaRPr lang="en-US" sz="2000" dirty="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lgn="r">
                        <a:spcBef>
                          <a:spcPts val="0"/>
                        </a:spcBef>
                        <a:spcAft>
                          <a:spcPts val="0"/>
                        </a:spcAft>
                      </a:pPr>
                      <a:r>
                        <a:rPr lang="en-US" sz="1800">
                          <a:effectLst/>
                        </a:rPr>
                        <a:t>0 </a:t>
                      </a:r>
                      <a:endParaRPr lang="en-US" sz="2000">
                        <a:effectLst/>
                        <a:latin typeface="Times New Roman" panose="02020603050405020304" pitchFamily="18" charset="0"/>
                        <a:ea typeface="SimSun" panose="02010600030101010101" pitchFamily="2" charset="-122"/>
                      </a:endParaRPr>
                    </a:p>
                  </a:txBody>
                  <a:tcPr marL="68580" marR="68580" marT="0" marB="0" anchor="b"/>
                </a:tc>
                <a:extLst>
                  <a:ext uri="{0D108BD9-81ED-4DB2-BD59-A6C34878D82A}">
                    <a16:rowId xmlns:a16="http://schemas.microsoft.com/office/drawing/2014/main" xmlns="" val="123470441"/>
                  </a:ext>
                </a:extLst>
              </a:tr>
              <a:tr h="1093148">
                <a:tc>
                  <a:txBody>
                    <a:bodyPr/>
                    <a:lstStyle/>
                    <a:p>
                      <a:pPr marL="0" marR="0" algn="r">
                        <a:spcBef>
                          <a:spcPts val="0"/>
                        </a:spcBef>
                        <a:spcAft>
                          <a:spcPts val="0"/>
                        </a:spcAft>
                      </a:pPr>
                      <a:r>
                        <a:rPr lang="en-US" sz="1400">
                          <a:effectLst/>
                        </a:rPr>
                        <a:t> </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dirty="0">
                          <a:effectLst/>
                        </a:rPr>
                        <a:t>Open Discussion</a:t>
                      </a:r>
                      <a:endParaRPr lang="en-US" sz="2000" dirty="0">
                        <a:effectLst/>
                      </a:endParaRPr>
                    </a:p>
                    <a:p>
                      <a:pPr marL="342900" marR="0" lvl="0" indent="-342900">
                        <a:spcBef>
                          <a:spcPts val="0"/>
                        </a:spcBef>
                        <a:spcAft>
                          <a:spcPts val="0"/>
                        </a:spcAft>
                        <a:buFont typeface="Times New Roman" panose="02020603050405020304" pitchFamily="18" charset="0"/>
                        <a:buChar char="-"/>
                      </a:pPr>
                      <a:r>
                        <a:rPr lang="en-US" sz="1800" dirty="0">
                          <a:effectLst/>
                        </a:rPr>
                        <a:t>The feasibility of PHY modes</a:t>
                      </a:r>
                      <a:endParaRPr lang="en-US" sz="2000" dirty="0">
                        <a:effectLst/>
                      </a:endParaRPr>
                    </a:p>
                    <a:p>
                      <a:pPr marL="342900" marR="0" lvl="0" indent="-342900">
                        <a:spcBef>
                          <a:spcPts val="0"/>
                        </a:spcBef>
                        <a:spcAft>
                          <a:spcPts val="0"/>
                        </a:spcAft>
                        <a:buFont typeface="Times New Roman" panose="02020603050405020304" pitchFamily="18" charset="0"/>
                        <a:buChar char="-"/>
                      </a:pPr>
                      <a:r>
                        <a:rPr lang="en-US" sz="1800" dirty="0">
                          <a:effectLst/>
                        </a:rPr>
                        <a:t>The restructure of PHY 6</a:t>
                      </a:r>
                      <a:endParaRPr lang="en-US" sz="2000" dirty="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a:effectLst/>
                        </a:rPr>
                        <a:t> </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lgn="ctr">
                        <a:spcBef>
                          <a:spcPts val="0"/>
                        </a:spcBef>
                        <a:spcAft>
                          <a:spcPts val="0"/>
                        </a:spcAft>
                      </a:pPr>
                      <a:r>
                        <a:rPr lang="en-US" sz="1800" dirty="0" smtClean="0">
                          <a:effectLst/>
                        </a:rPr>
                        <a:t>30</a:t>
                      </a:r>
                      <a:r>
                        <a:rPr lang="en-US" sz="1800" dirty="0">
                          <a:effectLst/>
                        </a:rPr>
                        <a:t> </a:t>
                      </a:r>
                      <a:endParaRPr lang="en-US" sz="2000" dirty="0">
                        <a:effectLst/>
                        <a:latin typeface="Times New Roman" panose="02020603050405020304" pitchFamily="18" charset="0"/>
                        <a:ea typeface="SimSun" panose="02010600030101010101" pitchFamily="2" charset="-122"/>
                      </a:endParaRPr>
                    </a:p>
                  </a:txBody>
                  <a:tcPr marL="68580" marR="68580" marT="0" marB="0" anchor="b"/>
                </a:tc>
                <a:extLst>
                  <a:ext uri="{0D108BD9-81ED-4DB2-BD59-A6C34878D82A}">
                    <a16:rowId xmlns:a16="http://schemas.microsoft.com/office/drawing/2014/main" xmlns="" val="3976036427"/>
                  </a:ext>
                </a:extLst>
              </a:tr>
              <a:tr h="364383">
                <a:tc>
                  <a:txBody>
                    <a:bodyPr/>
                    <a:lstStyle/>
                    <a:p>
                      <a:pPr marL="0" marR="0" algn="r">
                        <a:spcBef>
                          <a:spcPts val="0"/>
                        </a:spcBef>
                        <a:spcAft>
                          <a:spcPts val="0"/>
                        </a:spcAft>
                      </a:pPr>
                      <a:r>
                        <a:rPr lang="en-US" sz="1400">
                          <a:effectLst/>
                        </a:rPr>
                        <a:t>1.2</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dirty="0">
                          <a:effectLst/>
                        </a:rPr>
                        <a:t>Presentation by </a:t>
                      </a:r>
                      <a:r>
                        <a:rPr lang="en-US" sz="1800" dirty="0" err="1" smtClean="0">
                          <a:effectLst/>
                        </a:rPr>
                        <a:t>Kookmin</a:t>
                      </a:r>
                      <a:endParaRPr lang="en-US" sz="2000" dirty="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dirty="0">
                          <a:effectLst/>
                        </a:rPr>
                        <a:t>Trang</a:t>
                      </a:r>
                      <a:endParaRPr lang="en-US" sz="2000" dirty="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lgn="ctr">
                        <a:spcBef>
                          <a:spcPts val="0"/>
                        </a:spcBef>
                        <a:spcAft>
                          <a:spcPts val="0"/>
                        </a:spcAft>
                      </a:pPr>
                      <a:r>
                        <a:rPr lang="en-US" sz="1800">
                          <a:effectLst/>
                        </a:rPr>
                        <a:t>30 </a:t>
                      </a:r>
                      <a:endParaRPr lang="en-US" sz="2000">
                        <a:effectLst/>
                        <a:latin typeface="Times New Roman" panose="02020603050405020304" pitchFamily="18" charset="0"/>
                        <a:ea typeface="SimSun" panose="02010600030101010101" pitchFamily="2" charset="-122"/>
                      </a:endParaRPr>
                    </a:p>
                  </a:txBody>
                  <a:tcPr marL="68580" marR="68580" marT="0" marB="0" anchor="b"/>
                </a:tc>
                <a:extLst>
                  <a:ext uri="{0D108BD9-81ED-4DB2-BD59-A6C34878D82A}">
                    <a16:rowId xmlns:a16="http://schemas.microsoft.com/office/drawing/2014/main" xmlns="" val="1791354573"/>
                  </a:ext>
                </a:extLst>
              </a:tr>
              <a:tr h="404870">
                <a:tc>
                  <a:txBody>
                    <a:bodyPr/>
                    <a:lstStyle/>
                    <a:p>
                      <a:pPr marL="0" marR="0" algn="r">
                        <a:spcBef>
                          <a:spcPts val="0"/>
                        </a:spcBef>
                        <a:spcAft>
                          <a:spcPts val="0"/>
                        </a:spcAft>
                      </a:pPr>
                      <a:r>
                        <a:rPr lang="en-US" sz="1400">
                          <a:effectLst/>
                        </a:rPr>
                        <a:t>1.3</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dirty="0">
                          <a:effectLst/>
                        </a:rPr>
                        <a:t>Presentation by SNUST</a:t>
                      </a:r>
                      <a:endParaRPr lang="en-US" sz="2000" dirty="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kern="1200" dirty="0">
                          <a:solidFill>
                            <a:schemeClr val="dk1"/>
                          </a:solidFill>
                          <a:effectLst/>
                          <a:latin typeface="+mn-lt"/>
                          <a:ea typeface="+mn-ea"/>
                          <a:cs typeface="+mn-cs"/>
                        </a:rPr>
                        <a:t>Vinay</a:t>
                      </a:r>
                    </a:p>
                  </a:txBody>
                  <a:tcPr marL="68580" marR="68580" marT="0" marB="0" anchor="b"/>
                </a:tc>
                <a:tc>
                  <a:txBody>
                    <a:bodyPr/>
                    <a:lstStyle/>
                    <a:p>
                      <a:pPr marL="0" marR="0" algn="ctr">
                        <a:spcBef>
                          <a:spcPts val="0"/>
                        </a:spcBef>
                        <a:spcAft>
                          <a:spcPts val="0"/>
                        </a:spcAft>
                      </a:pPr>
                      <a:r>
                        <a:rPr lang="en-US" sz="1800">
                          <a:effectLst/>
                        </a:rPr>
                        <a:t>30 </a:t>
                      </a:r>
                      <a:endParaRPr lang="en-US" sz="2000">
                        <a:effectLst/>
                        <a:latin typeface="Times New Roman" panose="02020603050405020304" pitchFamily="18" charset="0"/>
                        <a:ea typeface="SimSun" panose="02010600030101010101" pitchFamily="2" charset="-122"/>
                      </a:endParaRPr>
                    </a:p>
                  </a:txBody>
                  <a:tcPr marL="68580" marR="68580" marT="0" marB="0" anchor="b"/>
                </a:tc>
                <a:extLst>
                  <a:ext uri="{0D108BD9-81ED-4DB2-BD59-A6C34878D82A}">
                    <a16:rowId xmlns:a16="http://schemas.microsoft.com/office/drawing/2014/main" xmlns="" val="1743675941"/>
                  </a:ext>
                </a:extLst>
              </a:tr>
              <a:tr h="364383">
                <a:tc>
                  <a:txBody>
                    <a:bodyPr/>
                    <a:lstStyle/>
                    <a:p>
                      <a:pPr marL="0" marR="0" algn="r">
                        <a:spcBef>
                          <a:spcPts val="0"/>
                        </a:spcBef>
                        <a:spcAft>
                          <a:spcPts val="0"/>
                        </a:spcAft>
                      </a:pPr>
                      <a:r>
                        <a:rPr lang="en-US" sz="1400">
                          <a:effectLst/>
                        </a:rPr>
                        <a:t>1.4</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a:effectLst/>
                        </a:rPr>
                        <a:t>Q&amp;A</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a:effectLst/>
                        </a:rPr>
                        <a:t> </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lgn="ctr">
                        <a:spcBef>
                          <a:spcPts val="0"/>
                        </a:spcBef>
                        <a:spcAft>
                          <a:spcPts val="0"/>
                        </a:spcAft>
                      </a:pPr>
                      <a:r>
                        <a:rPr lang="en-US" sz="2000" dirty="0" smtClean="0">
                          <a:effectLst/>
                          <a:latin typeface="Times New Roman" panose="02020603050405020304" pitchFamily="18" charset="0"/>
                          <a:ea typeface="SimSun" panose="02010600030101010101" pitchFamily="2" charset="-122"/>
                        </a:rPr>
                        <a:t>30</a:t>
                      </a:r>
                      <a:endParaRPr lang="en-US" sz="2000" dirty="0">
                        <a:effectLst/>
                        <a:latin typeface="Times New Roman" panose="02020603050405020304" pitchFamily="18" charset="0"/>
                        <a:ea typeface="SimSun" panose="02010600030101010101" pitchFamily="2" charset="-122"/>
                      </a:endParaRPr>
                    </a:p>
                  </a:txBody>
                  <a:tcPr marL="68580" marR="68580" marT="0" marB="0" anchor="b"/>
                </a:tc>
                <a:extLst>
                  <a:ext uri="{0D108BD9-81ED-4DB2-BD59-A6C34878D82A}">
                    <a16:rowId xmlns:a16="http://schemas.microsoft.com/office/drawing/2014/main" xmlns="" val="2411905390"/>
                  </a:ext>
                </a:extLst>
              </a:tr>
              <a:tr h="364383">
                <a:tc>
                  <a:txBody>
                    <a:bodyPr/>
                    <a:lstStyle/>
                    <a:p>
                      <a:pPr marL="0" marR="0" algn="r">
                        <a:spcBef>
                          <a:spcPts val="0"/>
                        </a:spcBef>
                        <a:spcAft>
                          <a:spcPts val="0"/>
                        </a:spcAft>
                      </a:pPr>
                      <a:r>
                        <a:rPr lang="en-US" sz="1400">
                          <a:effectLst/>
                        </a:rPr>
                        <a:t>1.5</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a:effectLst/>
                        </a:rPr>
                        <a:t>Meeting Objectives and Minutes Approval</a:t>
                      </a:r>
                      <a:endParaRPr lang="en-US" sz="200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spcBef>
                          <a:spcPts val="0"/>
                        </a:spcBef>
                        <a:spcAft>
                          <a:spcPts val="0"/>
                        </a:spcAft>
                      </a:pPr>
                      <a:r>
                        <a:rPr lang="en-US" sz="1800" dirty="0">
                          <a:effectLst/>
                        </a:rPr>
                        <a:t> </a:t>
                      </a:r>
                      <a:endParaRPr lang="en-US" sz="2000" dirty="0">
                        <a:effectLst/>
                        <a:latin typeface="Times New Roman" panose="02020603050405020304" pitchFamily="18" charset="0"/>
                        <a:ea typeface="SimSun" panose="02010600030101010101" pitchFamily="2" charset="-122"/>
                      </a:endParaRPr>
                    </a:p>
                  </a:txBody>
                  <a:tcPr marL="68580" marR="68580" marT="0" marB="0" anchor="b"/>
                </a:tc>
                <a:tc>
                  <a:txBody>
                    <a:bodyPr/>
                    <a:lstStyle/>
                    <a:p>
                      <a:pPr marL="0" marR="0" algn="ctr">
                        <a:spcBef>
                          <a:spcPts val="0"/>
                        </a:spcBef>
                        <a:spcAft>
                          <a:spcPts val="0"/>
                        </a:spcAft>
                      </a:pPr>
                      <a:r>
                        <a:rPr lang="en-US" sz="1800" dirty="0">
                          <a:effectLst/>
                        </a:rPr>
                        <a:t>20 </a:t>
                      </a:r>
                      <a:endParaRPr lang="en-US" sz="2000" dirty="0">
                        <a:effectLst/>
                        <a:latin typeface="Times New Roman" panose="02020603050405020304" pitchFamily="18" charset="0"/>
                        <a:ea typeface="SimSun" panose="02010600030101010101" pitchFamily="2" charset="-122"/>
                      </a:endParaRPr>
                    </a:p>
                  </a:txBody>
                  <a:tcPr marL="68580" marR="68580" marT="0" marB="0" anchor="b"/>
                </a:tc>
                <a:extLst>
                  <a:ext uri="{0D108BD9-81ED-4DB2-BD59-A6C34878D82A}">
                    <a16:rowId xmlns:a16="http://schemas.microsoft.com/office/drawing/2014/main" xmlns="" val="212257721"/>
                  </a:ext>
                </a:extLst>
              </a:tr>
            </a:tbl>
          </a:graphicData>
        </a:graphic>
      </p:graphicFrame>
      <p:sp>
        <p:nvSpPr>
          <p:cNvPr id="8"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08774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998120" y="2743200"/>
            <a:ext cx="322395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Open discussion</a:t>
            </a:r>
            <a:endParaRPr lang="en-US" altLang="en-US" sz="3600"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81151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998120" y="671513"/>
            <a:ext cx="418146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Restructure of PHY 6</a:t>
            </a:r>
            <a:endParaRPr lang="en-US" altLang="en-US" sz="3600" dirty="0"/>
          </a:p>
        </p:txBody>
      </p:sp>
      <p:pic>
        <p:nvPicPr>
          <p:cNvPr id="7" name="Picture 6"/>
          <p:cNvPicPr>
            <a:picLocks noChangeAspect="1"/>
          </p:cNvPicPr>
          <p:nvPr/>
        </p:nvPicPr>
        <p:blipFill>
          <a:blip r:embed="rId2"/>
          <a:stretch>
            <a:fillRect/>
          </a:stretch>
        </p:blipFill>
        <p:spPr>
          <a:xfrm>
            <a:off x="152400" y="1621253"/>
            <a:ext cx="5033734" cy="1902997"/>
          </a:xfrm>
          <a:prstGeom prst="rect">
            <a:avLst/>
          </a:prstGeom>
        </p:spPr>
      </p:pic>
      <p:sp>
        <p:nvSpPr>
          <p:cNvPr id="8" name="TextBox 7"/>
          <p:cNvSpPr txBox="1"/>
          <p:nvPr/>
        </p:nvSpPr>
        <p:spPr>
          <a:xfrm>
            <a:off x="165100" y="3909328"/>
            <a:ext cx="7655237" cy="830997"/>
          </a:xfrm>
          <a:prstGeom prst="rect">
            <a:avLst/>
          </a:prstGeom>
          <a:noFill/>
        </p:spPr>
        <p:txBody>
          <a:bodyPr wrap="none" rtlCol="0">
            <a:spAutoFit/>
          </a:bodyPr>
          <a:lstStyle/>
          <a:p>
            <a:r>
              <a:rPr lang="en-US" sz="1600" b="1" dirty="0" err="1" smtClean="0"/>
              <a:t>Trang’s</a:t>
            </a:r>
            <a:r>
              <a:rPr lang="en-US" sz="1600" b="1" dirty="0" smtClean="0"/>
              <a:t> comments</a:t>
            </a:r>
          </a:p>
          <a:p>
            <a:pPr marL="285750" indent="-285750">
              <a:buFontTx/>
              <a:buChar char="-"/>
            </a:pPr>
            <a:r>
              <a:rPr lang="en-US" sz="1600" dirty="0" smtClean="0"/>
              <a:t>Can be merged VTASC / Sequential Scalable 2D-code</a:t>
            </a:r>
          </a:p>
          <a:p>
            <a:pPr marL="285750" indent="-285750">
              <a:buFontTx/>
              <a:buChar char="-"/>
            </a:pPr>
            <a:r>
              <a:rPr lang="en-US" sz="1600" dirty="0" smtClean="0"/>
              <a:t>Shape modulation seems to be difficult/ </a:t>
            </a:r>
            <a:r>
              <a:rPr lang="en-US" sz="1600" dirty="0" smtClean="0"/>
              <a:t>its communication performance </a:t>
            </a:r>
            <a:r>
              <a:rPr lang="en-US" sz="1600" dirty="0" smtClean="0"/>
              <a:t>is not </a:t>
            </a:r>
            <a:r>
              <a:rPr lang="en-US" sz="1600" dirty="0" smtClean="0"/>
              <a:t>efficient</a:t>
            </a:r>
            <a:endParaRPr lang="en-US" sz="1600" dirty="0"/>
          </a:p>
        </p:txBody>
      </p:sp>
      <p:sp>
        <p:nvSpPr>
          <p:cNvPr id="9" name="TextBox 8"/>
          <p:cNvSpPr txBox="1"/>
          <p:nvPr/>
        </p:nvSpPr>
        <p:spPr>
          <a:xfrm>
            <a:off x="152400" y="5137150"/>
            <a:ext cx="8991600" cy="1077218"/>
          </a:xfrm>
          <a:prstGeom prst="rect">
            <a:avLst/>
          </a:prstGeom>
          <a:noFill/>
        </p:spPr>
        <p:txBody>
          <a:bodyPr wrap="square" rtlCol="0">
            <a:spAutoFit/>
          </a:bodyPr>
          <a:lstStyle/>
          <a:p>
            <a:r>
              <a:rPr lang="en-US" sz="1600" b="1" dirty="0" smtClean="0">
                <a:solidFill>
                  <a:schemeClr val="tx2"/>
                </a:solidFill>
              </a:rPr>
              <a:t>Vinay</a:t>
            </a:r>
            <a:r>
              <a:rPr lang="en-US" sz="1600" b="1" dirty="0" smtClean="0"/>
              <a:t>’s comments</a:t>
            </a:r>
          </a:p>
          <a:p>
            <a:pPr marL="285750" indent="-285750">
              <a:buFontTx/>
              <a:buChar char="-"/>
            </a:pPr>
            <a:r>
              <a:rPr lang="en-US" sz="1600" dirty="0" smtClean="0"/>
              <a:t>Firstly, </a:t>
            </a:r>
            <a:r>
              <a:rPr lang="en-US" sz="1600" dirty="0" smtClean="0"/>
              <a:t>SNUST will rewrite </a:t>
            </a:r>
            <a:r>
              <a:rPr lang="en-US" sz="1600" dirty="0" smtClean="0"/>
              <a:t>the text for a clear description. Keep the two sections. Later, the merging can be discussed </a:t>
            </a:r>
          </a:p>
          <a:p>
            <a:pPr marL="285750" indent="-285750">
              <a:buFontTx/>
              <a:buChar char="-"/>
            </a:pPr>
            <a:r>
              <a:rPr lang="en-US" sz="1600" dirty="0" smtClean="0"/>
              <a:t>By using 32x32 cells, shape modulation has 8 bit/Hz. This is feasible and already implemented.</a:t>
            </a:r>
            <a:endParaRPr lang="en-US" sz="1600" dirty="0"/>
          </a:p>
        </p:txBody>
      </p:sp>
      <p:sp>
        <p:nvSpPr>
          <p:cNvPr id="10"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21477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998120" y="658813"/>
            <a:ext cx="418146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dirty="0"/>
              <a:t>Restructure of PHY 6</a:t>
            </a:r>
          </a:p>
        </p:txBody>
      </p:sp>
      <p:sp>
        <p:nvSpPr>
          <p:cNvPr id="7" name="TextBox 6"/>
          <p:cNvSpPr txBox="1"/>
          <p:nvPr/>
        </p:nvSpPr>
        <p:spPr>
          <a:xfrm>
            <a:off x="1270000" y="2253149"/>
            <a:ext cx="7354706" cy="3416320"/>
          </a:xfrm>
          <a:prstGeom prst="rect">
            <a:avLst/>
          </a:prstGeom>
          <a:noFill/>
        </p:spPr>
        <p:txBody>
          <a:bodyPr wrap="none" rtlCol="0">
            <a:spAutoFit/>
          </a:bodyPr>
          <a:lstStyle/>
          <a:p>
            <a:r>
              <a:rPr lang="en-US" sz="2400" b="1" dirty="0" smtClean="0"/>
              <a:t>SNUST is going to have these three sections in PHY 6</a:t>
            </a:r>
          </a:p>
          <a:p>
            <a:r>
              <a:rPr lang="en-US" sz="2400" dirty="0" smtClean="0"/>
              <a:t>15.2 VTASC</a:t>
            </a:r>
          </a:p>
          <a:p>
            <a:r>
              <a:rPr lang="en-US" sz="2400" dirty="0" smtClean="0"/>
              <a:t>15.3 IDE</a:t>
            </a:r>
          </a:p>
          <a:p>
            <a:r>
              <a:rPr lang="en-US" sz="2400" dirty="0" smtClean="0"/>
              <a:t>15.4 SS2DC (</a:t>
            </a:r>
            <a:r>
              <a:rPr lang="en-US" sz="2400" dirty="0" smtClean="0"/>
              <a:t>MIMO case </a:t>
            </a:r>
            <a:r>
              <a:rPr lang="en-US" sz="2400" dirty="0" smtClean="0"/>
              <a:t>of above codes)</a:t>
            </a:r>
          </a:p>
          <a:p>
            <a:endParaRPr lang="en-US" sz="2400" dirty="0"/>
          </a:p>
          <a:p>
            <a:r>
              <a:rPr lang="en-US" sz="2400" b="1" dirty="0" err="1" smtClean="0"/>
              <a:t>Kookmin</a:t>
            </a:r>
            <a:r>
              <a:rPr lang="en-US" sz="2400" b="1" dirty="0" smtClean="0"/>
              <a:t> is going the have these two sections in PHY 6</a:t>
            </a:r>
          </a:p>
          <a:p>
            <a:r>
              <a:rPr lang="en-US" sz="2400" dirty="0" smtClean="0"/>
              <a:t>15.1 A-QL</a:t>
            </a:r>
            <a:endParaRPr lang="en-US" sz="2400" dirty="0"/>
          </a:p>
          <a:p>
            <a:r>
              <a:rPr lang="en-US" sz="2400" dirty="0" smtClean="0"/>
              <a:t>15.5 HA-QL</a:t>
            </a:r>
            <a:endParaRPr lang="en-US" sz="2400" dirty="0"/>
          </a:p>
          <a:p>
            <a:endParaRPr lang="en-US" sz="2400" dirty="0" smtClean="0"/>
          </a:p>
        </p:txBody>
      </p:sp>
      <p:sp>
        <p:nvSpPr>
          <p:cNvPr id="8"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68687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523011" y="2877919"/>
            <a:ext cx="430117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err="1" smtClean="0"/>
              <a:t>Kookmin</a:t>
            </a:r>
            <a:r>
              <a:rPr lang="en-US" altLang="en-US" sz="3600" dirty="0" smtClean="0"/>
              <a:t> presentation</a:t>
            </a:r>
            <a:endParaRPr lang="en-US" altLang="en-US" sz="3600"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302102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7" name="Rectangle 6"/>
          <p:cNvSpPr/>
          <p:nvPr/>
        </p:nvSpPr>
        <p:spPr>
          <a:xfrm>
            <a:off x="482601" y="1828800"/>
            <a:ext cx="8280400" cy="3046988"/>
          </a:xfrm>
          <a:prstGeom prst="rect">
            <a:avLst/>
          </a:prstGeom>
        </p:spPr>
        <p:txBody>
          <a:bodyPr wrap="square">
            <a:spAutoFit/>
          </a:bodyPr>
          <a:lstStyle/>
          <a:p>
            <a:r>
              <a:rPr lang="en-US" sz="2400" b="1" dirty="0" err="1">
                <a:latin typeface="Calibri" panose="020F0502020204030204" pitchFamily="34" charset="0"/>
                <a:ea typeface="SimSun" panose="02010600030101010101" pitchFamily="2" charset="-122"/>
                <a:cs typeface="Times New Roman" panose="02020603050405020304" pitchFamily="18" charset="0"/>
              </a:rPr>
              <a:t>Kookmin</a:t>
            </a:r>
            <a:r>
              <a:rPr lang="en-US" sz="2400" b="1" dirty="0">
                <a:latin typeface="Calibri" panose="020F0502020204030204" pitchFamily="34" charset="0"/>
                <a:ea typeface="SimSun" panose="02010600030101010101" pitchFamily="2" charset="-122"/>
                <a:cs typeface="Times New Roman" panose="02020603050405020304" pitchFamily="18" charset="0"/>
              </a:rPr>
              <a:t> </a:t>
            </a:r>
            <a:r>
              <a:rPr lang="en-US" sz="2400" b="1" dirty="0" smtClean="0">
                <a:latin typeface="Calibri" panose="020F0502020204030204" pitchFamily="34" charset="0"/>
                <a:ea typeface="SimSun" panose="02010600030101010101" pitchFamily="2" charset="-122"/>
                <a:cs typeface="Times New Roman" panose="02020603050405020304" pitchFamily="18" charset="0"/>
              </a:rPr>
              <a:t>presents</a:t>
            </a:r>
            <a:endParaRPr lang="en-US" sz="2400" dirty="0">
              <a:latin typeface="Calibri" panose="020F0502020204030204" pitchFamily="34" charset="0"/>
              <a:ea typeface="SimSun" panose="02010600030101010101" pitchFamily="2" charset="-122"/>
              <a:cs typeface="Times New Roman" panose="02020603050405020304" pitchFamily="18" charset="0"/>
            </a:endParaRPr>
          </a:p>
          <a:p>
            <a:pPr marL="342900" indent="-342900">
              <a:buFont typeface="Wingdings" panose="05000000000000000000" pitchFamily="2" charset="2"/>
              <a:buChar char="§"/>
            </a:pPr>
            <a:r>
              <a:rPr lang="en-US" sz="2400" dirty="0">
                <a:latin typeface="Calibri" panose="020F0502020204030204" pitchFamily="34" charset="0"/>
                <a:ea typeface="SimSun" panose="02010600030101010101" pitchFamily="2" charset="-122"/>
                <a:cs typeface="Times New Roman" panose="02020603050405020304" pitchFamily="18" charset="0"/>
              </a:rPr>
              <a:t>show 16x16 A-QL demo with BER 10^-5 using </a:t>
            </a:r>
            <a:r>
              <a:rPr lang="en-US" sz="2400" dirty="0" smtClean="0">
                <a:latin typeface="Calibri" panose="020F0502020204030204" pitchFamily="34" charset="0"/>
                <a:ea typeface="SimSun" panose="02010600030101010101" pitchFamily="2" charset="-122"/>
                <a:cs typeface="Times New Roman" panose="02020603050405020304" pitchFamily="18" charset="0"/>
              </a:rPr>
              <a:t>Reed Solomon and  Convolutional Code as </a:t>
            </a:r>
            <a:r>
              <a:rPr lang="en-US" sz="2400" dirty="0">
                <a:latin typeface="Calibri" panose="020F0502020204030204" pitchFamily="34" charset="0"/>
                <a:ea typeface="SimSun" panose="02010600030101010101" pitchFamily="2" charset="-122"/>
                <a:cs typeface="Times New Roman" panose="02020603050405020304" pitchFamily="18" charset="0"/>
              </a:rPr>
              <a:t>FEC</a:t>
            </a:r>
          </a:p>
          <a:p>
            <a:pPr marL="342900" indent="-342900">
              <a:buFont typeface="Wingdings" panose="05000000000000000000" pitchFamily="2" charset="2"/>
              <a:buChar char="§"/>
            </a:pPr>
            <a:r>
              <a:rPr lang="en-US" sz="2400" dirty="0">
                <a:latin typeface="Calibri" panose="020F0502020204030204" pitchFamily="34" charset="0"/>
                <a:ea typeface="SimSun" panose="02010600030101010101" pitchFamily="2" charset="-122"/>
                <a:cs typeface="Times New Roman" panose="02020603050405020304" pitchFamily="18" charset="0"/>
              </a:rPr>
              <a:t>show 32x32 A-QL demo with BER 10^-3 using Reed Solomon and  Convolutional Code as FEC</a:t>
            </a:r>
          </a:p>
          <a:p>
            <a:pPr marL="342900" indent="-342900">
              <a:buFont typeface="Wingdings" panose="05000000000000000000" pitchFamily="2" charset="2"/>
              <a:buChar char="§"/>
            </a:pPr>
            <a:r>
              <a:rPr lang="en-US" sz="2400" dirty="0" smtClean="0">
                <a:latin typeface="Calibri" panose="020F0502020204030204" pitchFamily="34" charset="0"/>
                <a:ea typeface="SimSun" panose="02010600030101010101" pitchFamily="2" charset="-122"/>
                <a:cs typeface="Times New Roman" panose="02020603050405020304" pitchFamily="18" charset="0"/>
              </a:rPr>
              <a:t>show </a:t>
            </a:r>
            <a:r>
              <a:rPr lang="en-US" sz="2400" dirty="0">
                <a:latin typeface="Calibri" panose="020F0502020204030204" pitchFamily="34" charset="0"/>
                <a:ea typeface="SimSun" panose="02010600030101010101" pitchFamily="2" charset="-122"/>
                <a:cs typeface="Times New Roman" panose="02020603050405020304" pitchFamily="18" charset="0"/>
              </a:rPr>
              <a:t>16x16 HA-QL demo using </a:t>
            </a:r>
            <a:r>
              <a:rPr lang="en-US" sz="2400" dirty="0" smtClean="0">
                <a:latin typeface="Calibri" panose="020F0502020204030204" pitchFamily="34" charset="0"/>
                <a:ea typeface="SimSun" panose="02010600030101010101" pitchFamily="2" charset="-122"/>
                <a:cs typeface="Times New Roman" panose="02020603050405020304" pitchFamily="18" charset="0"/>
              </a:rPr>
              <a:t>RS and  CC as </a:t>
            </a:r>
            <a:r>
              <a:rPr lang="en-US" sz="2400" dirty="0">
                <a:latin typeface="Calibri" panose="020F0502020204030204" pitchFamily="34" charset="0"/>
                <a:ea typeface="SimSun" panose="02010600030101010101" pitchFamily="2" charset="-122"/>
                <a:cs typeface="Times New Roman" panose="02020603050405020304" pitchFamily="18" charset="0"/>
              </a:rPr>
              <a:t>FEC</a:t>
            </a:r>
          </a:p>
          <a:p>
            <a:pPr marL="342900" indent="-342900">
              <a:buFont typeface="Wingdings" panose="05000000000000000000" pitchFamily="2" charset="2"/>
              <a:buChar char="§"/>
            </a:pPr>
            <a:r>
              <a:rPr lang="en-US" sz="2400" dirty="0" smtClean="0">
                <a:latin typeface="Calibri" panose="020F0502020204030204" pitchFamily="34" charset="0"/>
                <a:ea typeface="SimSun" panose="02010600030101010101" pitchFamily="2" charset="-122"/>
                <a:cs typeface="Times New Roman" panose="02020603050405020304" pitchFamily="18" charset="0"/>
              </a:rPr>
              <a:t>Re-call </a:t>
            </a:r>
            <a:r>
              <a:rPr lang="en-US" sz="2400" dirty="0">
                <a:latin typeface="Calibri" panose="020F0502020204030204" pitchFamily="34" charset="0"/>
                <a:ea typeface="SimSun" panose="02010600030101010101" pitchFamily="2" charset="-122"/>
                <a:cs typeface="Times New Roman" panose="02020603050405020304" pitchFamily="18" charset="0"/>
              </a:rPr>
              <a:t>the need of redistribution of PHY 6 Section (Screen modulation modes)</a:t>
            </a:r>
          </a:p>
        </p:txBody>
      </p:sp>
      <p:sp>
        <p:nvSpPr>
          <p:cNvPr id="8"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232694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548636" y="658813"/>
            <a:ext cx="557075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err="1" smtClean="0"/>
              <a:t>Kookmin</a:t>
            </a:r>
            <a:r>
              <a:rPr lang="en-US" altLang="en-US" sz="3600" dirty="0" smtClean="0"/>
              <a:t> presentation: Q&amp;A</a:t>
            </a:r>
            <a:endParaRPr lang="en-US" altLang="en-US" sz="3600" dirty="0"/>
          </a:p>
        </p:txBody>
      </p:sp>
      <p:pic>
        <p:nvPicPr>
          <p:cNvPr id="7" name="Picture 6"/>
          <p:cNvPicPr>
            <a:picLocks noChangeAspect="1"/>
          </p:cNvPicPr>
          <p:nvPr/>
        </p:nvPicPr>
        <p:blipFill>
          <a:blip r:embed="rId2"/>
          <a:stretch>
            <a:fillRect/>
          </a:stretch>
        </p:blipFill>
        <p:spPr>
          <a:xfrm>
            <a:off x="1454150" y="2508841"/>
            <a:ext cx="5781675" cy="2495550"/>
          </a:xfrm>
          <a:prstGeom prst="rect">
            <a:avLst/>
          </a:prstGeom>
        </p:spPr>
      </p:pic>
      <p:sp>
        <p:nvSpPr>
          <p:cNvPr id="8" name="TextBox 7"/>
          <p:cNvSpPr txBox="1"/>
          <p:nvPr/>
        </p:nvSpPr>
        <p:spPr>
          <a:xfrm>
            <a:off x="1924050" y="4970429"/>
            <a:ext cx="1662828" cy="369332"/>
          </a:xfrm>
          <a:prstGeom prst="rect">
            <a:avLst/>
          </a:prstGeom>
          <a:noFill/>
        </p:spPr>
        <p:txBody>
          <a:bodyPr wrap="none" rtlCol="0">
            <a:spAutoFit/>
          </a:bodyPr>
          <a:lstStyle/>
          <a:p>
            <a:r>
              <a:rPr lang="en-US" dirty="0" smtClean="0">
                <a:solidFill>
                  <a:srgbClr val="00B050"/>
                </a:solidFill>
              </a:rPr>
              <a:t>Illustration of …</a:t>
            </a:r>
            <a:endParaRPr lang="en-US" dirty="0">
              <a:solidFill>
                <a:srgbClr val="00B050"/>
              </a:solidFill>
            </a:endParaRPr>
          </a:p>
        </p:txBody>
      </p:sp>
      <p:sp>
        <p:nvSpPr>
          <p:cNvPr id="2" name="Rectangle 1"/>
          <p:cNvSpPr/>
          <p:nvPr/>
        </p:nvSpPr>
        <p:spPr>
          <a:xfrm>
            <a:off x="457200" y="1559114"/>
            <a:ext cx="8313494" cy="461665"/>
          </a:xfrm>
          <a:prstGeom prst="rect">
            <a:avLst/>
          </a:prstGeom>
        </p:spPr>
        <p:txBody>
          <a:bodyPr wrap="none">
            <a:spAutoFit/>
          </a:bodyPr>
          <a:lstStyle/>
          <a:p>
            <a:r>
              <a:rPr lang="en-US" dirty="0">
                <a:solidFill>
                  <a:schemeClr val="tx2"/>
                </a:solidFill>
              </a:rPr>
              <a:t>Vinay</a:t>
            </a:r>
            <a:r>
              <a:rPr lang="en-US" dirty="0"/>
              <a:t>’s </a:t>
            </a:r>
            <a:r>
              <a:rPr lang="en-US" dirty="0" smtClean="0"/>
              <a:t>comments:</a:t>
            </a:r>
          </a:p>
          <a:p>
            <a:r>
              <a:rPr lang="en-US" dirty="0" smtClean="0"/>
              <a:t>Change the figure title into “</a:t>
            </a:r>
            <a:r>
              <a:rPr lang="en-US" b="1" dirty="0" smtClean="0"/>
              <a:t>Illustration of HA-QL channel encoder output</a:t>
            </a:r>
            <a:r>
              <a:rPr lang="en-US" dirty="0" smtClean="0"/>
              <a:t>” because the output is imperceptible by human eyes. </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altLang="en-US" dirty="0" smtClean="0"/>
              <a:t>August 2017</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802.15-17-</a:t>
            </a:r>
            <a:r>
              <a:rPr lang="en-US" sz="1400" b="1" dirty="0" smtClean="0"/>
              <a:t> </a:t>
            </a:r>
            <a:r>
              <a:rPr lang="en-US" sz="1400" b="1" dirty="0"/>
              <a:t>0471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345530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2130</TotalTime>
  <Words>812</Words>
  <Application>Microsoft Office PowerPoint</Application>
  <PresentationFormat>On-screen Show (4:3)</PresentationFormat>
  <Paragraphs>210</Paragraphs>
  <Slides>15</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맑은 고딕</vt:lpstr>
      <vt:lpstr>SimSun</vt:lpstr>
      <vt:lpstr>Arial</vt:lpstr>
      <vt:lpstr>Calibri</vt:lpstr>
      <vt:lpstr>Times New Roman</vt:lpstr>
      <vt:lpstr>Wingdings</vt:lpstr>
      <vt:lpstr>Office Theme</vt:lpstr>
      <vt:lpstr>디자인 사용자 지정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Trang Nguyen</cp:lastModifiedBy>
  <cp:revision>410</cp:revision>
  <cp:lastPrinted>2015-12-29T06:55:16Z</cp:lastPrinted>
  <dcterms:created xsi:type="dcterms:W3CDTF">2015-01-04T22:39:23Z</dcterms:created>
  <dcterms:modified xsi:type="dcterms:W3CDTF">2017-08-26T01:58:17Z</dcterms:modified>
</cp:coreProperties>
</file>