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6"/>
  </p:notesMasterIdLst>
  <p:handoutMasterIdLst>
    <p:handoutMasterId r:id="rId17"/>
  </p:handoutMasterIdLst>
  <p:sldIdLst>
    <p:sldId id="374" r:id="rId2"/>
    <p:sldId id="402" r:id="rId3"/>
    <p:sldId id="397" r:id="rId4"/>
    <p:sldId id="404" r:id="rId5"/>
    <p:sldId id="409" r:id="rId6"/>
    <p:sldId id="411" r:id="rId7"/>
    <p:sldId id="410" r:id="rId8"/>
    <p:sldId id="408" r:id="rId9"/>
    <p:sldId id="412" r:id="rId10"/>
    <p:sldId id="413" r:id="rId11"/>
    <p:sldId id="414" r:id="rId12"/>
    <p:sldId id="415" r:id="rId13"/>
    <p:sldId id="417" r:id="rId14"/>
    <p:sldId id="416" r:id="rId1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33CC"/>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77" autoAdjust="0"/>
    <p:restoredTop sz="98921" autoAdjust="0"/>
  </p:normalViewPr>
  <p:slideViewPr>
    <p:cSldViewPr>
      <p:cViewPr varScale="1">
        <p:scale>
          <a:sx n="66" d="100"/>
          <a:sy n="66" d="100"/>
        </p:scale>
        <p:origin x="-1422" y="-9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11</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12</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13</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14</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3</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4</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5</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6</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7</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8</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9</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10</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
        <p:nvSpPr>
          <p:cNvPr id="8"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8"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&lt;TG8 Group&gt;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&lt;TG8 Group&gt;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15-17-0453-00-0008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dirty="0">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2" name="Rectangle 9"/>
          <p:cNvSpPr>
            <a:spLocks noChangeArrowheads="1"/>
          </p:cNvSpPr>
          <p:nvPr userDrawn="1"/>
        </p:nvSpPr>
        <p:spPr bwMode="auto">
          <a:xfrm>
            <a:off x="685800" y="404664"/>
            <a:ext cx="1437928" cy="184666"/>
          </a:xfrm>
          <a:prstGeom prst="rect">
            <a:avLst/>
          </a:prstGeom>
          <a:noFill/>
          <a:ln w="9525">
            <a:noFill/>
            <a:miter lim="800000"/>
            <a:headEnd/>
            <a:tailEnd/>
          </a:ln>
          <a:effectLst/>
        </p:spPr>
        <p:txBody>
          <a:bodyPr wrap="square" lIns="0" tIns="0" rIns="0" bIns="0">
            <a:spAutoFit/>
          </a:bodyPr>
          <a:lstStyle/>
          <a:p>
            <a:pPr>
              <a:defRPr/>
            </a:pPr>
            <a:r>
              <a:rPr lang="en-US" altLang="ko-KR" b="1" baseline="0" dirty="0" smtClean="0">
                <a:ea typeface="굴림" pitchFamily="50" charset="-127"/>
              </a:rPr>
              <a:t>July 2017</a:t>
            </a:r>
            <a:endParaRPr lang="en-US" altLang="ko-KR" b="1" dirty="0">
              <a:ea typeface="굴림" pitchFamily="50" charset="-127"/>
            </a:endParaRPr>
          </a:p>
        </p:txBody>
      </p:sp>
      <p:sp>
        <p:nvSpPr>
          <p:cNvPr id="11" name="Footer Placeholder 2"/>
          <p:cNvSpPr txBox="1">
            <a:spLocks/>
          </p:cNvSpPr>
          <p:nvPr userDrawn="1"/>
        </p:nvSpPr>
        <p:spPr>
          <a:xfrm>
            <a:off x="6300192" y="6475412"/>
            <a:ext cx="2118048" cy="3825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charset="0"/>
                <a:ea typeface="+mn-ea"/>
                <a:cs typeface="+mn-cs"/>
              </a:defRPr>
            </a:lvl5pPr>
            <a:lvl6pPr marL="2514600" indent="-228600" algn="l" defTabSz="914400" rtl="0" eaLnBrk="0" fontAlgn="base" latinLnBrk="1" hangingPunct="0">
              <a:spcBef>
                <a:spcPct val="20000"/>
              </a:spcBef>
              <a:spcAft>
                <a:spcPct val="0"/>
              </a:spcAft>
              <a:buChar char="•"/>
              <a:defRPr sz="2000" kern="1200">
                <a:solidFill>
                  <a:schemeClr val="tx1"/>
                </a:solidFill>
                <a:latin typeface="Arial" charset="0"/>
                <a:ea typeface="+mn-ea"/>
                <a:cs typeface="+mn-cs"/>
              </a:defRPr>
            </a:lvl6pPr>
            <a:lvl7pPr marL="2971800" indent="-228600" algn="l" defTabSz="914400" rtl="0" eaLnBrk="0" fontAlgn="base" latinLnBrk="1" hangingPunct="0">
              <a:spcBef>
                <a:spcPct val="20000"/>
              </a:spcBef>
              <a:spcAft>
                <a:spcPct val="0"/>
              </a:spcAft>
              <a:buChar char="•"/>
              <a:defRPr sz="2000" kern="1200">
                <a:solidFill>
                  <a:schemeClr val="tx1"/>
                </a:solidFill>
                <a:latin typeface="Arial" charset="0"/>
                <a:ea typeface="+mn-ea"/>
                <a:cs typeface="+mn-cs"/>
              </a:defRPr>
            </a:lvl7pPr>
            <a:lvl8pPr marL="3429000" indent="-228600" algn="l" defTabSz="914400" rtl="0" eaLnBrk="0" fontAlgn="base" latinLnBrk="1" hangingPunct="0">
              <a:spcBef>
                <a:spcPct val="20000"/>
              </a:spcBef>
              <a:spcAft>
                <a:spcPct val="0"/>
              </a:spcAft>
              <a:buChar char="•"/>
              <a:defRPr sz="2000" kern="1200">
                <a:solidFill>
                  <a:schemeClr val="tx1"/>
                </a:solidFill>
                <a:latin typeface="Arial" charset="0"/>
                <a:ea typeface="+mn-ea"/>
                <a:cs typeface="+mn-cs"/>
              </a:defRPr>
            </a:lvl8pPr>
            <a:lvl9pPr marL="3886200" indent="-228600" algn="l" defTabSz="914400" rtl="0" eaLnBrk="0" fontAlgn="base" latinLnBrk="1" hangingPunct="0">
              <a:spcBef>
                <a:spcPct val="20000"/>
              </a:spcBef>
              <a:spcAft>
                <a:spcPct val="0"/>
              </a:spcAft>
              <a:buChar char="•"/>
              <a:defRPr sz="2000" kern="1200">
                <a:solidFill>
                  <a:schemeClr val="tx1"/>
                </a:solidFill>
                <a:latin typeface="Arial" charset="0"/>
                <a:ea typeface="+mn-ea"/>
                <a:cs typeface="+mn-cs"/>
              </a:defRPr>
            </a:lvl9pPr>
          </a:lstStyle>
          <a:p>
            <a:pPr>
              <a:spcBef>
                <a:spcPct val="0"/>
              </a:spcBef>
              <a:buFontTx/>
              <a:buNone/>
            </a:pPr>
            <a:r>
              <a:rPr lang="en-US" altLang="en-US" sz="1200" smtClean="0">
                <a:latin typeface="Times New Roman" pitchFamily="18" charset="0"/>
              </a:rPr>
              <a:t>Li, Hernandez, Kojima(NICT)</a:t>
            </a:r>
            <a:endParaRPr lang="en-US" altLang="en-US" sz="1200" dirty="0" smtClean="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latin typeface="Lao UI" pitchFamily="34" charset="0"/>
              </a:rPr>
              <a:t>Comment Resolutions for </a:t>
            </a:r>
            <a:r>
              <a:rPr lang="en-US" altLang="ja-JP" sz="1600" dirty="0" smtClean="0">
                <a:latin typeface="Lao UI" pitchFamily="34" charset="0"/>
              </a:rPr>
              <a:t>#</a:t>
            </a:r>
            <a:r>
              <a:rPr lang="en-GB" altLang="ja-JP" sz="1600" dirty="0" smtClean="0"/>
              <a:t>345, </a:t>
            </a:r>
            <a:r>
              <a:rPr lang="en-GB" altLang="ja-JP" sz="1600" dirty="0"/>
              <a:t>#</a:t>
            </a:r>
            <a:r>
              <a:rPr lang="en-GB" altLang="ja-JP" sz="1600" dirty="0" smtClean="0"/>
              <a:t>347, #348, and </a:t>
            </a:r>
            <a:r>
              <a:rPr lang="en-GB" altLang="ja-JP" sz="1600" dirty="0"/>
              <a:t>#</a:t>
            </a:r>
            <a:r>
              <a:rPr lang="en-GB" altLang="ja-JP" sz="1600" dirty="0" smtClean="0"/>
              <a:t>349</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[July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a:ea typeface="ＭＳ Ｐゴシック" charset="-128"/>
              </a:rPr>
              <a:t>Huan-Bang </a:t>
            </a:r>
            <a:r>
              <a:rPr lang="en-US" altLang="ja-JP" sz="1600" dirty="0" smtClean="0">
                <a:ea typeface="ＭＳ Ｐゴシック" charset="-128"/>
              </a:rPr>
              <a:t>Li [NICT], </a:t>
            </a:r>
            <a:r>
              <a:rPr lang="en-US" altLang="ja-JP" sz="1600" dirty="0"/>
              <a:t>Marco </a:t>
            </a:r>
            <a:r>
              <a:rPr lang="en-US" altLang="ja-JP" sz="1600" dirty="0" smtClean="0"/>
              <a:t>Hernandez [Consultant], and Fumihide Kojima [NICT</a:t>
            </a:r>
            <a:r>
              <a:rPr lang="en-US" altLang="ja-JP" sz="1600" dirty="0" smtClean="0">
                <a:solidFill>
                  <a:schemeClr val="tx2"/>
                </a:solidFill>
                <a:ea typeface="ＭＳ Ｐゴシック" charset="-128"/>
              </a:rPr>
              <a:t>] ]</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C</a:t>
            </a:r>
            <a:r>
              <a:rPr lang="en-US" altLang="ja-JP" sz="1600" dirty="0" smtClean="0">
                <a:solidFill>
                  <a:schemeClr val="tx2"/>
                </a:solidFill>
                <a:ea typeface="ＭＳ Ｐゴシック" charset="-128"/>
              </a:rPr>
              <a:t>ontribution to 15.8 PAC draft]</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Lao UI" pitchFamily="34" charset="0"/>
              </a:rPr>
              <a:t>Comment Resolutions for #</a:t>
            </a:r>
            <a:r>
              <a:rPr lang="en-GB" altLang="ja-JP" sz="1600" dirty="0"/>
              <a:t>309, </a:t>
            </a:r>
            <a:r>
              <a:rPr lang="en-GB" altLang="ja-JP" sz="1600" dirty="0" smtClean="0"/>
              <a:t>#310</a:t>
            </a:r>
            <a:r>
              <a:rPr lang="en-GB" altLang="ja-JP" sz="1600" dirty="0"/>
              <a:t>, </a:t>
            </a:r>
            <a:r>
              <a:rPr lang="en-GB" altLang="ja-JP" sz="1600" dirty="0" smtClean="0"/>
              <a:t>and #314</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t>
            </a:r>
            <a:r>
              <a:rPr lang="en-US" altLang="ja-JP" sz="1600" dirty="0" smtClean="0">
                <a:solidFill>
                  <a:schemeClr val="tx2"/>
                </a:solidFill>
                <a:ea typeface="ＭＳ Ｐゴシック" charset="-128"/>
              </a:rPr>
              <a:t>comment resolution in Sponsor Ballot]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705451"/>
            <a:ext cx="8496944" cy="1354217"/>
          </a:xfrm>
          <a:prstGeom prst="rect">
            <a:avLst/>
          </a:prstGeom>
        </p:spPr>
        <p:txBody>
          <a:bodyPr wrap="square">
            <a:spAutoFit/>
          </a:bodyPr>
          <a:lstStyle/>
          <a:p>
            <a:pPr marL="6350" lvl="3">
              <a:spcBef>
                <a:spcPts val="1200"/>
              </a:spcBef>
            </a:pPr>
            <a:r>
              <a:rPr lang="en-US" altLang="ja-JP" sz="2400" b="1" dirty="0">
                <a:latin typeface="+mj-ea"/>
              </a:rPr>
              <a:t>Comment </a:t>
            </a:r>
            <a:endParaRPr lang="en-US" altLang="ja-JP" sz="2400" b="1" dirty="0" smtClean="0">
              <a:latin typeface="+mj-ea"/>
            </a:endParaRPr>
          </a:p>
          <a:p>
            <a:pPr marL="6350" lvl="3">
              <a:spcBef>
                <a:spcPts val="1200"/>
              </a:spcBef>
            </a:pPr>
            <a:r>
              <a:rPr lang="en-US" altLang="ja-JP" sz="2400" dirty="0">
                <a:solidFill>
                  <a:srgbClr val="0070C0"/>
                </a:solidFill>
                <a:latin typeface="+mj-ea"/>
                <a:ea typeface="+mj-ea"/>
              </a:rPr>
              <a:t>if the previously proposed change to simplify and merge steps (h), (</a:t>
            </a:r>
            <a:r>
              <a:rPr lang="en-US" altLang="ja-JP" sz="2400" dirty="0" err="1">
                <a:solidFill>
                  <a:srgbClr val="0070C0"/>
                </a:solidFill>
                <a:latin typeface="+mj-ea"/>
                <a:ea typeface="+mj-ea"/>
              </a:rPr>
              <a:t>i</a:t>
            </a:r>
            <a:r>
              <a:rPr lang="en-US" altLang="ja-JP" sz="2400" dirty="0">
                <a:solidFill>
                  <a:srgbClr val="0070C0"/>
                </a:solidFill>
                <a:latin typeface="+mj-ea"/>
                <a:ea typeface="+mj-ea"/>
              </a:rPr>
              <a:t>) and (j) then Figure 32 will need updating accordingly.</a:t>
            </a:r>
            <a:endParaRPr lang="ja-JP" altLang="ja-JP" sz="2400" dirty="0">
              <a:solidFill>
                <a:srgbClr val="0070C0"/>
              </a:solidFill>
              <a:latin typeface="+mj-ea"/>
              <a:ea typeface="+mj-ea"/>
            </a:endParaRPr>
          </a:p>
        </p:txBody>
      </p:sp>
      <p:sp>
        <p:nvSpPr>
          <p:cNvPr id="5" name="テキスト ボックス 4"/>
          <p:cNvSpPr txBox="1"/>
          <p:nvPr/>
        </p:nvSpPr>
        <p:spPr>
          <a:xfrm>
            <a:off x="1907704" y="764704"/>
            <a:ext cx="5232523" cy="523220"/>
          </a:xfrm>
          <a:prstGeom prst="rect">
            <a:avLst/>
          </a:prstGeom>
          <a:noFill/>
        </p:spPr>
        <p:txBody>
          <a:bodyPr wrap="none" rtlCol="0">
            <a:spAutoFit/>
          </a:bodyPr>
          <a:lstStyle/>
          <a:p>
            <a:pPr marL="0" lvl="2"/>
            <a:r>
              <a:rPr lang="en-US" altLang="ja-JP" sz="2800" b="1" dirty="0" smtClean="0">
                <a:latin typeface="+mj-ea"/>
              </a:rPr>
              <a:t>Comment #349: Page 59, Line 2</a:t>
            </a:r>
            <a:endParaRPr lang="en-US" altLang="ja-JP" sz="2800" b="1" dirty="0">
              <a:latin typeface="+mj-ea"/>
            </a:endParaRPr>
          </a:p>
        </p:txBody>
      </p:sp>
      <p:sp>
        <p:nvSpPr>
          <p:cNvPr id="3" name="正方形/長方形 2"/>
          <p:cNvSpPr/>
          <p:nvPr/>
        </p:nvSpPr>
        <p:spPr>
          <a:xfrm>
            <a:off x="467544" y="4077072"/>
            <a:ext cx="8352928" cy="830997"/>
          </a:xfrm>
          <a:prstGeom prst="rect">
            <a:avLst/>
          </a:prstGeom>
        </p:spPr>
        <p:txBody>
          <a:bodyPr wrap="square">
            <a:spAutoFit/>
          </a:bodyPr>
          <a:lstStyle/>
          <a:p>
            <a:r>
              <a:rPr lang="en-US" altLang="ja-JP" sz="2400" b="1" dirty="0" smtClean="0">
                <a:latin typeface="+mj-ea"/>
              </a:rPr>
              <a:t>Suggestion</a:t>
            </a:r>
          </a:p>
          <a:p>
            <a:r>
              <a:rPr lang="en-US" altLang="ja-JP" sz="2400" dirty="0">
                <a:solidFill>
                  <a:srgbClr val="0070C0"/>
                </a:solidFill>
              </a:rPr>
              <a:t>update the figure</a:t>
            </a:r>
            <a:endParaRPr lang="ja-JP" altLang="en-US" sz="2400" dirty="0">
              <a:solidFill>
                <a:srgbClr val="0070C0"/>
              </a:solidFill>
            </a:endParaRPr>
          </a:p>
        </p:txBody>
      </p:sp>
    </p:spTree>
    <p:extLst>
      <p:ext uri="{BB962C8B-B14F-4D97-AF65-F5344CB8AC3E}">
        <p14:creationId xmlns:p14="http://schemas.microsoft.com/office/powerpoint/2010/main" val="1703134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267744" y="641430"/>
            <a:ext cx="6261458" cy="523220"/>
          </a:xfrm>
          <a:prstGeom prst="rect">
            <a:avLst/>
          </a:prstGeom>
          <a:noFill/>
        </p:spPr>
        <p:txBody>
          <a:bodyPr wrap="none" rtlCol="0">
            <a:spAutoFit/>
          </a:bodyPr>
          <a:lstStyle/>
          <a:p>
            <a:pPr marL="0" lvl="2"/>
            <a:r>
              <a:rPr lang="en-US" altLang="ja-JP" sz="2800" b="1" dirty="0" smtClean="0">
                <a:latin typeface="+mj-ea"/>
              </a:rPr>
              <a:t>Proposed Solutions for #349</a:t>
            </a:r>
            <a:r>
              <a:rPr lang="ja-JP" altLang="en-US" sz="2800" b="1" dirty="0">
                <a:latin typeface="+mj-ea"/>
              </a:rPr>
              <a:t> </a:t>
            </a:r>
            <a:r>
              <a:rPr lang="en-US" altLang="ja-JP" sz="2800" b="1" dirty="0" smtClean="0">
                <a:latin typeface="+mj-ea"/>
              </a:rPr>
              <a:t>(Figure 32)</a:t>
            </a:r>
            <a:endParaRPr lang="en-US" altLang="ja-JP" sz="2800" b="1" dirty="0">
              <a:latin typeface="+mj-ea"/>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224136"/>
            <a:ext cx="6916907" cy="5301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18568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705451"/>
            <a:ext cx="8496944" cy="3077766"/>
          </a:xfrm>
          <a:prstGeom prst="rect">
            <a:avLst/>
          </a:prstGeom>
        </p:spPr>
        <p:txBody>
          <a:bodyPr wrap="square">
            <a:spAutoFit/>
          </a:bodyPr>
          <a:lstStyle/>
          <a:p>
            <a:pPr marL="6350" lvl="3">
              <a:spcBef>
                <a:spcPts val="1200"/>
              </a:spcBef>
            </a:pPr>
            <a:r>
              <a:rPr lang="en-US" altLang="ja-JP" sz="2400" b="1" dirty="0" smtClean="0">
                <a:latin typeface="+mj-ea"/>
              </a:rPr>
              <a:t>Page 58, line 2</a:t>
            </a:r>
          </a:p>
          <a:p>
            <a:pPr marL="6350" lvl="3">
              <a:spcBef>
                <a:spcPts val="1200"/>
              </a:spcBef>
            </a:pPr>
            <a:r>
              <a:rPr lang="en-US" altLang="ja-JP" sz="2400" b="1" dirty="0">
                <a:latin typeface="+mj-ea"/>
              </a:rPr>
              <a:t> </a:t>
            </a:r>
            <a:r>
              <a:rPr lang="en-US" altLang="ja-JP" sz="2400" b="1" dirty="0" smtClean="0">
                <a:latin typeface="+mj-ea"/>
              </a:rPr>
              <a:t>       many-to-many   </a:t>
            </a:r>
            <a:r>
              <a:rPr lang="en-US" altLang="ja-JP" sz="2400" b="1" dirty="0" smtClean="0">
                <a:latin typeface="+mj-ea"/>
                <a:sym typeface="Wingdings" panose="05000000000000000000" pitchFamily="2" charset="2"/>
              </a:rPr>
              <a:t> MULTICAST</a:t>
            </a:r>
          </a:p>
          <a:p>
            <a:pPr marL="6350" lvl="3">
              <a:spcBef>
                <a:spcPts val="1200"/>
              </a:spcBef>
            </a:pPr>
            <a:endParaRPr lang="en-US" altLang="ja-JP" sz="2400" b="1" dirty="0">
              <a:latin typeface="+mj-ea"/>
              <a:sym typeface="Wingdings" panose="05000000000000000000" pitchFamily="2" charset="2"/>
            </a:endParaRPr>
          </a:p>
          <a:p>
            <a:pPr marL="6350" lvl="3">
              <a:spcBef>
                <a:spcPts val="1200"/>
              </a:spcBef>
            </a:pPr>
            <a:r>
              <a:rPr lang="en-US" altLang="ja-JP" sz="2400" b="1" dirty="0">
                <a:latin typeface="+mj-ea"/>
              </a:rPr>
              <a:t>Page 58, line </a:t>
            </a:r>
            <a:r>
              <a:rPr lang="en-US" altLang="ja-JP" sz="2400" b="1" dirty="0" smtClean="0">
                <a:latin typeface="+mj-ea"/>
              </a:rPr>
              <a:t>6</a:t>
            </a:r>
            <a:endParaRPr lang="en-US" altLang="ja-JP" sz="2400" b="1" dirty="0">
              <a:latin typeface="+mj-ea"/>
            </a:endParaRPr>
          </a:p>
          <a:p>
            <a:pPr marL="6350" lvl="3">
              <a:spcBef>
                <a:spcPts val="1200"/>
              </a:spcBef>
            </a:pPr>
            <a:r>
              <a:rPr lang="en-US" altLang="ja-JP" sz="2400" b="1" dirty="0">
                <a:latin typeface="+mj-ea"/>
              </a:rPr>
              <a:t>        </a:t>
            </a:r>
            <a:r>
              <a:rPr lang="en-US" altLang="ja-JP" sz="2400" b="1" dirty="0" smtClean="0">
                <a:latin typeface="+mj-ea"/>
              </a:rPr>
              <a:t>MANY2MANY   </a:t>
            </a:r>
            <a:r>
              <a:rPr lang="en-US" altLang="ja-JP" sz="2400" b="1" dirty="0">
                <a:latin typeface="+mj-ea"/>
                <a:sym typeface="Wingdings" panose="05000000000000000000" pitchFamily="2" charset="2"/>
              </a:rPr>
              <a:t> MULTICAST</a:t>
            </a:r>
          </a:p>
          <a:p>
            <a:pPr marL="6350" lvl="3">
              <a:spcBef>
                <a:spcPts val="1200"/>
              </a:spcBef>
            </a:pPr>
            <a:endParaRPr lang="en-US" altLang="ja-JP" sz="2400" b="1" dirty="0" smtClean="0">
              <a:latin typeface="+mj-ea"/>
            </a:endParaRPr>
          </a:p>
        </p:txBody>
      </p:sp>
      <p:sp>
        <p:nvSpPr>
          <p:cNvPr id="5" name="テキスト ボックス 4"/>
          <p:cNvSpPr txBox="1"/>
          <p:nvPr/>
        </p:nvSpPr>
        <p:spPr>
          <a:xfrm>
            <a:off x="2813282" y="764704"/>
            <a:ext cx="3661452" cy="523220"/>
          </a:xfrm>
          <a:prstGeom prst="rect">
            <a:avLst/>
          </a:prstGeom>
          <a:noFill/>
        </p:spPr>
        <p:txBody>
          <a:bodyPr wrap="none" rtlCol="0">
            <a:spAutoFit/>
          </a:bodyPr>
          <a:lstStyle/>
          <a:p>
            <a:pPr marL="0" lvl="2"/>
            <a:r>
              <a:rPr lang="en-US" altLang="ja-JP" sz="2800" b="1" dirty="0" smtClean="0">
                <a:latin typeface="+mj-ea"/>
              </a:rPr>
              <a:t>Other related Changes</a:t>
            </a:r>
            <a:endParaRPr lang="en-US" altLang="ja-JP" sz="2800" b="1" dirty="0">
              <a:latin typeface="+mj-ea"/>
            </a:endParaRPr>
          </a:p>
        </p:txBody>
      </p:sp>
    </p:spTree>
    <p:extLst>
      <p:ext uri="{BB962C8B-B14F-4D97-AF65-F5344CB8AC3E}">
        <p14:creationId xmlns:p14="http://schemas.microsoft.com/office/powerpoint/2010/main" val="15057170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203848" y="3212976"/>
            <a:ext cx="2698111" cy="523220"/>
          </a:xfrm>
          <a:prstGeom prst="rect">
            <a:avLst/>
          </a:prstGeom>
          <a:noFill/>
        </p:spPr>
        <p:txBody>
          <a:bodyPr wrap="none" rtlCol="0">
            <a:spAutoFit/>
          </a:bodyPr>
          <a:lstStyle/>
          <a:p>
            <a:pPr marL="0" lvl="2"/>
            <a:r>
              <a:rPr lang="en-US" altLang="ja-JP" sz="2800" b="1" dirty="0" smtClean="0">
                <a:latin typeface="+mj-ea"/>
              </a:rPr>
              <a:t>Reference Slides</a:t>
            </a:r>
            <a:endParaRPr lang="en-US" altLang="ja-JP" sz="2800" b="1" dirty="0">
              <a:latin typeface="+mj-ea"/>
            </a:endParaRPr>
          </a:p>
        </p:txBody>
      </p:sp>
    </p:spTree>
    <p:extLst>
      <p:ext uri="{BB962C8B-B14F-4D97-AF65-F5344CB8AC3E}">
        <p14:creationId xmlns:p14="http://schemas.microsoft.com/office/powerpoint/2010/main" val="28865035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813281" y="513055"/>
            <a:ext cx="4009303" cy="523220"/>
          </a:xfrm>
          <a:prstGeom prst="rect">
            <a:avLst/>
          </a:prstGeom>
          <a:noFill/>
        </p:spPr>
        <p:txBody>
          <a:bodyPr wrap="none" rtlCol="0">
            <a:spAutoFit/>
          </a:bodyPr>
          <a:lstStyle/>
          <a:p>
            <a:pPr marL="0" lvl="2"/>
            <a:r>
              <a:rPr lang="en-US" altLang="ja-JP" sz="2800" b="1" dirty="0" smtClean="0">
                <a:latin typeface="+mj-ea"/>
              </a:rPr>
              <a:t>Figure 32 Before Change</a:t>
            </a:r>
            <a:endParaRPr lang="en-US" altLang="ja-JP" sz="2800" b="1" dirty="0">
              <a:latin typeface="+mj-ea"/>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8742" y="1457467"/>
            <a:ext cx="7070531" cy="54192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1864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sz="3200" dirty="0">
                <a:latin typeface="Lao UI" pitchFamily="34" charset="0"/>
              </a:rPr>
              <a:t>Comment Resolutions for </a:t>
            </a:r>
            <a:r>
              <a:rPr lang="en-US" altLang="ja-JP" sz="3200" dirty="0" smtClean="0">
                <a:latin typeface="Lao UI" pitchFamily="34" charset="0"/>
              </a:rPr>
              <a:t/>
            </a:r>
            <a:br>
              <a:rPr lang="en-US" altLang="ja-JP" sz="3200" dirty="0" smtClean="0">
                <a:latin typeface="Lao UI" pitchFamily="34" charset="0"/>
              </a:rPr>
            </a:br>
            <a:r>
              <a:rPr lang="en-US" altLang="ja-JP" sz="3200" dirty="0" smtClean="0">
                <a:latin typeface="Lao UI" pitchFamily="34" charset="0"/>
              </a:rPr>
              <a:t> </a:t>
            </a:r>
            <a:r>
              <a:rPr lang="en-US" altLang="ja-JP" sz="3200" dirty="0">
                <a:latin typeface="Lao UI" pitchFamily="34" charset="0"/>
              </a:rPr>
              <a:t>#</a:t>
            </a:r>
            <a:r>
              <a:rPr lang="en-GB" altLang="ja-JP" sz="3200" dirty="0"/>
              <a:t>345, #347, #348, and #349</a:t>
            </a:r>
            <a:endParaRPr lang="ko-KR" altLang="en-US" sz="3200" b="1" dirty="0" smtClean="0">
              <a:latin typeface="+mj-ea"/>
            </a:endParaRPr>
          </a:p>
        </p:txBody>
      </p:sp>
      <p:sp>
        <p:nvSpPr>
          <p:cNvPr id="3" name="부제목 2"/>
          <p:cNvSpPr>
            <a:spLocks noGrp="1"/>
          </p:cNvSpPr>
          <p:nvPr>
            <p:ph type="subTitle" idx="1"/>
          </p:nvPr>
        </p:nvSpPr>
        <p:spPr>
          <a:xfrm>
            <a:off x="1371600" y="4143375"/>
            <a:ext cx="6400800" cy="1301849"/>
          </a:xfrm>
        </p:spPr>
        <p:txBody>
          <a:bodyPr/>
          <a:lstStyle/>
          <a:p>
            <a:pPr eaLnBrk="1" fontAlgn="auto" hangingPunct="1">
              <a:spcAft>
                <a:spcPts val="0"/>
              </a:spcAft>
              <a:buClr>
                <a:schemeClr val="bg2">
                  <a:lumMod val="10000"/>
                </a:schemeClr>
              </a:buClr>
              <a:defRPr/>
            </a:pPr>
            <a:r>
              <a:rPr lang="en-US" altLang="ko-KR" b="1" dirty="0" smtClean="0">
                <a:latin typeface="+mj-ea"/>
                <a:ea typeface="+mj-ea"/>
                <a:cs typeface="Times New Roman" pitchFamily="18" charset="0"/>
              </a:rPr>
              <a:t>July, 2017</a:t>
            </a:r>
          </a:p>
        </p:txBody>
      </p:sp>
      <p:sp>
        <p:nvSpPr>
          <p:cNvPr id="5" name="슬라이드 번호 개체 틀 4"/>
          <p:cNvSpPr>
            <a:spLocks noGrp="1"/>
          </p:cNvSpPr>
          <p:nvPr>
            <p:ph type="sldNum" sz="quarter" idx="12"/>
          </p:nvPr>
        </p:nvSpPr>
        <p:spPr>
          <a:xfrm>
            <a:off x="4393695" y="6475413"/>
            <a:ext cx="432811" cy="184666"/>
          </a:xfrm>
        </p:spPr>
        <p:txBody>
          <a:bodyPr/>
          <a:lstStyle/>
          <a:p>
            <a:pPr>
              <a:defRPr/>
            </a:pPr>
            <a:r>
              <a:rPr lang="en-US" altLang="ko-KR" smtClean="0">
                <a:latin typeface="+mj-ea"/>
                <a:ea typeface="+mj-ea"/>
              </a:rPr>
              <a:t>Slide </a:t>
            </a:r>
            <a:fld id="{B8505083-D182-4BF7-B1A7-D3F76AEDD19D}" type="slidenum">
              <a:rPr lang="en-US" altLang="ko-KR" smtClean="0">
                <a:latin typeface="+mj-ea"/>
                <a:ea typeface="+mj-ea"/>
              </a:rPr>
              <a:pPr>
                <a:defRPr/>
              </a:pPr>
              <a:t>2</a:t>
            </a:fld>
            <a:endParaRPr lang="en-US" altLang="ko-KR">
              <a:latin typeface="+mj-ea"/>
              <a:ea typeface="+mj-ea"/>
            </a:endParaRPr>
          </a:p>
        </p:txBody>
      </p:sp>
    </p:spTree>
    <p:extLst>
      <p:ext uri="{BB962C8B-B14F-4D97-AF65-F5344CB8AC3E}">
        <p14:creationId xmlns:p14="http://schemas.microsoft.com/office/powerpoint/2010/main" val="2331086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484784"/>
            <a:ext cx="8496944" cy="1354217"/>
          </a:xfrm>
          <a:prstGeom prst="rect">
            <a:avLst/>
          </a:prstGeom>
        </p:spPr>
        <p:txBody>
          <a:bodyPr wrap="square">
            <a:spAutoFit/>
          </a:bodyPr>
          <a:lstStyle/>
          <a:p>
            <a:pPr marL="6350" lvl="3">
              <a:spcBef>
                <a:spcPts val="1200"/>
              </a:spcBef>
            </a:pPr>
            <a:r>
              <a:rPr lang="en-US" altLang="ja-JP" sz="2400" b="1" dirty="0">
                <a:latin typeface="+mj-ea"/>
              </a:rPr>
              <a:t>Comment </a:t>
            </a:r>
            <a:endParaRPr lang="en-US" altLang="ja-JP" sz="2400" b="1" dirty="0" smtClean="0">
              <a:latin typeface="+mj-ea"/>
            </a:endParaRPr>
          </a:p>
          <a:p>
            <a:pPr marL="6350" lvl="3">
              <a:spcBef>
                <a:spcPts val="1200"/>
              </a:spcBef>
            </a:pPr>
            <a:r>
              <a:rPr lang="en-US" altLang="ja-JP" sz="2400" dirty="0">
                <a:solidFill>
                  <a:srgbClr val="0070C0"/>
                </a:solidFill>
                <a:latin typeface="+mj-ea"/>
                <a:ea typeface="+mj-ea"/>
              </a:rPr>
              <a:t>Should also indicate the peering type as part of the  MLME-</a:t>
            </a:r>
            <a:r>
              <a:rPr lang="en-US" altLang="ja-JP" sz="2400" dirty="0" err="1">
                <a:solidFill>
                  <a:srgbClr val="0070C0"/>
                </a:solidFill>
                <a:latin typeface="+mj-ea"/>
                <a:ea typeface="+mj-ea"/>
              </a:rPr>
              <a:t>PEERING.request</a:t>
            </a:r>
            <a:r>
              <a:rPr lang="en-US" altLang="ja-JP" sz="2400" dirty="0">
                <a:solidFill>
                  <a:srgbClr val="0070C0"/>
                </a:solidFill>
                <a:latin typeface="+mj-ea"/>
                <a:ea typeface="+mj-ea"/>
              </a:rPr>
              <a:t> invocation.</a:t>
            </a:r>
            <a:endParaRPr lang="ja-JP" altLang="ja-JP" sz="2400" dirty="0">
              <a:solidFill>
                <a:srgbClr val="0070C0"/>
              </a:solidFill>
              <a:latin typeface="+mj-ea"/>
              <a:ea typeface="+mj-ea"/>
            </a:endParaRPr>
          </a:p>
        </p:txBody>
      </p:sp>
      <p:sp>
        <p:nvSpPr>
          <p:cNvPr id="5" name="テキスト ボックス 4"/>
          <p:cNvSpPr txBox="1"/>
          <p:nvPr/>
        </p:nvSpPr>
        <p:spPr>
          <a:xfrm>
            <a:off x="1907704" y="764704"/>
            <a:ext cx="5322291" cy="523220"/>
          </a:xfrm>
          <a:prstGeom prst="rect">
            <a:avLst/>
          </a:prstGeom>
          <a:noFill/>
        </p:spPr>
        <p:txBody>
          <a:bodyPr wrap="none" rtlCol="0">
            <a:spAutoFit/>
          </a:bodyPr>
          <a:lstStyle/>
          <a:p>
            <a:pPr marL="0" lvl="2"/>
            <a:r>
              <a:rPr lang="en-US" altLang="ja-JP" sz="2800" b="1" dirty="0" smtClean="0">
                <a:latin typeface="+mj-ea"/>
              </a:rPr>
              <a:t>Comment #345 : Page 57, Line 14</a:t>
            </a:r>
            <a:endParaRPr lang="en-US" altLang="ja-JP" sz="2800" b="1" dirty="0">
              <a:latin typeface="+mj-ea"/>
            </a:endParaRPr>
          </a:p>
        </p:txBody>
      </p:sp>
      <p:sp>
        <p:nvSpPr>
          <p:cNvPr id="3" name="正方形/長方形 2"/>
          <p:cNvSpPr/>
          <p:nvPr/>
        </p:nvSpPr>
        <p:spPr>
          <a:xfrm>
            <a:off x="467544" y="4077072"/>
            <a:ext cx="8352928" cy="830997"/>
          </a:xfrm>
          <a:prstGeom prst="rect">
            <a:avLst/>
          </a:prstGeom>
        </p:spPr>
        <p:txBody>
          <a:bodyPr wrap="square">
            <a:spAutoFit/>
          </a:bodyPr>
          <a:lstStyle/>
          <a:p>
            <a:r>
              <a:rPr lang="en-US" altLang="ja-JP" sz="2400" b="1" dirty="0" smtClean="0">
                <a:latin typeface="+mj-ea"/>
              </a:rPr>
              <a:t>Suggestion</a:t>
            </a:r>
          </a:p>
          <a:p>
            <a:r>
              <a:rPr lang="en-US" altLang="ja-JP" sz="2400" dirty="0">
                <a:solidFill>
                  <a:srgbClr val="0070C0"/>
                </a:solidFill>
              </a:rPr>
              <a:t>add appropriate text to say with the peering type of many-2-many</a:t>
            </a:r>
            <a:endParaRPr lang="ja-JP" altLang="en-US" sz="2400" dirty="0">
              <a:solidFill>
                <a:srgbClr val="0070C0"/>
              </a:solidFill>
            </a:endParaRPr>
          </a:p>
        </p:txBody>
      </p:sp>
    </p:spTree>
    <p:extLst>
      <p:ext uri="{BB962C8B-B14F-4D97-AF65-F5344CB8AC3E}">
        <p14:creationId xmlns:p14="http://schemas.microsoft.com/office/powerpoint/2010/main" val="3921767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403648" y="692696"/>
            <a:ext cx="4472571" cy="523220"/>
          </a:xfrm>
          <a:prstGeom prst="rect">
            <a:avLst/>
          </a:prstGeom>
          <a:noFill/>
        </p:spPr>
        <p:txBody>
          <a:bodyPr wrap="none" rtlCol="0">
            <a:spAutoFit/>
          </a:bodyPr>
          <a:lstStyle/>
          <a:p>
            <a:pPr marL="0" lvl="2"/>
            <a:r>
              <a:rPr lang="en-US" altLang="ja-JP" sz="2800" b="1" dirty="0" smtClean="0">
                <a:latin typeface="+mj-ea"/>
              </a:rPr>
              <a:t>Proposed Solutions for #345</a:t>
            </a:r>
            <a:endParaRPr lang="en-US" altLang="ja-JP" sz="2800" b="1" dirty="0">
              <a:latin typeface="+mj-ea"/>
            </a:endParaRPr>
          </a:p>
        </p:txBody>
      </p:sp>
      <p:sp>
        <p:nvSpPr>
          <p:cNvPr id="2" name="正方形/長方形 1"/>
          <p:cNvSpPr/>
          <p:nvPr/>
        </p:nvSpPr>
        <p:spPr>
          <a:xfrm>
            <a:off x="827584" y="1412776"/>
            <a:ext cx="8136904" cy="1938992"/>
          </a:xfrm>
          <a:prstGeom prst="rect">
            <a:avLst/>
          </a:prstGeom>
        </p:spPr>
        <p:txBody>
          <a:bodyPr wrap="square">
            <a:spAutoFit/>
          </a:bodyPr>
          <a:lstStyle/>
          <a:p>
            <a:r>
              <a:rPr lang="en-GB" altLang="ja-JP" sz="2400" dirty="0" smtClean="0"/>
              <a:t>The </a:t>
            </a:r>
            <a:r>
              <a:rPr lang="en-GB" altLang="ja-JP" sz="2400" dirty="0"/>
              <a:t>I-PD’s higher layer triggers the many-to-many peering procedure by issuing the MLME-</a:t>
            </a:r>
            <a:r>
              <a:rPr lang="en-GB" altLang="ja-JP" sz="2400" dirty="0" err="1"/>
              <a:t>PEERING.request</a:t>
            </a:r>
            <a:r>
              <a:rPr lang="en-GB" altLang="ja-JP" sz="2400" dirty="0"/>
              <a:t> primitive to its MAC layer with the selected multicast group address and the list of targeted R-PDs selected from the list of qualified R-PDs obtained during the many-to-many discovery.</a:t>
            </a:r>
            <a:r>
              <a:rPr lang="en-US" altLang="ja-JP" sz="2400" dirty="0" smtClean="0">
                <a:latin typeface="+mj-ea"/>
                <a:ea typeface="+mj-ea"/>
              </a:rPr>
              <a:t> </a:t>
            </a:r>
            <a:endParaRPr lang="ja-JP" altLang="ja-JP" sz="2400" dirty="0">
              <a:latin typeface="+mj-ea"/>
              <a:ea typeface="+mj-ea"/>
            </a:endParaRPr>
          </a:p>
        </p:txBody>
      </p:sp>
      <p:sp>
        <p:nvSpPr>
          <p:cNvPr id="4" name="正方形/長方形 3"/>
          <p:cNvSpPr/>
          <p:nvPr/>
        </p:nvSpPr>
        <p:spPr>
          <a:xfrm>
            <a:off x="382170" y="1443314"/>
            <a:ext cx="423514" cy="461665"/>
          </a:xfrm>
          <a:prstGeom prst="rect">
            <a:avLst/>
          </a:prstGeom>
        </p:spPr>
        <p:txBody>
          <a:bodyPr wrap="none">
            <a:spAutoFit/>
          </a:bodyPr>
          <a:lstStyle/>
          <a:p>
            <a:r>
              <a:rPr lang="en-GB" altLang="ja-JP" sz="2400" dirty="0" smtClean="0"/>
              <a:t>a)</a:t>
            </a:r>
            <a:endParaRPr lang="ja-JP" altLang="en-US" sz="2400" dirty="0"/>
          </a:p>
        </p:txBody>
      </p:sp>
      <p:sp>
        <p:nvSpPr>
          <p:cNvPr id="7" name="正方形/長方形 6"/>
          <p:cNvSpPr/>
          <p:nvPr/>
        </p:nvSpPr>
        <p:spPr>
          <a:xfrm>
            <a:off x="827584" y="3716576"/>
            <a:ext cx="8136904" cy="2677656"/>
          </a:xfrm>
          <a:prstGeom prst="rect">
            <a:avLst/>
          </a:prstGeom>
        </p:spPr>
        <p:txBody>
          <a:bodyPr wrap="square">
            <a:spAutoFit/>
          </a:bodyPr>
          <a:lstStyle/>
          <a:p>
            <a:r>
              <a:rPr lang="en-GB" altLang="ja-JP" sz="2400" dirty="0" smtClean="0"/>
              <a:t>The </a:t>
            </a:r>
            <a:r>
              <a:rPr lang="en-GB" altLang="ja-JP" sz="2400" dirty="0"/>
              <a:t>I-PD’s higher layer triggers the many-to-many peering procedure by issuing the MLME-</a:t>
            </a:r>
            <a:r>
              <a:rPr lang="en-GB" altLang="ja-JP" sz="2400" dirty="0" err="1"/>
              <a:t>PEERING.request</a:t>
            </a:r>
            <a:r>
              <a:rPr lang="en-GB" altLang="ja-JP" sz="2400" dirty="0"/>
              <a:t> </a:t>
            </a:r>
            <a:r>
              <a:rPr lang="en-GB" altLang="ja-JP" sz="2400" dirty="0" smtClean="0"/>
              <a:t>primitive</a:t>
            </a:r>
            <a:r>
              <a:rPr lang="en-GB" altLang="ja-JP" sz="2400" dirty="0" smtClean="0">
                <a:solidFill>
                  <a:srgbClr val="0070C0"/>
                </a:solidFill>
              </a:rPr>
              <a:t>, </a:t>
            </a:r>
            <a:r>
              <a:rPr lang="en-GB" altLang="ja-JP" sz="2400" dirty="0">
                <a:solidFill>
                  <a:srgbClr val="0070C0"/>
                </a:solidFill>
              </a:rPr>
              <a:t>with the </a:t>
            </a:r>
            <a:r>
              <a:rPr lang="en-GB" altLang="ja-JP" sz="2400" dirty="0" smtClean="0">
                <a:solidFill>
                  <a:srgbClr val="0070C0"/>
                </a:solidFill>
              </a:rPr>
              <a:t>content of the </a:t>
            </a:r>
            <a:r>
              <a:rPr lang="en-US" altLang="ja-JP" sz="2400" dirty="0" smtClean="0">
                <a:solidFill>
                  <a:srgbClr val="0070C0"/>
                </a:solidFill>
              </a:rPr>
              <a:t>Request</a:t>
            </a:r>
            <a:r>
              <a:rPr lang="en-GB" altLang="ja-JP" sz="2400" dirty="0" smtClean="0">
                <a:solidFill>
                  <a:srgbClr val="0070C0"/>
                </a:solidFill>
              </a:rPr>
              <a:t> Type parameter set to MULTICAST,</a:t>
            </a:r>
            <a:r>
              <a:rPr lang="en-GB" altLang="ja-JP" sz="2400" dirty="0" smtClean="0"/>
              <a:t> to </a:t>
            </a:r>
            <a:r>
              <a:rPr lang="en-GB" altLang="ja-JP" sz="2400" dirty="0"/>
              <a:t>its MAC layer with the selected multicast group address and the list of targeted R-PDs selected from the list of qualified R-PDs obtained during the many-to-many </a:t>
            </a:r>
            <a:r>
              <a:rPr lang="en-GB" altLang="ja-JP" sz="2400" dirty="0" smtClean="0"/>
              <a:t>discovery.</a:t>
            </a:r>
            <a:r>
              <a:rPr lang="en-US" altLang="ja-JP" sz="2400" dirty="0" smtClean="0">
                <a:latin typeface="+mj-ea"/>
                <a:ea typeface="+mj-ea"/>
              </a:rPr>
              <a:t> </a:t>
            </a:r>
            <a:endParaRPr lang="ja-JP" altLang="ja-JP" sz="2400" dirty="0">
              <a:latin typeface="+mj-ea"/>
              <a:ea typeface="+mj-ea"/>
            </a:endParaRPr>
          </a:p>
        </p:txBody>
      </p:sp>
      <p:sp>
        <p:nvSpPr>
          <p:cNvPr id="8" name="正方形/長方形 7"/>
          <p:cNvSpPr/>
          <p:nvPr/>
        </p:nvSpPr>
        <p:spPr>
          <a:xfrm>
            <a:off x="382170" y="3747114"/>
            <a:ext cx="423514" cy="461665"/>
          </a:xfrm>
          <a:prstGeom prst="rect">
            <a:avLst/>
          </a:prstGeom>
        </p:spPr>
        <p:txBody>
          <a:bodyPr wrap="none">
            <a:spAutoFit/>
          </a:bodyPr>
          <a:lstStyle/>
          <a:p>
            <a:r>
              <a:rPr lang="en-GB" altLang="ja-JP" sz="2400" dirty="0" smtClean="0"/>
              <a:t>a)</a:t>
            </a:r>
            <a:endParaRPr lang="ja-JP" altLang="en-US" sz="2400" dirty="0"/>
          </a:p>
        </p:txBody>
      </p:sp>
      <p:sp>
        <p:nvSpPr>
          <p:cNvPr id="3" name="正方形/長方形 2"/>
          <p:cNvSpPr/>
          <p:nvPr/>
        </p:nvSpPr>
        <p:spPr>
          <a:xfrm>
            <a:off x="5876219" y="723473"/>
            <a:ext cx="2949846" cy="461665"/>
          </a:xfrm>
          <a:prstGeom prst="rect">
            <a:avLst/>
          </a:prstGeom>
        </p:spPr>
        <p:txBody>
          <a:bodyPr wrap="none">
            <a:spAutoFit/>
          </a:bodyPr>
          <a:lstStyle/>
          <a:p>
            <a:r>
              <a:rPr lang="en-GB" altLang="ja-JP" sz="2400" b="1" dirty="0" smtClean="0">
                <a:solidFill>
                  <a:srgbClr val="0070C0"/>
                </a:solidFill>
              </a:rPr>
              <a:t>(changed text = blue)</a:t>
            </a:r>
            <a:endParaRPr lang="ja-JP" altLang="en-US" sz="2400" b="1" dirty="0">
              <a:solidFill>
                <a:srgbClr val="0070C0"/>
              </a:solidFill>
            </a:endParaRPr>
          </a:p>
        </p:txBody>
      </p:sp>
    </p:spTree>
    <p:extLst>
      <p:ext uri="{BB962C8B-B14F-4D97-AF65-F5344CB8AC3E}">
        <p14:creationId xmlns:p14="http://schemas.microsoft.com/office/powerpoint/2010/main" val="21422078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705451"/>
            <a:ext cx="8496944" cy="2092881"/>
          </a:xfrm>
          <a:prstGeom prst="rect">
            <a:avLst/>
          </a:prstGeom>
        </p:spPr>
        <p:txBody>
          <a:bodyPr wrap="square">
            <a:spAutoFit/>
          </a:bodyPr>
          <a:lstStyle/>
          <a:p>
            <a:pPr marL="6350" lvl="3">
              <a:spcBef>
                <a:spcPts val="1200"/>
              </a:spcBef>
            </a:pPr>
            <a:r>
              <a:rPr lang="en-US" altLang="ja-JP" sz="2400" b="1" dirty="0">
                <a:latin typeface="+mj-ea"/>
              </a:rPr>
              <a:t>Comment </a:t>
            </a:r>
            <a:endParaRPr lang="en-US" altLang="ja-JP" sz="2400" b="1" dirty="0" smtClean="0">
              <a:latin typeface="+mj-ea"/>
            </a:endParaRPr>
          </a:p>
          <a:p>
            <a:pPr marL="6350" lvl="3">
              <a:spcBef>
                <a:spcPts val="1200"/>
              </a:spcBef>
            </a:pPr>
            <a:r>
              <a:rPr lang="en-US" altLang="ja-JP" sz="2400" dirty="0">
                <a:solidFill>
                  <a:srgbClr val="0070C0"/>
                </a:solidFill>
                <a:latin typeface="+mj-ea"/>
                <a:ea typeface="+mj-ea"/>
              </a:rPr>
              <a:t>"or reaching the </a:t>
            </a:r>
            <a:r>
              <a:rPr lang="en-US" altLang="ja-JP" sz="2400" dirty="0" err="1">
                <a:solidFill>
                  <a:srgbClr val="0070C0"/>
                </a:solidFill>
                <a:latin typeface="+mj-ea"/>
                <a:ea typeface="+mj-ea"/>
              </a:rPr>
              <a:t>macMaxFrameRetries</a:t>
            </a:r>
            <a:r>
              <a:rPr lang="en-US" altLang="ja-JP" sz="2400" dirty="0">
                <a:solidFill>
                  <a:srgbClr val="0070C0"/>
                </a:solidFill>
                <a:latin typeface="+mj-ea"/>
                <a:ea typeface="+mj-ea"/>
              </a:rPr>
              <a:t>", may be </a:t>
            </a:r>
            <a:r>
              <a:rPr lang="en-US" altLang="ja-JP" sz="2400" dirty="0" err="1">
                <a:solidFill>
                  <a:srgbClr val="0070C0"/>
                </a:solidFill>
                <a:latin typeface="+mj-ea"/>
                <a:ea typeface="+mj-ea"/>
              </a:rPr>
              <a:t>mis</a:t>
            </a:r>
            <a:r>
              <a:rPr lang="en-US" altLang="ja-JP" sz="2400" dirty="0">
                <a:solidFill>
                  <a:srgbClr val="0070C0"/>
                </a:solidFill>
                <a:latin typeface="+mj-ea"/>
                <a:ea typeface="+mj-ea"/>
              </a:rPr>
              <a:t>-interpreted because it is not clear what the criteria is.  I reckon that it is not necessary, since t</a:t>
            </a:r>
            <a:r>
              <a:rPr lang="en-US" altLang="ja-JP" sz="2400" dirty="0" smtClean="0">
                <a:solidFill>
                  <a:srgbClr val="0070C0"/>
                </a:solidFill>
                <a:latin typeface="+mj-ea"/>
                <a:ea typeface="+mj-ea"/>
              </a:rPr>
              <a:t>he </a:t>
            </a:r>
            <a:r>
              <a:rPr lang="en-US" altLang="ja-JP" sz="2400" dirty="0">
                <a:solidFill>
                  <a:srgbClr val="0070C0"/>
                </a:solidFill>
                <a:latin typeface="+mj-ea"/>
                <a:ea typeface="+mj-ea"/>
              </a:rPr>
              <a:t>mechanisms described will naturally remove any remaining non responding PD to give an empty targeted list.</a:t>
            </a:r>
            <a:endParaRPr lang="ja-JP" altLang="ja-JP" sz="2400" dirty="0">
              <a:solidFill>
                <a:srgbClr val="0070C0"/>
              </a:solidFill>
              <a:latin typeface="+mj-ea"/>
              <a:ea typeface="+mj-ea"/>
            </a:endParaRPr>
          </a:p>
        </p:txBody>
      </p:sp>
      <p:sp>
        <p:nvSpPr>
          <p:cNvPr id="5" name="テキスト ボックス 4"/>
          <p:cNvSpPr txBox="1"/>
          <p:nvPr/>
        </p:nvSpPr>
        <p:spPr>
          <a:xfrm>
            <a:off x="1907704" y="764704"/>
            <a:ext cx="5322291" cy="523220"/>
          </a:xfrm>
          <a:prstGeom prst="rect">
            <a:avLst/>
          </a:prstGeom>
          <a:noFill/>
        </p:spPr>
        <p:txBody>
          <a:bodyPr wrap="none" rtlCol="0">
            <a:spAutoFit/>
          </a:bodyPr>
          <a:lstStyle/>
          <a:p>
            <a:pPr marL="0" lvl="2"/>
            <a:r>
              <a:rPr lang="en-US" altLang="ja-JP" sz="2800" b="1" dirty="0" smtClean="0">
                <a:latin typeface="+mj-ea"/>
              </a:rPr>
              <a:t>Comment #347 : Page 58, Line 21</a:t>
            </a:r>
            <a:endParaRPr lang="en-US" altLang="ja-JP" sz="2800" b="1" dirty="0">
              <a:latin typeface="+mj-ea"/>
            </a:endParaRPr>
          </a:p>
        </p:txBody>
      </p:sp>
      <p:sp>
        <p:nvSpPr>
          <p:cNvPr id="3" name="正方形/長方形 2"/>
          <p:cNvSpPr/>
          <p:nvPr/>
        </p:nvSpPr>
        <p:spPr>
          <a:xfrm>
            <a:off x="467544" y="4077072"/>
            <a:ext cx="8352928" cy="830997"/>
          </a:xfrm>
          <a:prstGeom prst="rect">
            <a:avLst/>
          </a:prstGeom>
        </p:spPr>
        <p:txBody>
          <a:bodyPr wrap="square">
            <a:spAutoFit/>
          </a:bodyPr>
          <a:lstStyle/>
          <a:p>
            <a:r>
              <a:rPr lang="en-US" altLang="ja-JP" sz="2400" b="1" dirty="0" smtClean="0">
                <a:latin typeface="+mj-ea"/>
              </a:rPr>
              <a:t>Suggestion</a:t>
            </a:r>
          </a:p>
          <a:p>
            <a:r>
              <a:rPr lang="en-US" altLang="ja-JP" sz="2400" dirty="0">
                <a:solidFill>
                  <a:srgbClr val="0070C0"/>
                </a:solidFill>
              </a:rPr>
              <a:t>delete "or reaching the </a:t>
            </a:r>
            <a:r>
              <a:rPr lang="en-US" altLang="ja-JP" sz="2400" dirty="0" err="1">
                <a:solidFill>
                  <a:srgbClr val="0070C0"/>
                </a:solidFill>
              </a:rPr>
              <a:t>macMaxFrameRetries</a:t>
            </a:r>
            <a:r>
              <a:rPr lang="en-US" altLang="ja-JP" sz="2400" dirty="0">
                <a:solidFill>
                  <a:srgbClr val="0070C0"/>
                </a:solidFill>
              </a:rPr>
              <a:t>"</a:t>
            </a:r>
            <a:endParaRPr lang="ja-JP" altLang="en-US" sz="2400" dirty="0">
              <a:solidFill>
                <a:srgbClr val="0070C0"/>
              </a:solidFill>
            </a:endParaRPr>
          </a:p>
        </p:txBody>
      </p:sp>
    </p:spTree>
    <p:extLst>
      <p:ext uri="{BB962C8B-B14F-4D97-AF65-F5344CB8AC3E}">
        <p14:creationId xmlns:p14="http://schemas.microsoft.com/office/powerpoint/2010/main" val="2960016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115616" y="903040"/>
            <a:ext cx="4472571" cy="523220"/>
          </a:xfrm>
          <a:prstGeom prst="rect">
            <a:avLst/>
          </a:prstGeom>
          <a:noFill/>
        </p:spPr>
        <p:txBody>
          <a:bodyPr wrap="none" rtlCol="0">
            <a:spAutoFit/>
          </a:bodyPr>
          <a:lstStyle/>
          <a:p>
            <a:pPr marL="0" lvl="2"/>
            <a:r>
              <a:rPr lang="en-US" altLang="ja-JP" sz="2800" b="1" dirty="0" smtClean="0">
                <a:latin typeface="+mj-ea"/>
              </a:rPr>
              <a:t>Proposed Solutions for #347</a:t>
            </a:r>
            <a:endParaRPr lang="en-US" altLang="ja-JP" sz="2800" b="1" dirty="0">
              <a:latin typeface="+mj-ea"/>
            </a:endParaRPr>
          </a:p>
        </p:txBody>
      </p:sp>
      <p:sp>
        <p:nvSpPr>
          <p:cNvPr id="2" name="正方形/長方形 1"/>
          <p:cNvSpPr/>
          <p:nvPr/>
        </p:nvSpPr>
        <p:spPr>
          <a:xfrm>
            <a:off x="647056" y="1778040"/>
            <a:ext cx="8101408" cy="1938992"/>
          </a:xfrm>
          <a:prstGeom prst="rect">
            <a:avLst/>
          </a:prstGeom>
        </p:spPr>
        <p:txBody>
          <a:bodyPr wrap="square">
            <a:spAutoFit/>
          </a:bodyPr>
          <a:lstStyle/>
          <a:p>
            <a:r>
              <a:rPr lang="en-GB" altLang="ja-JP" sz="2400" dirty="0" smtClean="0"/>
              <a:t>The </a:t>
            </a:r>
            <a:r>
              <a:rPr lang="en-GB" altLang="ja-JP" sz="2400" dirty="0"/>
              <a:t>I-PD broadcasts additional Peering Request command frame with the updated list of targeted R-PDs and the updated list of accepted R-PDs, repeating steps d) to g), until the updated targeted R-PDs list is empty, or reaching the </a:t>
            </a:r>
            <a:r>
              <a:rPr lang="en-GB" altLang="ja-JP" sz="2400" i="1" dirty="0" err="1"/>
              <a:t>macMaxFrameRetries</a:t>
            </a:r>
            <a:r>
              <a:rPr lang="en-GB" altLang="ja-JP" sz="2400" dirty="0"/>
              <a:t>.</a:t>
            </a:r>
            <a:endParaRPr lang="en-US" altLang="ja-JP" sz="2400" dirty="0">
              <a:latin typeface="+mj-ea"/>
              <a:ea typeface="+mj-ea"/>
            </a:endParaRPr>
          </a:p>
        </p:txBody>
      </p:sp>
      <p:sp>
        <p:nvSpPr>
          <p:cNvPr id="4" name="正方形/長方形 3"/>
          <p:cNvSpPr/>
          <p:nvPr/>
        </p:nvSpPr>
        <p:spPr>
          <a:xfrm>
            <a:off x="251520" y="1772816"/>
            <a:ext cx="441146" cy="461665"/>
          </a:xfrm>
          <a:prstGeom prst="rect">
            <a:avLst/>
          </a:prstGeom>
        </p:spPr>
        <p:txBody>
          <a:bodyPr wrap="none">
            <a:spAutoFit/>
          </a:bodyPr>
          <a:lstStyle/>
          <a:p>
            <a:r>
              <a:rPr lang="en-GB" altLang="ja-JP" sz="2400" dirty="0"/>
              <a:t>g)</a:t>
            </a:r>
            <a:endParaRPr lang="ja-JP" altLang="en-US" sz="2400" dirty="0"/>
          </a:p>
        </p:txBody>
      </p:sp>
      <p:sp>
        <p:nvSpPr>
          <p:cNvPr id="7" name="正方形/長方形 6"/>
          <p:cNvSpPr/>
          <p:nvPr/>
        </p:nvSpPr>
        <p:spPr>
          <a:xfrm>
            <a:off x="647056" y="4010288"/>
            <a:ext cx="8101408" cy="1938992"/>
          </a:xfrm>
          <a:prstGeom prst="rect">
            <a:avLst/>
          </a:prstGeom>
        </p:spPr>
        <p:txBody>
          <a:bodyPr wrap="square">
            <a:spAutoFit/>
          </a:bodyPr>
          <a:lstStyle/>
          <a:p>
            <a:r>
              <a:rPr lang="en-GB" altLang="ja-JP" sz="2400" dirty="0" smtClean="0"/>
              <a:t>The </a:t>
            </a:r>
            <a:r>
              <a:rPr lang="en-GB" altLang="ja-JP" sz="2400" dirty="0"/>
              <a:t>I-PD broadcasts additional Peering Request command frame with the updated list of targeted R-PDs and the updated list of accepted R-PDs, repeating steps d) to g), until the updated targeted R-PDs list is empty, or reaching the </a:t>
            </a:r>
            <a:r>
              <a:rPr lang="en-GB" altLang="ja-JP" sz="2400" i="1" dirty="0" err="1" smtClean="0">
                <a:solidFill>
                  <a:srgbClr val="0070C0"/>
                </a:solidFill>
              </a:rPr>
              <a:t>macPeeringResponseTimeout</a:t>
            </a:r>
            <a:r>
              <a:rPr lang="en-GB" altLang="ja-JP" sz="2400" dirty="0" smtClean="0">
                <a:solidFill>
                  <a:srgbClr val="0070C0"/>
                </a:solidFill>
              </a:rPr>
              <a:t>.</a:t>
            </a:r>
            <a:endParaRPr lang="en-US" altLang="ja-JP" sz="2400" dirty="0">
              <a:solidFill>
                <a:srgbClr val="0070C0"/>
              </a:solidFill>
              <a:latin typeface="+mj-ea"/>
              <a:ea typeface="+mj-ea"/>
            </a:endParaRPr>
          </a:p>
        </p:txBody>
      </p:sp>
      <p:sp>
        <p:nvSpPr>
          <p:cNvPr id="8" name="正方形/長方形 7"/>
          <p:cNvSpPr/>
          <p:nvPr/>
        </p:nvSpPr>
        <p:spPr>
          <a:xfrm>
            <a:off x="251520" y="4005064"/>
            <a:ext cx="441146" cy="461665"/>
          </a:xfrm>
          <a:prstGeom prst="rect">
            <a:avLst/>
          </a:prstGeom>
        </p:spPr>
        <p:txBody>
          <a:bodyPr wrap="none">
            <a:spAutoFit/>
          </a:bodyPr>
          <a:lstStyle/>
          <a:p>
            <a:r>
              <a:rPr lang="en-GB" altLang="ja-JP" sz="2400" dirty="0"/>
              <a:t>g)</a:t>
            </a:r>
            <a:endParaRPr lang="ja-JP" altLang="en-US" sz="2400" dirty="0"/>
          </a:p>
        </p:txBody>
      </p:sp>
      <p:sp>
        <p:nvSpPr>
          <p:cNvPr id="9" name="正方形/長方形 8"/>
          <p:cNvSpPr/>
          <p:nvPr/>
        </p:nvSpPr>
        <p:spPr>
          <a:xfrm>
            <a:off x="5876219" y="980728"/>
            <a:ext cx="2949846" cy="461665"/>
          </a:xfrm>
          <a:prstGeom prst="rect">
            <a:avLst/>
          </a:prstGeom>
        </p:spPr>
        <p:txBody>
          <a:bodyPr wrap="none">
            <a:spAutoFit/>
          </a:bodyPr>
          <a:lstStyle/>
          <a:p>
            <a:r>
              <a:rPr lang="en-GB" altLang="ja-JP" sz="2400" b="1" dirty="0" smtClean="0">
                <a:solidFill>
                  <a:srgbClr val="0070C0"/>
                </a:solidFill>
              </a:rPr>
              <a:t>(changed text = blue)</a:t>
            </a:r>
            <a:endParaRPr lang="ja-JP" altLang="en-US" sz="2400" b="1" dirty="0">
              <a:solidFill>
                <a:srgbClr val="0070C0"/>
              </a:solidFill>
            </a:endParaRPr>
          </a:p>
        </p:txBody>
      </p:sp>
    </p:spTree>
    <p:extLst>
      <p:ext uri="{BB962C8B-B14F-4D97-AF65-F5344CB8AC3E}">
        <p14:creationId xmlns:p14="http://schemas.microsoft.com/office/powerpoint/2010/main" val="74559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705451"/>
            <a:ext cx="8496944" cy="1354217"/>
          </a:xfrm>
          <a:prstGeom prst="rect">
            <a:avLst/>
          </a:prstGeom>
        </p:spPr>
        <p:txBody>
          <a:bodyPr wrap="square">
            <a:spAutoFit/>
          </a:bodyPr>
          <a:lstStyle/>
          <a:p>
            <a:pPr marL="6350" lvl="3">
              <a:spcBef>
                <a:spcPts val="1200"/>
              </a:spcBef>
            </a:pPr>
            <a:r>
              <a:rPr lang="en-US" altLang="ja-JP" sz="2400" b="1" dirty="0">
                <a:latin typeface="+mj-ea"/>
              </a:rPr>
              <a:t>Comment </a:t>
            </a:r>
            <a:endParaRPr lang="en-US" altLang="ja-JP" sz="2400" b="1" dirty="0" smtClean="0">
              <a:latin typeface="+mj-ea"/>
            </a:endParaRPr>
          </a:p>
          <a:p>
            <a:pPr marL="6350" lvl="3">
              <a:spcBef>
                <a:spcPts val="1200"/>
              </a:spcBef>
            </a:pPr>
            <a:r>
              <a:rPr lang="en-US" altLang="ja-JP" sz="2400" dirty="0">
                <a:solidFill>
                  <a:srgbClr val="0070C0"/>
                </a:solidFill>
                <a:latin typeface="+mj-ea"/>
                <a:ea typeface="+mj-ea"/>
              </a:rPr>
              <a:t>Maybe cleaner for (h), (</a:t>
            </a:r>
            <a:r>
              <a:rPr lang="en-US" altLang="ja-JP" sz="2400" dirty="0" err="1">
                <a:solidFill>
                  <a:srgbClr val="0070C0"/>
                </a:solidFill>
                <a:latin typeface="+mj-ea"/>
                <a:ea typeface="+mj-ea"/>
              </a:rPr>
              <a:t>i</a:t>
            </a:r>
            <a:r>
              <a:rPr lang="en-US" altLang="ja-JP" sz="2400" dirty="0">
                <a:solidFill>
                  <a:srgbClr val="0070C0"/>
                </a:solidFill>
                <a:latin typeface="+mj-ea"/>
                <a:ea typeface="+mj-ea"/>
              </a:rPr>
              <a:t>) and (j) to be merged and done by the MAC without any upper layer activity.</a:t>
            </a:r>
            <a:endParaRPr lang="ja-JP" altLang="ja-JP" sz="2400" dirty="0">
              <a:solidFill>
                <a:srgbClr val="0070C0"/>
              </a:solidFill>
              <a:latin typeface="+mj-ea"/>
              <a:ea typeface="+mj-ea"/>
            </a:endParaRPr>
          </a:p>
        </p:txBody>
      </p:sp>
      <p:sp>
        <p:nvSpPr>
          <p:cNvPr id="5" name="テキスト ボックス 4"/>
          <p:cNvSpPr txBox="1"/>
          <p:nvPr/>
        </p:nvSpPr>
        <p:spPr>
          <a:xfrm>
            <a:off x="1907704" y="764704"/>
            <a:ext cx="5322291" cy="523220"/>
          </a:xfrm>
          <a:prstGeom prst="rect">
            <a:avLst/>
          </a:prstGeom>
          <a:noFill/>
        </p:spPr>
        <p:txBody>
          <a:bodyPr wrap="none" rtlCol="0">
            <a:spAutoFit/>
          </a:bodyPr>
          <a:lstStyle/>
          <a:p>
            <a:pPr marL="0" lvl="2"/>
            <a:r>
              <a:rPr lang="en-US" altLang="ja-JP" sz="2800" b="1" dirty="0" smtClean="0">
                <a:latin typeface="+mj-ea"/>
              </a:rPr>
              <a:t>Comment #348 : Page 58, Line 22</a:t>
            </a:r>
            <a:endParaRPr lang="en-US" altLang="ja-JP" sz="2800" b="1" dirty="0">
              <a:latin typeface="+mj-ea"/>
            </a:endParaRPr>
          </a:p>
        </p:txBody>
      </p:sp>
      <p:sp>
        <p:nvSpPr>
          <p:cNvPr id="3" name="正方形/長方形 2"/>
          <p:cNvSpPr/>
          <p:nvPr/>
        </p:nvSpPr>
        <p:spPr>
          <a:xfrm>
            <a:off x="467544" y="3573016"/>
            <a:ext cx="8352928" cy="2677656"/>
          </a:xfrm>
          <a:prstGeom prst="rect">
            <a:avLst/>
          </a:prstGeom>
        </p:spPr>
        <p:txBody>
          <a:bodyPr wrap="square">
            <a:spAutoFit/>
          </a:bodyPr>
          <a:lstStyle/>
          <a:p>
            <a:r>
              <a:rPr lang="en-US" altLang="ja-JP" sz="2400" b="1" dirty="0" smtClean="0">
                <a:latin typeface="+mj-ea"/>
              </a:rPr>
              <a:t>Suggestion</a:t>
            </a:r>
          </a:p>
          <a:p>
            <a:r>
              <a:rPr lang="en-US" altLang="ja-JP" sz="2400" dirty="0">
                <a:solidFill>
                  <a:srgbClr val="0070C0"/>
                </a:solidFill>
              </a:rPr>
              <a:t>Replace (h), (</a:t>
            </a:r>
            <a:r>
              <a:rPr lang="en-US" altLang="ja-JP" sz="2400" dirty="0" err="1">
                <a:solidFill>
                  <a:srgbClr val="0070C0"/>
                </a:solidFill>
              </a:rPr>
              <a:t>i</a:t>
            </a:r>
            <a:r>
              <a:rPr lang="en-US" altLang="ja-JP" sz="2400" dirty="0">
                <a:solidFill>
                  <a:srgbClr val="0070C0"/>
                </a:solidFill>
              </a:rPr>
              <a:t>) and (j) with single step (h) : the MAC shall multicast a final many-to-many Peering Request command frame with the final list of accepted R-PDs using the multicast group address provided at step (a) and then issues the MLME-</a:t>
            </a:r>
            <a:r>
              <a:rPr lang="en-US" altLang="ja-JP" sz="2400" dirty="0" err="1">
                <a:solidFill>
                  <a:srgbClr val="0070C0"/>
                </a:solidFill>
              </a:rPr>
              <a:t>PEERING.confirm</a:t>
            </a:r>
            <a:r>
              <a:rPr lang="en-US" altLang="ja-JP" sz="2400" dirty="0">
                <a:solidFill>
                  <a:srgbClr val="0070C0"/>
                </a:solidFill>
              </a:rPr>
              <a:t> to its next higher layer with the final list of accepted R-PDs.</a:t>
            </a:r>
            <a:endParaRPr lang="ja-JP" altLang="en-US" sz="2400" dirty="0">
              <a:solidFill>
                <a:srgbClr val="0070C0"/>
              </a:solidFill>
            </a:endParaRPr>
          </a:p>
        </p:txBody>
      </p:sp>
    </p:spTree>
    <p:extLst>
      <p:ext uri="{BB962C8B-B14F-4D97-AF65-F5344CB8AC3E}">
        <p14:creationId xmlns:p14="http://schemas.microsoft.com/office/powerpoint/2010/main" val="3650066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819509" y="620688"/>
            <a:ext cx="4472571" cy="523220"/>
          </a:xfrm>
          <a:prstGeom prst="rect">
            <a:avLst/>
          </a:prstGeom>
          <a:noFill/>
        </p:spPr>
        <p:txBody>
          <a:bodyPr wrap="none" rtlCol="0">
            <a:spAutoFit/>
          </a:bodyPr>
          <a:lstStyle/>
          <a:p>
            <a:pPr marL="0" lvl="2"/>
            <a:r>
              <a:rPr lang="en-US" altLang="ja-JP" sz="2800" b="1" dirty="0" smtClean="0">
                <a:latin typeface="+mj-ea"/>
              </a:rPr>
              <a:t>Proposed Solutions for #348</a:t>
            </a:r>
            <a:endParaRPr lang="en-US" altLang="ja-JP" sz="2800" b="1" dirty="0">
              <a:latin typeface="+mj-ea"/>
            </a:endParaRPr>
          </a:p>
        </p:txBody>
      </p:sp>
      <p:sp>
        <p:nvSpPr>
          <p:cNvPr id="3" name="正方形/長方形 2"/>
          <p:cNvSpPr/>
          <p:nvPr/>
        </p:nvSpPr>
        <p:spPr>
          <a:xfrm>
            <a:off x="467544" y="1124744"/>
            <a:ext cx="8568952" cy="3416320"/>
          </a:xfrm>
          <a:prstGeom prst="rect">
            <a:avLst/>
          </a:prstGeom>
        </p:spPr>
        <p:txBody>
          <a:bodyPr wrap="square">
            <a:spAutoFit/>
          </a:bodyPr>
          <a:lstStyle/>
          <a:p>
            <a:r>
              <a:rPr lang="en-US" altLang="ja-JP" sz="2400" dirty="0">
                <a:cs typeface="Times New Roman" panose="02020603050405020304" pitchFamily="18" charset="0"/>
              </a:rPr>
              <a:t>The I-PD’s MAC layer shall issue the MLME-</a:t>
            </a:r>
            <a:r>
              <a:rPr lang="en-US" altLang="ja-JP" sz="2400" dirty="0" err="1">
                <a:cs typeface="Times New Roman" panose="02020603050405020304" pitchFamily="18" charset="0"/>
              </a:rPr>
              <a:t>PEERING.confirm</a:t>
            </a:r>
            <a:r>
              <a:rPr lang="en-US" altLang="ja-JP" sz="2400" dirty="0">
                <a:cs typeface="Times New Roman" panose="02020603050405020304" pitchFamily="18" charset="0"/>
              </a:rPr>
              <a:t> to its next higher layer with the final list of accepted R-PDs.</a:t>
            </a:r>
            <a:endParaRPr lang="ja-JP" altLang="ja-JP" sz="2400" dirty="0">
              <a:cs typeface="Times New Roman" panose="02020603050405020304" pitchFamily="18" charset="0"/>
            </a:endParaRPr>
          </a:p>
          <a:p>
            <a:r>
              <a:rPr lang="en-US" altLang="ja-JP" sz="2400" dirty="0">
                <a:cs typeface="Times New Roman" panose="02020603050405020304" pitchFamily="18" charset="0"/>
              </a:rPr>
              <a:t>The next higher layer of I-PD issues a final MLME-</a:t>
            </a:r>
            <a:r>
              <a:rPr lang="en-US" altLang="ja-JP" sz="2400" dirty="0" err="1">
                <a:cs typeface="Times New Roman" panose="02020603050405020304" pitchFamily="18" charset="0"/>
              </a:rPr>
              <a:t>PEERING.request</a:t>
            </a:r>
            <a:r>
              <a:rPr lang="en-US" altLang="ja-JP" sz="2400" dirty="0">
                <a:cs typeface="Times New Roman" panose="02020603050405020304" pitchFamily="18" charset="0"/>
              </a:rPr>
              <a:t> primitive to its MAC layer with an empty list of targeted R-PDs and the final list of accepted R-PDs.</a:t>
            </a:r>
            <a:endParaRPr lang="ja-JP" altLang="ja-JP" sz="2400" dirty="0">
              <a:cs typeface="Times New Roman" panose="02020603050405020304" pitchFamily="18" charset="0"/>
            </a:endParaRPr>
          </a:p>
          <a:p>
            <a:r>
              <a:rPr lang="en-GB" altLang="ja-JP" sz="2400" dirty="0">
                <a:cs typeface="Times New Roman" panose="02020603050405020304" pitchFamily="18" charset="0"/>
              </a:rPr>
              <a:t>Upon reception of the MLME-</a:t>
            </a:r>
            <a:r>
              <a:rPr lang="en-GB" altLang="ja-JP" sz="2400" dirty="0" err="1">
                <a:cs typeface="Times New Roman" panose="02020603050405020304" pitchFamily="18" charset="0"/>
              </a:rPr>
              <a:t>PEERING.request</a:t>
            </a:r>
            <a:r>
              <a:rPr lang="en-GB" altLang="ja-JP" sz="2400" dirty="0">
                <a:cs typeface="Times New Roman" panose="02020603050405020304" pitchFamily="18" charset="0"/>
              </a:rPr>
              <a:t> primitive, the I-PD’s MAC layer shall multicast a final many-to-many Peering Request command frame with the final list of accepted R-PDs using the multicast group address selected in step a).</a:t>
            </a:r>
            <a:endParaRPr lang="ja-JP" altLang="en-US" sz="2400" dirty="0">
              <a:cs typeface="Times New Roman" panose="02020603050405020304" pitchFamily="18" charset="0"/>
            </a:endParaRPr>
          </a:p>
        </p:txBody>
      </p:sp>
      <p:sp>
        <p:nvSpPr>
          <p:cNvPr id="6" name="正方形/長方形 5"/>
          <p:cNvSpPr/>
          <p:nvPr/>
        </p:nvSpPr>
        <p:spPr>
          <a:xfrm>
            <a:off x="63626" y="1124744"/>
            <a:ext cx="441146" cy="2308324"/>
          </a:xfrm>
          <a:prstGeom prst="rect">
            <a:avLst/>
          </a:prstGeom>
        </p:spPr>
        <p:txBody>
          <a:bodyPr wrap="none">
            <a:spAutoFit/>
          </a:bodyPr>
          <a:lstStyle/>
          <a:p>
            <a:r>
              <a:rPr lang="en-GB" altLang="ja-JP" sz="2400" dirty="0"/>
              <a:t>h</a:t>
            </a:r>
            <a:r>
              <a:rPr lang="en-GB" altLang="ja-JP" sz="2400" dirty="0" smtClean="0"/>
              <a:t>)</a:t>
            </a:r>
          </a:p>
          <a:p>
            <a:endParaRPr lang="en-GB" altLang="ja-JP" sz="2400" dirty="0"/>
          </a:p>
          <a:p>
            <a:r>
              <a:rPr lang="en-GB" altLang="ja-JP" sz="2400" dirty="0"/>
              <a:t>i</a:t>
            </a:r>
            <a:r>
              <a:rPr lang="en-GB" altLang="ja-JP" sz="2400" dirty="0" smtClean="0"/>
              <a:t>)</a:t>
            </a:r>
          </a:p>
          <a:p>
            <a:endParaRPr lang="en-GB" altLang="ja-JP" sz="2400" dirty="0"/>
          </a:p>
          <a:p>
            <a:endParaRPr lang="en-GB" altLang="ja-JP" sz="2400" dirty="0" smtClean="0"/>
          </a:p>
          <a:p>
            <a:r>
              <a:rPr lang="en-GB" altLang="ja-JP" sz="2400" dirty="0"/>
              <a:t>j</a:t>
            </a:r>
            <a:r>
              <a:rPr lang="en-GB" altLang="ja-JP" sz="2400" dirty="0" smtClean="0"/>
              <a:t>)</a:t>
            </a:r>
            <a:endParaRPr lang="ja-JP" altLang="en-US" sz="2400" dirty="0"/>
          </a:p>
        </p:txBody>
      </p:sp>
      <p:sp>
        <p:nvSpPr>
          <p:cNvPr id="2" name="正方形/長方形 1"/>
          <p:cNvSpPr/>
          <p:nvPr/>
        </p:nvSpPr>
        <p:spPr>
          <a:xfrm>
            <a:off x="509866" y="4653136"/>
            <a:ext cx="8310606" cy="1938992"/>
          </a:xfrm>
          <a:prstGeom prst="rect">
            <a:avLst/>
          </a:prstGeom>
        </p:spPr>
        <p:txBody>
          <a:bodyPr wrap="square">
            <a:spAutoFit/>
          </a:bodyPr>
          <a:lstStyle/>
          <a:p>
            <a:r>
              <a:rPr lang="en-US" altLang="ja-JP" sz="2400" dirty="0" smtClean="0">
                <a:solidFill>
                  <a:srgbClr val="0070C0"/>
                </a:solidFill>
              </a:rPr>
              <a:t>The </a:t>
            </a:r>
            <a:r>
              <a:rPr lang="en-US" altLang="ja-JP" sz="2400" dirty="0">
                <a:solidFill>
                  <a:srgbClr val="0070C0"/>
                </a:solidFill>
              </a:rPr>
              <a:t>MAC </a:t>
            </a:r>
            <a:r>
              <a:rPr lang="en-US" altLang="ja-JP" sz="2400" dirty="0" smtClean="0">
                <a:solidFill>
                  <a:srgbClr val="0070C0"/>
                </a:solidFill>
              </a:rPr>
              <a:t>layer shall </a:t>
            </a:r>
            <a:r>
              <a:rPr lang="en-US" altLang="ja-JP" sz="2400" dirty="0">
                <a:solidFill>
                  <a:srgbClr val="0070C0"/>
                </a:solidFill>
              </a:rPr>
              <a:t>multicast a final many-to-many Peering Request command frame with the final list of accepted R-PDs using the multicast group address provided at step (a) and then issues the MLME-</a:t>
            </a:r>
            <a:r>
              <a:rPr lang="en-US" altLang="ja-JP" sz="2400" dirty="0" err="1">
                <a:solidFill>
                  <a:srgbClr val="0070C0"/>
                </a:solidFill>
              </a:rPr>
              <a:t>PEERING.confirm</a:t>
            </a:r>
            <a:r>
              <a:rPr lang="en-US" altLang="ja-JP" sz="2400" dirty="0">
                <a:solidFill>
                  <a:srgbClr val="0070C0"/>
                </a:solidFill>
              </a:rPr>
              <a:t> to its next higher layer with the final list of accepted R-PDs.</a:t>
            </a:r>
            <a:endParaRPr lang="ja-JP" altLang="en-US" sz="2400" dirty="0">
              <a:solidFill>
                <a:srgbClr val="0070C0"/>
              </a:solidFill>
            </a:endParaRPr>
          </a:p>
        </p:txBody>
      </p:sp>
      <p:sp>
        <p:nvSpPr>
          <p:cNvPr id="7" name="正方形/長方形 6"/>
          <p:cNvSpPr/>
          <p:nvPr/>
        </p:nvSpPr>
        <p:spPr>
          <a:xfrm>
            <a:off x="98406" y="4653136"/>
            <a:ext cx="441146" cy="461665"/>
          </a:xfrm>
          <a:prstGeom prst="rect">
            <a:avLst/>
          </a:prstGeom>
        </p:spPr>
        <p:txBody>
          <a:bodyPr wrap="none">
            <a:spAutoFit/>
          </a:bodyPr>
          <a:lstStyle/>
          <a:p>
            <a:r>
              <a:rPr lang="en-GB" altLang="ja-JP" sz="2400" dirty="0">
                <a:solidFill>
                  <a:srgbClr val="0070C0"/>
                </a:solidFill>
              </a:rPr>
              <a:t>h</a:t>
            </a:r>
            <a:r>
              <a:rPr lang="en-GB" altLang="ja-JP" sz="2400" dirty="0" smtClean="0">
                <a:solidFill>
                  <a:srgbClr val="0070C0"/>
                </a:solidFill>
              </a:rPr>
              <a:t>)</a:t>
            </a:r>
          </a:p>
        </p:txBody>
      </p:sp>
      <p:sp>
        <p:nvSpPr>
          <p:cNvPr id="8" name="正方形/長方形 7"/>
          <p:cNvSpPr/>
          <p:nvPr/>
        </p:nvSpPr>
        <p:spPr>
          <a:xfrm>
            <a:off x="5364088" y="620688"/>
            <a:ext cx="2949846" cy="461665"/>
          </a:xfrm>
          <a:prstGeom prst="rect">
            <a:avLst/>
          </a:prstGeom>
        </p:spPr>
        <p:txBody>
          <a:bodyPr wrap="none">
            <a:spAutoFit/>
          </a:bodyPr>
          <a:lstStyle/>
          <a:p>
            <a:r>
              <a:rPr lang="en-GB" altLang="ja-JP" sz="2400" b="1" dirty="0" smtClean="0">
                <a:solidFill>
                  <a:srgbClr val="0070C0"/>
                </a:solidFill>
              </a:rPr>
              <a:t>(changed text = blue)</a:t>
            </a:r>
            <a:endParaRPr lang="ja-JP" altLang="en-US" sz="2400" b="1" dirty="0">
              <a:solidFill>
                <a:srgbClr val="0070C0"/>
              </a:solidFill>
            </a:endParaRPr>
          </a:p>
        </p:txBody>
      </p:sp>
    </p:spTree>
    <p:extLst>
      <p:ext uri="{BB962C8B-B14F-4D97-AF65-F5344CB8AC3E}">
        <p14:creationId xmlns:p14="http://schemas.microsoft.com/office/powerpoint/2010/main" val="1345086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691680" y="1033572"/>
            <a:ext cx="6208623" cy="523220"/>
          </a:xfrm>
          <a:prstGeom prst="rect">
            <a:avLst/>
          </a:prstGeom>
          <a:noFill/>
        </p:spPr>
        <p:txBody>
          <a:bodyPr wrap="none" rtlCol="0">
            <a:spAutoFit/>
          </a:bodyPr>
          <a:lstStyle/>
          <a:p>
            <a:pPr marL="0" lvl="2"/>
            <a:r>
              <a:rPr lang="en-US" altLang="ja-JP" sz="2800" b="1" dirty="0" smtClean="0">
                <a:latin typeface="+mj-ea"/>
              </a:rPr>
              <a:t>Corresponding Bullet Number Changes</a:t>
            </a:r>
            <a:endParaRPr lang="en-US" altLang="ja-JP" sz="2800" b="1" dirty="0">
              <a:latin typeface="+mj-ea"/>
            </a:endParaRPr>
          </a:p>
        </p:txBody>
      </p:sp>
      <p:graphicFrame>
        <p:nvGraphicFramePr>
          <p:cNvPr id="4" name="表 3"/>
          <p:cNvGraphicFramePr>
            <a:graphicFrameLocks noGrp="1"/>
          </p:cNvGraphicFramePr>
          <p:nvPr>
            <p:extLst>
              <p:ext uri="{D42A27DB-BD31-4B8C-83A1-F6EECF244321}">
                <p14:modId xmlns:p14="http://schemas.microsoft.com/office/powerpoint/2010/main" val="446009789"/>
              </p:ext>
            </p:extLst>
          </p:nvPr>
        </p:nvGraphicFramePr>
        <p:xfrm>
          <a:off x="1663700" y="2163440"/>
          <a:ext cx="6144344" cy="1913632"/>
        </p:xfrm>
        <a:graphic>
          <a:graphicData uri="http://schemas.openxmlformats.org/drawingml/2006/table">
            <a:tbl>
              <a:tblPr firstRow="1" bandRow="1">
                <a:tableStyleId>{5C22544A-7EE6-4342-B048-85BDC9FD1C3A}</a:tableStyleId>
              </a:tblPr>
              <a:tblGrid>
                <a:gridCol w="3072172"/>
                <a:gridCol w="3072172"/>
              </a:tblGrid>
              <a:tr h="542032">
                <a:tc>
                  <a:txBody>
                    <a:bodyPr/>
                    <a:lstStyle/>
                    <a:p>
                      <a:pPr algn="ctr"/>
                      <a:r>
                        <a:rPr kumimoji="1" lang="en-US" altLang="ja-JP" sz="2400" dirty="0" smtClean="0">
                          <a:latin typeface="+mj-ea"/>
                          <a:ea typeface="+mj-ea"/>
                        </a:rPr>
                        <a:t>old</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mj-ea"/>
                          <a:ea typeface="+mj-ea"/>
                        </a:rPr>
                        <a:t>new</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lang="en-US" altLang="ja-JP" sz="2400" kern="1200" dirty="0" smtClean="0">
                          <a:solidFill>
                            <a:schemeClr val="tx1"/>
                          </a:solidFill>
                          <a:latin typeface="+mj-ea"/>
                          <a:ea typeface="+mj-ea"/>
                          <a:cs typeface="+mn-cs"/>
                        </a:rPr>
                        <a:t>h), i), and j)</a:t>
                      </a:r>
                      <a:endParaRPr kumimoji="1" lang="ja-JP" altLang="en-US" sz="2400"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solidFill>
                            <a:srgbClr val="0070C0"/>
                          </a:solidFill>
                          <a:latin typeface="+mj-ea"/>
                          <a:ea typeface="+mj-ea"/>
                        </a:rPr>
                        <a:t>h)</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k)</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err="1" smtClean="0">
                          <a:solidFill>
                            <a:srgbClr val="0070C0"/>
                          </a:solidFill>
                          <a:latin typeface="+mj-ea"/>
                          <a:ea typeface="+mj-ea"/>
                        </a:rPr>
                        <a:t>i</a:t>
                      </a:r>
                      <a:r>
                        <a:rPr kumimoji="1" lang="en-US" altLang="ja-JP" sz="2400" dirty="0" smtClean="0">
                          <a:solidFill>
                            <a:srgbClr val="0070C0"/>
                          </a:solidFill>
                          <a:latin typeface="+mj-ea"/>
                          <a:ea typeface="+mj-ea"/>
                        </a:rPr>
                        <a:t>)</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l)</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solidFill>
                            <a:srgbClr val="0070C0"/>
                          </a:solidFill>
                          <a:latin typeface="+mj-ea"/>
                          <a:ea typeface="+mj-ea"/>
                        </a:rPr>
                        <a:t>j)</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50827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83236</TotalTime>
  <Words>946</Words>
  <Application>Microsoft Office PowerPoint</Application>
  <PresentationFormat>画面に合わせる (4:3)</PresentationFormat>
  <Paragraphs>127</Paragraphs>
  <Slides>14</Slides>
  <Notes>13</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Blank Presentation</vt:lpstr>
      <vt:lpstr>PowerPoint プレゼンテーション</vt:lpstr>
      <vt:lpstr>Comment Resolutions for   #345, #347, #348, and #349</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2893</cp:revision>
  <cp:lastPrinted>1998-02-10T13:28:06Z</cp:lastPrinted>
  <dcterms:created xsi:type="dcterms:W3CDTF">1999-11-08T18:59:45Z</dcterms:created>
  <dcterms:modified xsi:type="dcterms:W3CDTF">2017-07-19T05:01:40Z</dcterms:modified>
</cp:coreProperties>
</file>