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5" r:id="rId2"/>
    <p:sldId id="321" r:id="rId3"/>
    <p:sldId id="322" r:id="rId4"/>
    <p:sldId id="326" r:id="rId5"/>
    <p:sldId id="324" r:id="rId6"/>
    <p:sldId id="32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853" autoAdjust="0"/>
    <p:restoredTop sz="94676" autoAdjust="0"/>
  </p:normalViewPr>
  <p:slideViewPr>
    <p:cSldViewPr>
      <p:cViewPr varScale="1">
        <p:scale>
          <a:sx n="83" d="100"/>
          <a:sy n="83" d="100"/>
        </p:scale>
        <p:origin x="-4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092842DF-A427-4C48-9C85-8B754EBE683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0441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charset="0"/>
                <a:ea typeface="ＭＳ Ｐゴシック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790B8650-9BCE-4C54-BBAE-E4A151CED3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530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doc.: IEEE 802.15-&lt;15-09-0758-00-004e&gt;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&lt;month year&gt;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A84032E8-A999-9648-AEF3-703B2A99019A}" type="slidenum">
              <a:rPr lang="en-US"/>
              <a:pPr/>
              <a:t>2</a:t>
            </a:fld>
            <a:endParaRPr lang="en-US"/>
          </a:p>
        </p:txBody>
      </p:sp>
      <p:sp>
        <p:nvSpPr>
          <p:cNvPr id="22532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7609D7A-8D68-0C4E-B6E8-29D6626DBB4F}" type="datetime6">
              <a:rPr lang="en-US" sz="1400" b="1"/>
              <a:pPr/>
              <a:t>July 17</a:t>
            </a:fld>
            <a:endParaRPr lang="en-US" sz="1400" b="1"/>
          </a:p>
        </p:txBody>
      </p:sp>
      <p:sp>
        <p:nvSpPr>
          <p:cNvPr id="22533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/>
              <a:t>Page </a:t>
            </a:r>
            <a:fld id="{261516EE-A388-784B-BBAA-6D838802DAB7}" type="slidenum">
              <a:rPr lang="en-US"/>
              <a:pPr algn="r"/>
              <a:t>2</a:t>
            </a:fld>
            <a:endParaRPr 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24387" cy="3468688"/>
          </a:xfrm>
          <a:ln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756" tIns="46379" rIns="92756" bIns="46379"/>
          <a:lstStyle/>
          <a:p>
            <a:pPr defTabSz="914400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doc.: IEEE 802.15-&lt;15-09-0758-00-004e&gt;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&lt;month year&gt;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A84032E8-A999-9648-AEF3-703B2A99019A}" type="slidenum">
              <a:rPr lang="en-US"/>
              <a:pPr/>
              <a:t>3</a:t>
            </a:fld>
            <a:endParaRPr lang="en-US"/>
          </a:p>
        </p:txBody>
      </p:sp>
      <p:sp>
        <p:nvSpPr>
          <p:cNvPr id="22532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7609D7A-8D68-0C4E-B6E8-29D6626DBB4F}" type="datetime6">
              <a:rPr lang="en-US" sz="1400" b="1"/>
              <a:pPr/>
              <a:t>July 17</a:t>
            </a:fld>
            <a:endParaRPr lang="en-US" sz="1400" b="1"/>
          </a:p>
        </p:txBody>
      </p:sp>
      <p:sp>
        <p:nvSpPr>
          <p:cNvPr id="22533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/>
              <a:t>Page </a:t>
            </a:r>
            <a:fld id="{261516EE-A388-784B-BBAA-6D838802DAB7}" type="slidenum">
              <a:rPr lang="en-US"/>
              <a:pPr algn="r"/>
              <a:t>3</a:t>
            </a:fld>
            <a:endParaRPr 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24387" cy="3468688"/>
          </a:xfrm>
          <a:ln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756" tIns="46379" rIns="92756" bIns="46379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Sincere thanks</a:t>
            </a:r>
            <a:r>
              <a:rPr lang="en-GB" baseline="0" dirty="0" smtClean="0">
                <a:latin typeface="Times New Roman" charset="0"/>
                <a:ea typeface="ＭＳ Ｐゴシック" charset="0"/>
                <a:cs typeface="ＭＳ Ｐゴシック" charset="0"/>
              </a:rPr>
              <a:t> to Charley and Yokota-san: </a:t>
            </a: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ah-</a:t>
            </a:r>
            <a:r>
              <a:rPr lang="en-GB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ree</a:t>
            </a: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-</a:t>
            </a:r>
            <a:r>
              <a:rPr lang="en-GB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gah-toh-oo</a:t>
            </a: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 go-</a:t>
            </a:r>
            <a:r>
              <a:rPr lang="en-GB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za</a:t>
            </a: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-</a:t>
            </a:r>
            <a:r>
              <a:rPr lang="en-GB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ee</a:t>
            </a: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-ma-</a:t>
            </a:r>
            <a:r>
              <a:rPr lang="en-GB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shi</a:t>
            </a: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-</a:t>
            </a:r>
            <a:r>
              <a:rPr lang="en-GB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tah</a:t>
            </a:r>
            <a:endParaRPr lang="en-GB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doc.: IEEE 802.15-&lt;15-09-0758-00-004e&gt;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&lt;month year&gt;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A84032E8-A999-9648-AEF3-703B2A99019A}" type="slidenum">
              <a:rPr lang="en-US"/>
              <a:pPr/>
              <a:t>4</a:t>
            </a:fld>
            <a:endParaRPr lang="en-US"/>
          </a:p>
        </p:txBody>
      </p:sp>
      <p:sp>
        <p:nvSpPr>
          <p:cNvPr id="22532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7609D7A-8D68-0C4E-B6E8-29D6626DBB4F}" type="datetime6">
              <a:rPr lang="en-US" sz="1400" b="1"/>
              <a:pPr/>
              <a:t>July 17</a:t>
            </a:fld>
            <a:endParaRPr lang="en-US" sz="1400" b="1"/>
          </a:p>
        </p:txBody>
      </p:sp>
      <p:sp>
        <p:nvSpPr>
          <p:cNvPr id="22533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/>
              <a:t>Page </a:t>
            </a:r>
            <a:fld id="{261516EE-A388-784B-BBAA-6D838802DAB7}" type="slidenum">
              <a:rPr lang="en-US"/>
              <a:pPr algn="r"/>
              <a:t>4</a:t>
            </a:fld>
            <a:endParaRPr 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24387" cy="3468688"/>
          </a:xfrm>
          <a:ln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756" tIns="46379" rIns="92756" bIns="46379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Sincere thanks</a:t>
            </a:r>
            <a:r>
              <a:rPr lang="en-GB" baseline="0" dirty="0" smtClean="0">
                <a:latin typeface="Times New Roman" charset="0"/>
                <a:ea typeface="ＭＳ Ｐゴシック" charset="0"/>
                <a:cs typeface="ＭＳ Ｐゴシック" charset="0"/>
              </a:rPr>
              <a:t> to Charley and Yokota-san: </a:t>
            </a: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ah-</a:t>
            </a:r>
            <a:r>
              <a:rPr lang="en-GB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ree</a:t>
            </a: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-</a:t>
            </a:r>
            <a:r>
              <a:rPr lang="en-GB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gah-toh-oo</a:t>
            </a: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 go-</a:t>
            </a:r>
            <a:r>
              <a:rPr lang="en-GB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za</a:t>
            </a: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-</a:t>
            </a:r>
            <a:r>
              <a:rPr lang="en-GB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ee</a:t>
            </a: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-ma-</a:t>
            </a:r>
            <a:r>
              <a:rPr lang="en-GB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shi</a:t>
            </a:r>
            <a:r>
              <a:rPr lang="en-GB" dirty="0" smtClean="0">
                <a:latin typeface="Times New Roman" charset="0"/>
                <a:ea typeface="ＭＳ Ｐゴシック" charset="0"/>
                <a:cs typeface="ＭＳ Ｐゴシック" charset="0"/>
              </a:rPr>
              <a:t>-</a:t>
            </a:r>
            <a:r>
              <a:rPr lang="en-GB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tah</a:t>
            </a:r>
            <a:endParaRPr lang="en-GB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doc.: IEEE 802.15-&lt;15-09-0758-00-004e&gt;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&lt;month year&gt;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A84032E8-A999-9648-AEF3-703B2A99019A}" type="slidenum">
              <a:rPr lang="en-US"/>
              <a:pPr/>
              <a:t>5</a:t>
            </a:fld>
            <a:endParaRPr lang="en-US"/>
          </a:p>
        </p:txBody>
      </p:sp>
      <p:sp>
        <p:nvSpPr>
          <p:cNvPr id="22532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7609D7A-8D68-0C4E-B6E8-29D6626DBB4F}" type="datetime6">
              <a:rPr lang="en-US" sz="1400" b="1"/>
              <a:pPr/>
              <a:t>July 17</a:t>
            </a:fld>
            <a:endParaRPr lang="en-US" sz="1400" b="1"/>
          </a:p>
        </p:txBody>
      </p:sp>
      <p:sp>
        <p:nvSpPr>
          <p:cNvPr id="22533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/>
              <a:t>Page </a:t>
            </a:r>
            <a:fld id="{261516EE-A388-784B-BBAA-6D838802DAB7}" type="slidenum">
              <a:rPr lang="en-US"/>
              <a:pPr algn="r"/>
              <a:t>5</a:t>
            </a:fld>
            <a:endParaRPr 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24387" cy="3468688"/>
          </a:xfrm>
          <a:ln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756" tIns="46379" rIns="92756" bIns="46379"/>
          <a:lstStyle/>
          <a:p>
            <a:pPr defTabSz="914400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doc.: IEEE 802.15-&lt;15-09-0758-00-004e&gt;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&lt;month year&gt;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A84032E8-A999-9648-AEF3-703B2A99019A}" type="slidenum">
              <a:rPr lang="en-US"/>
              <a:pPr/>
              <a:t>6</a:t>
            </a:fld>
            <a:endParaRPr lang="en-US"/>
          </a:p>
        </p:txBody>
      </p:sp>
      <p:sp>
        <p:nvSpPr>
          <p:cNvPr id="22532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7609D7A-8D68-0C4E-B6E8-29D6626DBB4F}" type="datetime6">
              <a:rPr lang="en-US" sz="1400" b="1"/>
              <a:pPr/>
              <a:t>July 17</a:t>
            </a:fld>
            <a:endParaRPr lang="en-US" sz="1400" b="1"/>
          </a:p>
        </p:txBody>
      </p:sp>
      <p:sp>
        <p:nvSpPr>
          <p:cNvPr id="22533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/>
              <a:t>Page </a:t>
            </a:r>
            <a:fld id="{261516EE-A388-784B-BBAA-6D838802DAB7}" type="slidenum">
              <a:rPr lang="en-US"/>
              <a:pPr algn="r"/>
              <a:t>6</a:t>
            </a:fld>
            <a:endParaRPr lang="en-US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701675"/>
            <a:ext cx="4624387" cy="3468688"/>
          </a:xfrm>
          <a:ln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756" tIns="46379" rIns="92756" bIns="46379"/>
          <a:lstStyle/>
          <a:p>
            <a:pPr defTabSz="914400"/>
            <a:endParaRPr lang="en-GB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697FA3C-586C-4376-AF6D-EC101320FC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01382AC-6DD9-4219-9913-BFED82F364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3E9C05C-1059-409F-9C65-54E9A93471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F6307B-59BF-4764-B4F7-F72FC8920E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19A0C3-3AEB-44F2-8B17-98B81B35C0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8AE5E68-4B20-4747-92C8-6A7E300B01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EE007DC-520A-49F7-AB29-BC07B6E12F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D99F4A5-09A0-4BED-9A05-DE14AC1E042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52F96BB-5AFC-414C-85F0-B04708DD4B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04D3E59-A80B-40BF-886C-2AE1FC82E0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BE954D-25D0-4F4E-9284-9CB055CC5F7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1D8B754-B65D-4626-9379-20B82B7722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Bob Heile, Wi-SUN Alliance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2E732CC7-FCB0-496F-9852-D3A2DB58CE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114800" y="393700"/>
            <a:ext cx="43434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</a:t>
            </a:r>
            <a:r>
              <a:rPr lang="en-US" sz="1400" b="1" dirty="0" smtClean="0">
                <a:latin typeface="Times New Roman" charset="0"/>
                <a:ea typeface="ＭＳ Ｐゴシック" charset="0"/>
              </a:rPr>
              <a:t>802.15-17-0451-00</a:t>
            </a:r>
            <a:endParaRPr lang="en-US" sz="1400" b="1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title"/>
          </p:nvPr>
        </p:nvSpPr>
        <p:spPr>
          <a:xfrm>
            <a:off x="673100" y="2286000"/>
            <a:ext cx="7772400" cy="1905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b="1" dirty="0" smtClean="0"/>
              <a:t>802.15.12:  15.4 ULI</a:t>
            </a:r>
            <a:br>
              <a:rPr lang="en-US" altLang="en-US" b="1" dirty="0" smtClean="0"/>
            </a:br>
            <a:r>
              <a:rPr lang="en-US" altLang="en-US" b="1" dirty="0" smtClean="0"/>
              <a:t>Berlin Meeting Goals, Status,</a:t>
            </a:r>
            <a:br>
              <a:rPr lang="en-US" altLang="en-US" b="1" dirty="0" smtClean="0"/>
            </a:br>
            <a:r>
              <a:rPr lang="en-US" altLang="en-US" b="1" dirty="0" smtClean="0"/>
              <a:t> Accomplishments &amp; Future Efforts</a:t>
            </a:r>
            <a:br>
              <a:rPr lang="en-US" altLang="en-US" b="1" dirty="0" smtClean="0"/>
            </a:br>
            <a:r>
              <a:rPr lang="en-US" altLang="en-US" sz="1200" b="1" dirty="0" smtClean="0"/>
              <a:t>from P. Kinney Closing Report DCN:</a:t>
            </a:r>
            <a:r>
              <a:rPr lang="en-US" sz="1200" b="1" dirty="0"/>
              <a:t> </a:t>
            </a:r>
            <a:r>
              <a:rPr lang="en-US" sz="1200" b="1" dirty="0" smtClean="0"/>
              <a:t>15-17-0388-01-0000</a:t>
            </a:r>
            <a:br>
              <a:rPr lang="en-US" sz="1200" b="1" dirty="0" smtClean="0"/>
            </a:b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2000" b="1" dirty="0" smtClean="0"/>
              <a:t>Bob </a:t>
            </a:r>
            <a:r>
              <a:rPr lang="en-US" sz="2000" b="1" dirty="0" err="1" smtClean="0"/>
              <a:t>Heile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smtClean="0"/>
              <a:t>Director of Standards, Wi-SUN Alliance</a:t>
            </a:r>
            <a:br>
              <a:rPr lang="en-US" sz="2000" b="1" dirty="0" smtClean="0"/>
            </a:br>
            <a:r>
              <a:rPr lang="en-US" sz="2000" b="1" dirty="0" smtClean="0"/>
              <a:t>Chair IEEE 802.15</a:t>
            </a:r>
            <a:br>
              <a:rPr lang="en-US" sz="2000" b="1" dirty="0" smtClean="0"/>
            </a:br>
            <a:r>
              <a:rPr lang="en-US" sz="2000" b="1" dirty="0" smtClean="0"/>
              <a:t>bheile@ieee.org</a:t>
            </a:r>
            <a:r>
              <a:rPr lang="en-US" altLang="en-US" sz="2000" b="1" dirty="0" smtClean="0"/>
              <a:t> </a:t>
            </a:r>
            <a:endParaRPr lang="en-US" altLang="en-US" sz="2000" b="1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>
              <a:defRPr sz="1400" b="1" smtClean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Bob Heile, Wi-SUN Alliance</a:t>
            </a:r>
          </a:p>
        </p:txBody>
      </p:sp>
    </p:spTree>
    <p:extLst>
      <p:ext uri="{BB962C8B-B14F-4D97-AF65-F5344CB8AC3E}">
        <p14:creationId xmlns:p14="http://schemas.microsoft.com/office/powerpoint/2010/main" val="61705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 smtClean="0"/>
              <a:t>July 2017</a:t>
            </a:r>
            <a:endParaRPr lang="en-US" sz="1400"/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21508" name="Slide Number Placeholder 6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Slide </a:t>
            </a:r>
            <a:fld id="{BA0DF4B4-68B2-BD4D-8ACD-8F59E98544B3}" type="slidenum">
              <a:rPr lang="en-US"/>
              <a:pPr algn="ctr"/>
              <a:t>2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609600"/>
            <a:ext cx="8305800" cy="762000"/>
          </a:xfrm>
        </p:spPr>
        <p:txBody>
          <a:bodyPr/>
          <a:lstStyle/>
          <a:p>
            <a:r>
              <a:rPr lang="en-US" b="1" dirty="0" smtClean="0">
                <a:latin typeface="Times New Roman" charset="0"/>
                <a:ea typeface="ＭＳ Ｐゴシック" charset="0"/>
              </a:rPr>
              <a:t>802.15.</a:t>
            </a:r>
            <a:r>
              <a:rPr lang="en-US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12 Berlin Meeting </a:t>
            </a:r>
            <a:r>
              <a:rPr lang="en-US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Goals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685800" y="1600200"/>
            <a:ext cx="8001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Tuesday 11 Jul, </a:t>
            </a:r>
            <a:r>
              <a:rPr lang="en-US" sz="2400" dirty="0"/>
              <a:t>A</a:t>
            </a:r>
            <a:r>
              <a:rPr lang="en-US" sz="2400" dirty="0" smtClean="0"/>
              <a:t>M1: Opening report, Agenda, Status, and Functional decomposition review (15-17-0113-03) 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Tuesday </a:t>
            </a:r>
            <a:r>
              <a:rPr lang="en-US" sz="2400" dirty="0" smtClean="0"/>
              <a:t>11 Jul, AM2: 3 presentations: 15-17-0296-00 Operations of L2R with ULI; 15-17-0232-01 App view of ULI profile I/F via </a:t>
            </a:r>
            <a:r>
              <a:rPr lang="en-US" sz="2400" dirty="0" err="1" smtClean="0"/>
              <a:t>ioctl</a:t>
            </a:r>
            <a:r>
              <a:rPr lang="en-US" sz="2400" dirty="0" smtClean="0"/>
              <a:t> (); and 15-17-0308-00 Data Plane Thoughts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Wednesday 12 Jul, AM1</a:t>
            </a:r>
            <a:r>
              <a:rPr lang="en-US" sz="2400" dirty="0"/>
              <a:t>: Detailed discussion on PDE </a:t>
            </a:r>
            <a:endParaRPr lang="en-US" sz="2400" dirty="0" smtClean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Thursday 13 Jul, AM1: </a:t>
            </a:r>
            <a:r>
              <a:rPr lang="en-US" sz="2400" dirty="0"/>
              <a:t>Detailed discussion on </a:t>
            </a:r>
            <a:r>
              <a:rPr lang="en-US" sz="2400" dirty="0" smtClean="0"/>
              <a:t>MMI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/>
              <a:t>Thursday </a:t>
            </a:r>
            <a:r>
              <a:rPr lang="en-US" sz="2400" dirty="0" smtClean="0"/>
              <a:t>13 Jul, AM2: </a:t>
            </a:r>
            <a:r>
              <a:rPr lang="en-US" sz="2400" dirty="0"/>
              <a:t>Detailed discussion on MPM </a:t>
            </a:r>
            <a:endParaRPr lang="en-US" sz="2400" dirty="0" smtClean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Thursday 13 Jul, PM2: Detailed discussion on </a:t>
            </a:r>
            <a:r>
              <a:rPr lang="en-US" sz="2400" dirty="0" err="1" smtClean="0"/>
              <a:t>PassThru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2771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 smtClean="0"/>
              <a:t>July 2017</a:t>
            </a:r>
            <a:endParaRPr lang="en-US" sz="1400"/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21508" name="Slide Number Placeholder 6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Slide </a:t>
            </a:r>
            <a:fld id="{BA0DF4B4-68B2-BD4D-8ACD-8F59E98544B3}" type="slidenum">
              <a:rPr lang="en-US"/>
              <a:pPr algn="ctr"/>
              <a:t>3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80010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ea typeface="Lucida Grande"/>
                <a:cs typeface="Lucida Grande"/>
              </a:rPr>
              <a:t>802.15.</a:t>
            </a:r>
            <a:r>
              <a:rPr lang="en-US" b="1" dirty="0" smtClean="0">
                <a:solidFill>
                  <a:srgbClr val="000000"/>
                </a:solidFill>
                <a:ea typeface="Lucida Grande"/>
                <a:cs typeface="Lucida Grande"/>
              </a:rPr>
              <a:t>12 </a:t>
            </a:r>
            <a:r>
              <a:rPr lang="en-US" b="1" dirty="0" smtClean="0">
                <a:solidFill>
                  <a:srgbClr val="000000"/>
                </a:solidFill>
                <a:ea typeface="Lucida Grande"/>
                <a:cs typeface="Lucida Grande"/>
              </a:rPr>
              <a:t>Status Update</a:t>
            </a:r>
            <a:endParaRPr lang="en-US" sz="2800" b="1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152400" y="1676400"/>
            <a:ext cx="8839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endParaRPr lang="en-US" sz="1800" b="1" dirty="0" smtClean="0">
              <a:solidFill>
                <a:srgbClr val="000000"/>
              </a:solidFill>
              <a:ea typeface="Lucida Grande"/>
              <a:cs typeface="Lucida Grande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152465"/>
            <a:ext cx="8229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Times New Roman" pitchFamily="18" charset="0"/>
              <a:buChar char="•"/>
            </a:pPr>
            <a:r>
              <a:rPr lang="en-US" sz="2000" dirty="0" smtClean="0"/>
              <a:t>Optional </a:t>
            </a:r>
            <a:r>
              <a:rPr lang="en-US" sz="2000" dirty="0"/>
              <a:t>elements of </a:t>
            </a:r>
            <a:r>
              <a:rPr lang="en-US" sz="2000" dirty="0" smtClean="0"/>
              <a:t>802.15.12: L2R</a:t>
            </a:r>
            <a:endParaRPr lang="en-US" sz="2000" dirty="0"/>
          </a:p>
          <a:p>
            <a:pPr marL="1257300" lvl="2" indent="-342900">
              <a:buFont typeface="Times New Roman" pitchFamily="18" charset="0"/>
              <a:buChar char="•"/>
            </a:pPr>
            <a:r>
              <a:rPr lang="en-US" sz="2000" dirty="0"/>
              <a:t>Format  issues </a:t>
            </a:r>
            <a:r>
              <a:rPr lang="en-US" sz="2000" dirty="0" smtClean="0"/>
              <a:t>– Dispatch: Where </a:t>
            </a:r>
            <a:r>
              <a:rPr lang="en-US" sz="2000" dirty="0"/>
              <a:t>should L2R IE be inserted?</a:t>
            </a:r>
          </a:p>
          <a:p>
            <a:pPr marL="1257300" lvl="2" indent="-342900">
              <a:buFont typeface="Times New Roman" pitchFamily="18" charset="0"/>
              <a:buChar char="•"/>
            </a:pPr>
            <a:r>
              <a:rPr lang="en-US" sz="2000" dirty="0"/>
              <a:t>Format  issues </a:t>
            </a:r>
            <a:r>
              <a:rPr lang="en-US" sz="2000" dirty="0" smtClean="0"/>
              <a:t>– Discovery: How </a:t>
            </a:r>
            <a:r>
              <a:rPr lang="en-US" sz="2000" dirty="0"/>
              <a:t>is it done with </a:t>
            </a:r>
            <a:r>
              <a:rPr lang="en-US" sz="2000" dirty="0" smtClean="0"/>
              <a:t>L2R? </a:t>
            </a:r>
            <a:r>
              <a:rPr lang="en-US" sz="2000" dirty="0" err="1" smtClean="0"/>
              <a:t>Ans</a:t>
            </a:r>
            <a:r>
              <a:rPr lang="en-US" sz="2000" dirty="0" smtClean="0"/>
              <a:t>: </a:t>
            </a:r>
            <a:r>
              <a:rPr lang="en-US" sz="2000" dirty="0"/>
              <a:t>they are independent</a:t>
            </a:r>
          </a:p>
          <a:p>
            <a:pPr marL="1257300" lvl="2" indent="-342900">
              <a:buFont typeface="Times New Roman" pitchFamily="18" charset="0"/>
              <a:buChar char="•"/>
            </a:pPr>
            <a:r>
              <a:rPr lang="en-US" sz="2000" dirty="0"/>
              <a:t>Architecture – Where is L2R management situated</a:t>
            </a:r>
            <a:r>
              <a:rPr lang="en-US" sz="2000" dirty="0" smtClean="0"/>
              <a:t>?: In </a:t>
            </a:r>
            <a:r>
              <a:rPr lang="en-US" sz="2000" dirty="0"/>
              <a:t>Application Layer, and in 802.15.12 Management functional block</a:t>
            </a:r>
          </a:p>
          <a:p>
            <a:pPr marL="1257300" lvl="2" indent="-342900">
              <a:buFont typeface="Times New Roman" pitchFamily="18" charset="0"/>
              <a:buChar char="•"/>
            </a:pPr>
            <a:r>
              <a:rPr lang="en-US" sz="2000" dirty="0"/>
              <a:t>List of management </a:t>
            </a:r>
            <a:r>
              <a:rPr lang="en-US" sz="2000" dirty="0" smtClean="0"/>
              <a:t>functions</a:t>
            </a:r>
            <a:endParaRPr lang="en-US" sz="2000" dirty="0"/>
          </a:p>
          <a:p>
            <a:pPr marL="342900" indent="-342900">
              <a:buFont typeface="Times New Roman" pitchFamily="18" charset="0"/>
              <a:buChar char="•"/>
            </a:pPr>
            <a:r>
              <a:rPr lang="en-US" sz="2000" dirty="0" smtClean="0"/>
              <a:t>Data </a:t>
            </a:r>
            <a:r>
              <a:rPr lang="en-US" sz="2000" dirty="0"/>
              <a:t>plane operation using </a:t>
            </a:r>
            <a:r>
              <a:rPr lang="en-US" sz="2000" dirty="0" smtClean="0"/>
              <a:t>802.15.12: example </a:t>
            </a:r>
            <a:r>
              <a:rPr lang="en-US" sz="2000" dirty="0"/>
              <a:t>of 6lo</a:t>
            </a:r>
          </a:p>
          <a:p>
            <a:pPr marL="800100" lvl="1" indent="-342900">
              <a:buFont typeface="Times New Roman" pitchFamily="18" charset="0"/>
              <a:buChar char="•"/>
            </a:pPr>
            <a:r>
              <a:rPr lang="en-US" sz="2000" dirty="0"/>
              <a:t>Device driver presents packet to 802.15.12 with EPD=0xA0ED, and layer-2 addresses</a:t>
            </a:r>
          </a:p>
          <a:p>
            <a:pPr marL="800100" lvl="1" indent="-342900">
              <a:buFont typeface="Times New Roman" pitchFamily="18" charset="0"/>
              <a:buChar char="•"/>
            </a:pPr>
            <a:r>
              <a:rPr lang="en-US" sz="2000" dirty="0"/>
              <a:t>Determine the MAC and PHY layer using source and destination layer-2 addresses.</a:t>
            </a:r>
          </a:p>
          <a:p>
            <a:pPr marL="800100" lvl="1" indent="-342900">
              <a:buFont typeface="Times New Roman" pitchFamily="18" charset="0"/>
              <a:buChar char="•"/>
            </a:pPr>
            <a:r>
              <a:rPr lang="en-US" sz="2000" dirty="0"/>
              <a:t>We check configuration for MAC &amp; PHY for outgoing</a:t>
            </a:r>
          </a:p>
          <a:p>
            <a:pPr marL="800100" lvl="1" indent="-342900">
              <a:buFont typeface="Times New Roman" pitchFamily="18" charset="0"/>
              <a:buChar char="•"/>
            </a:pPr>
            <a:r>
              <a:rPr lang="en-US" sz="2000" dirty="0"/>
              <a:t>Upon reception, ULI-6lo ID allows routing to the proper higher-layer device driver.</a:t>
            </a:r>
          </a:p>
          <a:p>
            <a:pPr marL="800100" lvl="1" indent="-342900">
              <a:buFont typeface="Times New Roman" pitchFamily="18" charset="0"/>
              <a:buChar char="•"/>
            </a:pPr>
            <a:r>
              <a:rPr lang="en-US" sz="2000" dirty="0"/>
              <a:t>Must fully consider forwarding and date concatenation data-plane </a:t>
            </a:r>
            <a:r>
              <a:rPr lang="en-US" sz="2000" dirty="0" smtClean="0"/>
              <a:t>effects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356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 smtClean="0"/>
              <a:t>July 2017</a:t>
            </a:r>
            <a:endParaRPr lang="en-US" sz="1400"/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21508" name="Slide Number Placeholder 6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Slide </a:t>
            </a:r>
            <a:fld id="{BA0DF4B4-68B2-BD4D-8ACD-8F59E98544B3}" type="slidenum">
              <a:rPr lang="en-US"/>
              <a:pPr algn="ctr"/>
              <a:t>4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533400"/>
            <a:ext cx="80010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ea typeface="Lucida Grande"/>
                <a:cs typeface="Lucida Grande"/>
              </a:rPr>
              <a:t>802.15.</a:t>
            </a:r>
            <a:r>
              <a:rPr lang="en-US" b="1" dirty="0" smtClean="0">
                <a:solidFill>
                  <a:srgbClr val="000000"/>
                </a:solidFill>
                <a:ea typeface="Lucida Grande"/>
                <a:cs typeface="Lucida Grande"/>
              </a:rPr>
              <a:t>12 </a:t>
            </a:r>
            <a:r>
              <a:rPr lang="en-US" b="1" dirty="0" smtClean="0">
                <a:solidFill>
                  <a:srgbClr val="000000"/>
                </a:solidFill>
                <a:ea typeface="Lucida Grande"/>
                <a:cs typeface="Lucida Grande"/>
              </a:rPr>
              <a:t>Status </a:t>
            </a:r>
            <a:r>
              <a:rPr lang="en-US" b="1" dirty="0" smtClean="0">
                <a:solidFill>
                  <a:srgbClr val="000000"/>
                </a:solidFill>
                <a:ea typeface="Lucida Grande"/>
                <a:cs typeface="Lucida Grande"/>
              </a:rPr>
              <a:t>Update (</a:t>
            </a:r>
            <a:r>
              <a:rPr lang="en-US" b="1" dirty="0" err="1" smtClean="0">
                <a:solidFill>
                  <a:srgbClr val="000000"/>
                </a:solidFill>
                <a:ea typeface="Lucida Grande"/>
                <a:cs typeface="Lucida Grande"/>
              </a:rPr>
              <a:t>cont</a:t>
            </a:r>
            <a:r>
              <a:rPr lang="en-US" b="1" dirty="0" smtClean="0">
                <a:solidFill>
                  <a:srgbClr val="000000"/>
                </a:solidFill>
                <a:ea typeface="Lucida Grande"/>
                <a:cs typeface="Lucida Grande"/>
              </a:rPr>
              <a:t>)</a:t>
            </a:r>
            <a:endParaRPr lang="en-US" sz="2800" b="1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152400" y="1676400"/>
            <a:ext cx="8839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endParaRPr lang="en-US" sz="1800" b="1" dirty="0" smtClean="0">
              <a:solidFill>
                <a:srgbClr val="000000"/>
              </a:solidFill>
              <a:ea typeface="Lucida Grande"/>
              <a:cs typeface="Lucida Grande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419285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Times New Roman" pitchFamily="18" charset="0"/>
              <a:buChar char="•"/>
            </a:pPr>
            <a:r>
              <a:rPr lang="en-US" sz="2400" dirty="0" smtClean="0"/>
              <a:t>Management </a:t>
            </a:r>
            <a:r>
              <a:rPr lang="en-US" sz="2400" dirty="0"/>
              <a:t>plane operation using 802.15.12</a:t>
            </a:r>
          </a:p>
          <a:p>
            <a:pPr marL="800100" lvl="1" indent="-342900">
              <a:buFont typeface="Times New Roman" pitchFamily="18" charset="0"/>
              <a:buChar char="•"/>
            </a:pPr>
            <a:r>
              <a:rPr lang="en-US" sz="2400" dirty="0"/>
              <a:t>Discussion about enabling configuration from higher-layer protocol</a:t>
            </a:r>
          </a:p>
          <a:p>
            <a:pPr marL="1257300" lvl="2" indent="-342900">
              <a:buFont typeface="Times New Roman" pitchFamily="18" charset="0"/>
              <a:buChar char="•"/>
            </a:pPr>
            <a:r>
              <a:rPr lang="en-US" sz="2400" dirty="0"/>
              <a:t>Netconf</a:t>
            </a:r>
          </a:p>
          <a:p>
            <a:pPr marL="1257300" lvl="2" indent="-342900">
              <a:buFont typeface="Times New Roman" pitchFamily="18" charset="0"/>
              <a:buChar char="•"/>
            </a:pPr>
            <a:r>
              <a:rPr lang="en-US" sz="2400" dirty="0"/>
              <a:t>CoMI</a:t>
            </a:r>
          </a:p>
          <a:p>
            <a:pPr marL="1257300" lvl="2" indent="-342900">
              <a:buFont typeface="Times New Roman" pitchFamily="18" charset="0"/>
              <a:buChar char="•"/>
            </a:pPr>
            <a:r>
              <a:rPr lang="en-US" sz="2400" dirty="0" err="1"/>
              <a:t>Ioctl</a:t>
            </a:r>
            <a:r>
              <a:rPr lang="en-US" sz="2400" dirty="0"/>
              <a:t>()</a:t>
            </a:r>
          </a:p>
          <a:p>
            <a:pPr marL="1257300" lvl="2" indent="-342900">
              <a:buFont typeface="Times New Roman" pitchFamily="18" charset="0"/>
              <a:buChar char="•"/>
            </a:pPr>
            <a:r>
              <a:rPr lang="en-US" sz="2400" dirty="0"/>
              <a:t>Need for remote configuration</a:t>
            </a:r>
          </a:p>
          <a:p>
            <a:pPr marL="800100" lvl="1" indent="-342900">
              <a:buFont typeface="Times New Roman" pitchFamily="18" charset="0"/>
              <a:buChar char="•"/>
            </a:pPr>
            <a:r>
              <a:rPr lang="en-US" sz="2400" dirty="0"/>
              <a:t>Discussion about how to identify profiles</a:t>
            </a:r>
          </a:p>
          <a:p>
            <a:pPr marL="1257300" lvl="2" indent="-342900">
              <a:buFont typeface="Times New Roman" pitchFamily="18" charset="0"/>
              <a:buChar char="•"/>
            </a:pPr>
            <a:r>
              <a:rPr lang="en-US" sz="2400" dirty="0"/>
              <a:t>Could associate some with device drivers in the way that Unix does (e.g., “eth0”)</a:t>
            </a:r>
          </a:p>
          <a:p>
            <a:pPr marL="1257300" lvl="2" indent="-342900">
              <a:buFont typeface="Times New Roman" pitchFamily="18" charset="0"/>
              <a:buChar char="•"/>
            </a:pPr>
            <a:r>
              <a:rPr lang="en-US" sz="2400" dirty="0"/>
              <a:t>Can multiple profiles be associated with a single device driver?  For instance, SUN FSK with or without L2R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64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 smtClean="0"/>
              <a:t>July 2017</a:t>
            </a:r>
            <a:endParaRPr lang="en-US" sz="1400" dirty="0"/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21508" name="Slide Number Placeholder 6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Slide </a:t>
            </a:r>
            <a:fld id="{BA0DF4B4-68B2-BD4D-8ACD-8F59E98544B3}" type="slidenum">
              <a:rPr lang="en-US"/>
              <a:pPr algn="ctr"/>
              <a:t>5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533400"/>
            <a:ext cx="7772400" cy="990600"/>
          </a:xfrm>
        </p:spPr>
        <p:txBody>
          <a:bodyPr/>
          <a:lstStyle/>
          <a:p>
            <a:r>
              <a:rPr lang="en-US" b="1" dirty="0" smtClean="0">
                <a:latin typeface="Times New Roman" charset="0"/>
                <a:ea typeface="ＭＳ Ｐゴシック" charset="0"/>
                <a:cs typeface="ＭＳ Ｐゴシック" charset="0"/>
              </a:rPr>
              <a:t>Accomplishments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533400" y="1828800"/>
            <a:ext cx="8382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Discussion </a:t>
            </a:r>
            <a:r>
              <a:rPr lang="en-US" sz="2000" dirty="0"/>
              <a:t>on </a:t>
            </a:r>
            <a:r>
              <a:rPr lang="en-US" sz="2000" dirty="0" smtClean="0"/>
              <a:t>the concepts necessary for 802.15.12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Ranging Protocol </a:t>
            </a:r>
            <a:r>
              <a:rPr lang="en-US" sz="2000" dirty="0" smtClean="0"/>
              <a:t>Module: Work </a:t>
            </a:r>
            <a:r>
              <a:rPr lang="en-US" sz="2000" dirty="0" smtClean="0"/>
              <a:t>in progress, details are being “flushed out” such as ability to use non-ranging packets for ranging information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L2R: Reviewed </a:t>
            </a:r>
            <a:r>
              <a:rPr lang="en-US" sz="2000" dirty="0"/>
              <a:t>15-17-0296-00 Operations of L2R with </a:t>
            </a:r>
            <a:r>
              <a:rPr lang="en-US" sz="2000" dirty="0" smtClean="0"/>
              <a:t>ULI, concepts and details will be updated for Sept 2017 interim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Management Protocol </a:t>
            </a:r>
            <a:r>
              <a:rPr lang="en-US" sz="2000" dirty="0" smtClean="0"/>
              <a:t>Module: Reviewed </a:t>
            </a:r>
            <a:r>
              <a:rPr lang="en-US" sz="2000" dirty="0"/>
              <a:t>15-17-0215-00-0012-proposal-of-uli-primitives-for-handling-</a:t>
            </a:r>
            <a:r>
              <a:rPr lang="en-US" sz="2000" dirty="0" smtClean="0"/>
              <a:t>profiles, further work on relationship of CoMI/</a:t>
            </a:r>
            <a:r>
              <a:rPr lang="en-US" sz="2000" dirty="0" err="1" smtClean="0"/>
              <a:t>CBoR</a:t>
            </a:r>
            <a:r>
              <a:rPr lang="en-US" sz="2000" dirty="0" smtClean="0"/>
              <a:t>/MPM for local and remote configuration by </a:t>
            </a:r>
            <a:r>
              <a:rPr lang="en-US" sz="2000" dirty="0"/>
              <a:t>Sept 2017 </a:t>
            </a:r>
            <a:r>
              <a:rPr lang="en-US" sz="2000" dirty="0" smtClean="0"/>
              <a:t>interim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Protocol Discrimination </a:t>
            </a:r>
            <a:r>
              <a:rPr lang="en-US" sz="2000" dirty="0" smtClean="0"/>
              <a:t>Entity: Additional </a:t>
            </a:r>
            <a:r>
              <a:rPr lang="en-US" sz="2000" dirty="0" smtClean="0"/>
              <a:t>communication flows such as 802.1x are needed to “flush out” design issues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Multiplexed MAC </a:t>
            </a:r>
            <a:r>
              <a:rPr lang="en-US" sz="2000" dirty="0" smtClean="0"/>
              <a:t>Interface: Mostly </a:t>
            </a:r>
            <a:r>
              <a:rPr lang="en-US" sz="2000" dirty="0" smtClean="0"/>
              <a:t>done due to use of 802.15.9’s design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Discussion on the architecture for 802.15.12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The Profile ID structure will be a significant feature of the ULI for local and remote configuration.  802.15 ANA will control Profile ID uses.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528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 smtClean="0"/>
              <a:t>July 2017</a:t>
            </a:r>
            <a:endParaRPr lang="en-US" sz="1400"/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21508" name="Slide Number Placeholder 6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/>
              <a:t>Slide </a:t>
            </a:r>
            <a:fld id="{BA0DF4B4-68B2-BD4D-8ACD-8F59E98544B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81000"/>
            <a:ext cx="7772400" cy="990600"/>
          </a:xfrm>
        </p:spPr>
        <p:txBody>
          <a:bodyPr/>
          <a:lstStyle/>
          <a:p>
            <a:pPr lvl="2"/>
            <a:r>
              <a:rPr lang="en-US" sz="3200" b="1" dirty="0" smtClean="0">
                <a:solidFill>
                  <a:srgbClr val="000000"/>
                </a:solidFill>
                <a:ea typeface="Lucida Grande"/>
                <a:cs typeface="Lucida Grande"/>
              </a:rPr>
              <a:t>Continuing/Future </a:t>
            </a:r>
            <a:r>
              <a:rPr lang="en-US" sz="3200" b="1" dirty="0" smtClean="0">
                <a:solidFill>
                  <a:srgbClr val="000000"/>
                </a:solidFill>
                <a:ea typeface="Lucida Grande"/>
                <a:cs typeface="Lucida Grande"/>
              </a:rPr>
              <a:t>Efforts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152400" y="1676400"/>
            <a:ext cx="8839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marL="342900" indent="-342900">
              <a:buClr>
                <a:srgbClr val="FF0000"/>
              </a:buClr>
              <a:buFont typeface="Wingdings" charset="2"/>
              <a:buChar char="q"/>
            </a:pP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219200"/>
            <a:ext cx="7848600" cy="510909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000" dirty="0" smtClean="0"/>
              <a:t>Functional Module Technical Details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PDE			P Kinney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MMI			</a:t>
            </a:r>
            <a:r>
              <a:rPr lang="en-US" sz="1800" dirty="0"/>
              <a:t>P </a:t>
            </a:r>
            <a:r>
              <a:rPr lang="en-US" sz="1800" dirty="0" smtClean="0"/>
              <a:t>Kinney	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Management Protocol	H Yokota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6LoWPAN		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KMP			P Kinney/R Moskowitz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802.1X		P Kinney/R Moskowitz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L2R			</a:t>
            </a:r>
            <a:r>
              <a:rPr lang="en-US" sz="1800" dirty="0"/>
              <a:t>Noriyuki </a:t>
            </a:r>
            <a:r>
              <a:rPr lang="en-US" sz="1800" dirty="0" smtClean="0"/>
              <a:t>Sato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6tisch			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Ranging		B Verso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Pass Thru		C Perkins</a:t>
            </a:r>
          </a:p>
          <a:p>
            <a:pPr marL="285750" indent="-285750">
              <a:buFont typeface="Arial"/>
              <a:buChar char="•"/>
            </a:pPr>
            <a:endParaRPr lang="en-US" sz="1800" dirty="0"/>
          </a:p>
          <a:p>
            <a:r>
              <a:rPr lang="en-US" sz="1800" dirty="0"/>
              <a:t>Functional Block Overview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How do they work?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What functions do they include?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How do the SAPs work? 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What primitives are required?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What parameters are required</a:t>
            </a:r>
            <a:r>
              <a:rPr lang="en-US" sz="1800" dirty="0" smtClean="0"/>
              <a:t>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4952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5">
  <a:themeElements>
    <a:clrScheme name="802.15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.15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.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Office\Templates\802.15.pot</Template>
  <TotalTime>2397</TotalTime>
  <Words>591</Words>
  <Application>Microsoft Office PowerPoint</Application>
  <PresentationFormat>On-screen Show (4:3)</PresentationFormat>
  <Paragraphs>102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802.15</vt:lpstr>
      <vt:lpstr>802.15.12:  15.4 ULI Berlin Meeting Goals, Status,  Accomplishments &amp; Future Efforts from P. Kinney Closing Report DCN: 15-17-0388-01-0000  Bob Heile Director of Standards, Wi-SUN Alliance Chair IEEE 802.15 bheile@ieee.org </vt:lpstr>
      <vt:lpstr>802.15.12 Berlin Meeting Goals</vt:lpstr>
      <vt:lpstr>802.15.12 Status Update</vt:lpstr>
      <vt:lpstr>802.15.12 Status Update (cont)</vt:lpstr>
      <vt:lpstr>Accomplishments</vt:lpstr>
      <vt:lpstr>Continuing/Future Efforts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Sponsor Ballot Packages for TG4e/f/g and TG6</dc:title>
  <dc:subject>IEEE 802.15 &lt;subject&gt;</dc:subject>
  <dc:creator>Robert F.  Heile</dc:creator>
  <dc:description>&lt;doc#&gt;</dc:description>
  <cp:lastModifiedBy>bheile</cp:lastModifiedBy>
  <cp:revision>586</cp:revision>
  <cp:lastPrinted>1998-02-10T13:28:06Z</cp:lastPrinted>
  <dcterms:created xsi:type="dcterms:W3CDTF">2001-03-12T10:05:47Z</dcterms:created>
  <dcterms:modified xsi:type="dcterms:W3CDTF">2017-07-17T13:07:40Z</dcterms:modified>
</cp:coreProperties>
</file>