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0" r:id="rId3"/>
    <p:sldId id="285" r:id="rId4"/>
    <p:sldId id="284" r:id="rId5"/>
    <p:sldId id="291" r:id="rId6"/>
    <p:sldId id="289" r:id="rId7"/>
    <p:sldId id="290" r:id="rId8"/>
    <p:sldId id="292" r:id="rId9"/>
    <p:sldId id="293" r:id="rId10"/>
    <p:sldId id="288" r:id="rId11"/>
    <p:sldId id="275" r:id="rId12"/>
    <p:sldId id="287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606" autoAdjust="0"/>
  </p:normalViewPr>
  <p:slideViewPr>
    <p:cSldViewPr>
      <p:cViewPr>
        <p:scale>
          <a:sx n="75" d="100"/>
          <a:sy n="75" d="100"/>
        </p:scale>
        <p:origin x="-117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44" y="-108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6.wmf"/><Relationship Id="rId1" Type="http://schemas.openxmlformats.org/officeDocument/2006/relationships/image" Target="../media/image7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e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.wmf"/><Relationship Id="rId1" Type="http://schemas.openxmlformats.org/officeDocument/2006/relationships/image" Target="../media/image6.wmf"/><Relationship Id="rId4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13230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72173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WTA of BUPT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5524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552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Yanyan</a:t>
            </a:r>
            <a:r>
              <a:rPr lang="en-US" dirty="0" smtClean="0"/>
              <a:t> </a:t>
            </a:r>
            <a:r>
              <a:rPr lang="en-US" dirty="0" err="1" smtClean="0"/>
              <a:t>Guo</a:t>
            </a:r>
            <a:r>
              <a:rPr lang="en-US" dirty="0" smtClean="0"/>
              <a:t>, BUPT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859210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Yanyan</a:t>
            </a:r>
            <a:r>
              <a:rPr lang="en-US" dirty="0" smtClean="0"/>
              <a:t> </a:t>
            </a:r>
            <a:r>
              <a:rPr lang="en-US" dirty="0" err="1" smtClean="0"/>
              <a:t>Guo</a:t>
            </a:r>
            <a:r>
              <a:rPr lang="en-US" dirty="0" smtClean="0"/>
              <a:t> (BUPT)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Yanyan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Guo</a:t>
            </a:r>
            <a:r>
              <a:rPr lang="en-US" altLang="zh-CN" dirty="0" smtClean="0"/>
              <a:t> (BUPT)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184666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Yanyan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Guo</a:t>
            </a:r>
            <a:r>
              <a:rPr lang="en-US" altLang="zh-CN" dirty="0" smtClean="0"/>
              <a:t> (BUPT)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5921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Nov2015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dirty="0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zhang@bupt.edu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xkang@bupt.edu.c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zh-CN" sz="2800" dirty="0" smtClean="0"/>
              <a:t> </a:t>
            </a:r>
            <a:r>
              <a:rPr lang="en-US" altLang="zh-CN" sz="2800" dirty="0" smtClean="0"/>
              <a:t>Evaluation on blind detection for 802.15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</a:t>
            </a:r>
            <a:r>
              <a:rPr lang="en-US" altLang="zh-CN" sz="2000" b="0" dirty="0" smtClean="0"/>
              <a:t>7</a:t>
            </a:r>
            <a:r>
              <a:rPr lang="en-US" sz="2000" b="0" dirty="0" smtClean="0"/>
              <a:t>-</a:t>
            </a:r>
            <a:r>
              <a:rPr lang="en-US" altLang="zh-CN" sz="2000" b="0" dirty="0" smtClean="0"/>
              <a:t>7</a:t>
            </a:r>
            <a:r>
              <a:rPr lang="en-US" sz="2000" b="0" dirty="0" smtClean="0"/>
              <a:t>-</a:t>
            </a:r>
            <a:r>
              <a:rPr lang="en-US" altLang="zh-CN" sz="2000" b="0" dirty="0" smtClean="0"/>
              <a:t>10</a:t>
            </a:r>
            <a:endParaRPr lang="en-US" sz="2000" b="0" dirty="0" smtClean="0"/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July 2017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graphicFrame>
        <p:nvGraphicFramePr>
          <p:cNvPr id="10" name="Table 55"/>
          <p:cNvGraphicFramePr>
            <a:graphicFrameLocks noGrp="1"/>
          </p:cNvGraphicFramePr>
          <p:nvPr/>
        </p:nvGraphicFramePr>
        <p:xfrm>
          <a:off x="827584" y="2564904"/>
          <a:ext cx="7559675" cy="1463040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Ningbo Zhang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 University of Posts and Telecommunications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Beijing, 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3"/>
                        </a:rPr>
                        <a:t>nbzhang@bupt.edu.cn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Tingting</a:t>
                      </a: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Ding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 University of Posts and Telecommunications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Beijing, 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ttding@bupt.edu.cn</a:t>
                      </a:r>
                      <a:endParaRPr kumimoji="0" lang="en-US" altLang="ko-KR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  <a:hlinkClick r:id="rId3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Date Placeholder 9"/>
          <p:cNvSpPr txBox="1">
            <a:spLocks/>
          </p:cNvSpPr>
          <p:nvPr/>
        </p:nvSpPr>
        <p:spPr bwMode="auto">
          <a:xfrm>
            <a:off x="5364088" y="332656"/>
            <a:ext cx="3122650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15-17-0449-00-lpwa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2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4400128"/>
          </a:xfrm>
        </p:spPr>
        <p:txBody>
          <a:bodyPr/>
          <a:lstStyle/>
          <a:p>
            <a:pPr lvl="1"/>
            <a:r>
              <a:rPr lang="en-US" altLang="zh-CN" sz="2400" dirty="0" smtClean="0"/>
              <a:t>SIC receiver is required to cancel inter-user interferences in NOMA random access</a:t>
            </a:r>
          </a:p>
          <a:p>
            <a:pPr lvl="1"/>
            <a:r>
              <a:rPr lang="en-US" sz="2400" dirty="0" smtClean="0"/>
              <a:t>NOMA transmission outperforms OMA transmission in all cases.</a:t>
            </a:r>
          </a:p>
          <a:p>
            <a:pPr lvl="1"/>
            <a:r>
              <a:rPr lang="en-US" altLang="zh-CN" sz="2400" dirty="0" smtClean="0"/>
              <a:t> Hybrid RA can significantly improve the access capacity. 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" name="Date Placeholder 9"/>
          <p:cNvSpPr txBox="1">
            <a:spLocks/>
          </p:cNvSpPr>
          <p:nvPr/>
        </p:nvSpPr>
        <p:spPr bwMode="auto">
          <a:xfrm>
            <a:off x="5364088" y="332656"/>
            <a:ext cx="3122650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15-17-0449-00-lpwa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1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July 2017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0" dirty="0" smtClean="0"/>
              <a:t>[1]</a:t>
            </a:r>
            <a:r>
              <a:rPr lang="en-US" sz="2000" b="0" dirty="0"/>
              <a:t>	</a:t>
            </a:r>
            <a:r>
              <a:rPr lang="en-US" sz="2000" b="0" dirty="0" smtClean="0"/>
              <a:t>Z. Ding, Z. Yang, P. Fan, and H. V. Poor, “On the performance of nonorthogonalmultipleaccessin5Gsystemswithrandomlydeployedusers,” IEEE Signal Process. </a:t>
            </a:r>
            <a:r>
              <a:rPr lang="en-US" sz="2000" b="0" dirty="0" err="1" smtClean="0"/>
              <a:t>Lett</a:t>
            </a:r>
            <a:r>
              <a:rPr lang="en-US" sz="2000" b="0" dirty="0" smtClean="0"/>
              <a:t>., vol. 21, no. 12, pp. 1501–1505, Dec. 2014.</a:t>
            </a:r>
          </a:p>
          <a:p>
            <a:pPr>
              <a:buNone/>
            </a:pPr>
            <a:r>
              <a:rPr lang="en-US" sz="2000" b="0" dirty="0" smtClean="0"/>
              <a:t>[2] </a:t>
            </a:r>
            <a:r>
              <a:rPr lang="en-US" altLang="zh-CN" sz="2000" b="0" dirty="0" smtClean="0"/>
              <a:t>N. Zhang, J. Wang, G. Kang and Y. Liu, “Uplink </a:t>
            </a:r>
            <a:r>
              <a:rPr lang="en-US" altLang="zh-CN" sz="2000" b="0" dirty="0" err="1" smtClean="0"/>
              <a:t>Nonorthogonal</a:t>
            </a:r>
            <a:r>
              <a:rPr lang="en-US" altLang="zh-CN" sz="2000" b="0" dirty="0" smtClean="0"/>
              <a:t> Multiple Access in 5G Systems,” IEEE Communications. </a:t>
            </a:r>
            <a:r>
              <a:rPr lang="en-US" altLang="zh-CN" sz="2000" b="0" dirty="0" err="1" smtClean="0"/>
              <a:t>Lett</a:t>
            </a:r>
            <a:r>
              <a:rPr lang="en-US" altLang="zh-CN" sz="2000" b="0" dirty="0" smtClean="0"/>
              <a:t>, vol. 20, no. 3, Mar. 2016.</a:t>
            </a:r>
            <a:endParaRPr lang="en-US" sz="2000" b="0" dirty="0" smtClean="0"/>
          </a:p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" name="Date Placeholder 9"/>
          <p:cNvSpPr txBox="1">
            <a:spLocks/>
          </p:cNvSpPr>
          <p:nvPr/>
        </p:nvSpPr>
        <p:spPr bwMode="auto">
          <a:xfrm>
            <a:off x="5364088" y="332656"/>
            <a:ext cx="307135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15-16-0851-00-004t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1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July 2017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2420888"/>
            <a:ext cx="5038328" cy="1519808"/>
          </a:xfrm>
        </p:spPr>
        <p:txBody>
          <a:bodyPr/>
          <a:lstStyle/>
          <a:p>
            <a:pPr>
              <a:buNone/>
            </a:pPr>
            <a:r>
              <a:rPr lang="en-US" sz="4400" dirty="0" smtClean="0"/>
              <a:t>Thanks! </a:t>
            </a:r>
            <a:endParaRPr lang="en-US" sz="4400" dirty="0"/>
          </a:p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" name="Date Placeholder 9"/>
          <p:cNvSpPr txBox="1">
            <a:spLocks/>
          </p:cNvSpPr>
          <p:nvPr/>
        </p:nvSpPr>
        <p:spPr bwMode="auto">
          <a:xfrm>
            <a:off x="5364088" y="332656"/>
            <a:ext cx="3122650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15-17-0449-00-lpwa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July 2017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17440"/>
            <a:ext cx="7772400" cy="5040560"/>
          </a:xfrm>
        </p:spPr>
        <p:txBody>
          <a:bodyPr/>
          <a:lstStyle/>
          <a:p>
            <a:r>
              <a:rPr lang="en-US" sz="2000" dirty="0" smtClean="0"/>
              <a:t>In NOMA random access, SIC receiver is required to cancel inter-user interferences at STA[1-2]</a:t>
            </a:r>
          </a:p>
          <a:p>
            <a:pPr lvl="1"/>
            <a:r>
              <a:rPr lang="en-US" altLang="zh-CN" dirty="0" smtClean="0"/>
              <a:t> SIC receiver requires diverse arrived power to distinguish multiplexing users.</a:t>
            </a:r>
          </a:p>
          <a:p>
            <a:pPr lvl="1"/>
            <a:r>
              <a:rPr lang="en-US" dirty="0" smtClean="0"/>
              <a:t> To obtain the diverse arrived power, a power back-off scheme is proposed for uplink NOMA transmission.</a:t>
            </a: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2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" name="Date Placeholder 9"/>
          <p:cNvSpPr txBox="1">
            <a:spLocks/>
          </p:cNvSpPr>
          <p:nvPr/>
        </p:nvSpPr>
        <p:spPr bwMode="auto">
          <a:xfrm>
            <a:off x="5364088" y="332656"/>
            <a:ext cx="3122650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15-17-0449-00-lpwa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July 2017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NOMA RA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4400128"/>
          </a:xfrm>
        </p:spPr>
        <p:txBody>
          <a:bodyPr/>
          <a:lstStyle/>
          <a:p>
            <a:r>
              <a:rPr lang="en-US" altLang="zh-CN" sz="2000" dirty="0" smtClean="0"/>
              <a:t>Step 1: Peer discovery: </a:t>
            </a:r>
            <a:r>
              <a:rPr lang="en-US" altLang="zh-CN" sz="2000" b="0" dirty="0" smtClean="0"/>
              <a:t>This step is to discover neighbor paired STAs.</a:t>
            </a:r>
            <a:endParaRPr lang="en-US" sz="2000" b="0" dirty="0" smtClean="0"/>
          </a:p>
          <a:p>
            <a:r>
              <a:rPr lang="en-US" altLang="zh-CN" sz="2000" dirty="0" smtClean="0"/>
              <a:t>Step 2: NOMA group establishment: </a:t>
            </a:r>
            <a:r>
              <a:rPr lang="en-US" altLang="zh-CN" sz="2000" b="0" dirty="0" smtClean="0"/>
              <a:t>Select a group center and allocate the power back-off index.</a:t>
            </a:r>
          </a:p>
          <a:p>
            <a:r>
              <a:rPr lang="en-US" altLang="zh-CN" sz="2000" dirty="0" smtClean="0"/>
              <a:t>Step 3: Channel detection:</a:t>
            </a:r>
            <a:r>
              <a:rPr lang="en-US" altLang="zh-CN" sz="2000" b="0" dirty="0" smtClean="0"/>
              <a:t> The group center sends preamble to detect the channel on behalf of NOMA group.</a:t>
            </a:r>
            <a:endParaRPr lang="en-US" altLang="zh-CN" sz="2000" dirty="0" smtClean="0"/>
          </a:p>
          <a:p>
            <a:r>
              <a:rPr lang="en-US" altLang="zh-CN" sz="2000" dirty="0" smtClean="0"/>
              <a:t>Step 4: Detection response: </a:t>
            </a:r>
            <a:r>
              <a:rPr lang="en-US" altLang="zh-CN" sz="2000" b="0" dirty="0" smtClean="0"/>
              <a:t>AP sends back the detection response to NOMA group STAs.</a:t>
            </a:r>
          </a:p>
          <a:p>
            <a:r>
              <a:rPr lang="en-US" altLang="zh-CN" sz="2000" dirty="0" smtClean="0"/>
              <a:t>Step 5: Power back-off: </a:t>
            </a:r>
            <a:r>
              <a:rPr lang="en-US" altLang="zh-CN" sz="2000" b="0" dirty="0" smtClean="0"/>
              <a:t>NOMA group STA power back-off to guarantee diverse received power at AP.</a:t>
            </a:r>
            <a:endParaRPr lang="en-US" altLang="zh-CN" sz="2000" dirty="0" smtClean="0"/>
          </a:p>
          <a:p>
            <a:r>
              <a:rPr lang="en-US" sz="2000" dirty="0" smtClean="0"/>
              <a:t>Step6: SIC reception and ACK</a:t>
            </a:r>
            <a:r>
              <a:rPr lang="en-US" sz="2000" b="0" dirty="0" smtClean="0"/>
              <a:t>: AP performs SIC receiver to cancel multi-STA interferences and sends back ACK/NACK.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" name="Date Placeholder 9"/>
          <p:cNvSpPr txBox="1">
            <a:spLocks/>
          </p:cNvSpPr>
          <p:nvPr/>
        </p:nvSpPr>
        <p:spPr bwMode="auto">
          <a:xfrm>
            <a:off x="5364088" y="332656"/>
            <a:ext cx="3122650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15-17-0449-00-lpwa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July 2017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Multiple User Decoding at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400128"/>
          </a:xfrm>
        </p:spPr>
        <p:txBody>
          <a:bodyPr/>
          <a:lstStyle/>
          <a:p>
            <a:r>
              <a:rPr lang="en-US" dirty="0" smtClean="0"/>
              <a:t>Two Users are multiplexed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Near User: baseline arrived power</a:t>
            </a:r>
          </a:p>
          <a:p>
            <a:pPr lvl="1"/>
            <a:r>
              <a:rPr lang="en-US" dirty="0" smtClean="0"/>
              <a:t>Far User:      dB lower than n</a:t>
            </a:r>
            <a:r>
              <a:rPr lang="en-US" altLang="zh-CN" dirty="0" smtClean="0"/>
              <a:t>ear user</a:t>
            </a:r>
            <a:endParaRPr lang="en-US" dirty="0" smtClean="0"/>
          </a:p>
          <a:p>
            <a:r>
              <a:rPr lang="en-US" dirty="0" smtClean="0"/>
              <a:t>AP decoding</a:t>
            </a:r>
            <a:endParaRPr lang="en-US" sz="1600" dirty="0" smtClean="0"/>
          </a:p>
          <a:p>
            <a:pPr lvl="1"/>
            <a:r>
              <a:rPr lang="en-US" dirty="0" smtClean="0"/>
              <a:t>For near user, AP direct decodes the </a:t>
            </a:r>
          </a:p>
          <a:p>
            <a:pPr lvl="1">
              <a:buNone/>
            </a:pPr>
            <a:r>
              <a:rPr lang="en-US" dirty="0" smtClean="0"/>
              <a:t>     message since the interference from </a:t>
            </a:r>
          </a:p>
          <a:p>
            <a:pPr lvl="1">
              <a:buNone/>
            </a:pPr>
            <a:r>
              <a:rPr lang="en-US" dirty="0" smtClean="0"/>
              <a:t>     far user is neglected.</a:t>
            </a:r>
          </a:p>
          <a:p>
            <a:pPr lvl="1"/>
            <a:r>
              <a:rPr lang="en-US" dirty="0" smtClean="0"/>
              <a:t> </a:t>
            </a:r>
            <a:r>
              <a:rPr lang="en-US" altLang="zh-CN" dirty="0" smtClean="0"/>
              <a:t>For far user, AP first cancels the near </a:t>
            </a:r>
          </a:p>
          <a:p>
            <a:pPr lvl="1">
              <a:buNone/>
            </a:pPr>
            <a:r>
              <a:rPr lang="en-US" altLang="zh-CN" dirty="0" smtClean="0"/>
              <a:t>     user’s message and then decodes the </a:t>
            </a:r>
          </a:p>
          <a:p>
            <a:pPr lvl="1">
              <a:buNone/>
            </a:pPr>
            <a:r>
              <a:rPr lang="en-US" altLang="zh-CN" dirty="0" smtClean="0"/>
              <a:t>     far user’s message.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060848"/>
            <a:ext cx="3754321" cy="3031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555776" y="2636820"/>
          <a:ext cx="288032" cy="306034"/>
        </p:xfrm>
        <a:graphic>
          <a:graphicData uri="http://schemas.openxmlformats.org/presentationml/2006/ole">
            <p:oleObj spid="_x0000_s27651" name="Equation" r:id="rId4" imgW="152268" imgH="164957" progId="Equation.DSMT4">
              <p:embed/>
            </p:oleObj>
          </a:graphicData>
        </a:graphic>
      </p:graphicFrame>
      <p:sp>
        <p:nvSpPr>
          <p:cNvPr id="11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2" name="Rectangle 52"/>
          <p:cNvSpPr>
            <a:spLocks noChangeArrowheads="1"/>
          </p:cNvSpPr>
          <p:nvPr/>
        </p:nvSpPr>
        <p:spPr bwMode="auto">
          <a:xfrm>
            <a:off x="5796136" y="5301208"/>
            <a:ext cx="2448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Fig.1 SIC receiver at STA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5" name="Date Placeholder 9"/>
          <p:cNvSpPr txBox="1">
            <a:spLocks/>
          </p:cNvSpPr>
          <p:nvPr/>
        </p:nvSpPr>
        <p:spPr bwMode="auto">
          <a:xfrm>
            <a:off x="5364088" y="332656"/>
            <a:ext cx="3122650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15-17-0449-00-lpwa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July 2017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NOMA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3816424" cy="4176464"/>
          </a:xfrm>
        </p:spPr>
        <p:txBody>
          <a:bodyPr/>
          <a:lstStyle/>
          <a:p>
            <a:r>
              <a:rPr lang="en-US" altLang="zh-CN" sz="2000" dirty="0" smtClean="0"/>
              <a:t>(MMSE-SIC) receiver is performed at AP</a:t>
            </a:r>
          </a:p>
          <a:p>
            <a:pPr>
              <a:buNone/>
            </a:pPr>
            <a:endParaRPr lang="en-US" sz="2000" dirty="0" smtClean="0"/>
          </a:p>
          <a:p>
            <a:pPr lvl="1"/>
            <a:r>
              <a:rPr lang="en-US" dirty="0" smtClean="0"/>
              <a:t>The performance of NOMA degrades compared to OMA</a:t>
            </a:r>
          </a:p>
          <a:p>
            <a:pPr lvl="1"/>
            <a:r>
              <a:rPr lang="en-US" altLang="zh-CN" dirty="0" smtClean="0"/>
              <a:t>There exists SNR threshold between the OMA RA and the NOMA RA for a target BLER. Taking         as the target BLER, the SNR threshold is about 6.3dB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127" name="图片 73"/>
          <p:cNvPicPr>
            <a:picLocks noChangeAspect="1" noChangeArrowheads="1"/>
          </p:cNvPicPr>
          <p:nvPr/>
        </p:nvPicPr>
        <p:blipFill>
          <a:blip r:embed="rId3" cstate="print"/>
          <a:srcRect l="5241" t="2966" r="5658"/>
          <a:stretch>
            <a:fillRect/>
          </a:stretch>
        </p:blipFill>
        <p:spPr bwMode="auto">
          <a:xfrm>
            <a:off x="4067944" y="1556792"/>
            <a:ext cx="4772167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矩形 13"/>
          <p:cNvSpPr/>
          <p:nvPr/>
        </p:nvSpPr>
        <p:spPr>
          <a:xfrm>
            <a:off x="4355976" y="4797152"/>
            <a:ext cx="41044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/>
              <a:t>Transport block size (TBS) :100 bits </a:t>
            </a:r>
          </a:p>
          <a:p>
            <a:r>
              <a:rPr lang="en-US" altLang="zh-CN" sz="1600" b="1" dirty="0" smtClean="0"/>
              <a:t>Modulation order: QPSK</a:t>
            </a:r>
          </a:p>
          <a:p>
            <a:r>
              <a:rPr lang="en-US" altLang="zh-CN" sz="1600" b="1" dirty="0" smtClean="0"/>
              <a:t>The number of STAs in Group A: Two</a:t>
            </a:r>
          </a:p>
          <a:p>
            <a:r>
              <a:rPr lang="en-US" altLang="zh-CN" sz="1600" b="1" dirty="0" smtClean="0"/>
              <a:t>The number of STAs in Group B: Three</a:t>
            </a:r>
          </a:p>
          <a:p>
            <a:r>
              <a:rPr lang="en-US" altLang="zh-CN" sz="1600" b="1" dirty="0" smtClean="0"/>
              <a:t>Channel model: Extended pedestrian A (EPA)</a:t>
            </a:r>
          </a:p>
          <a:p>
            <a:r>
              <a:rPr lang="en-US" altLang="zh-CN" sz="1600" b="1" dirty="0" smtClean="0"/>
              <a:t>Difference of received power : 5dB</a:t>
            </a:r>
            <a:endParaRPr lang="zh-CN" altLang="en-US" sz="1600" b="1" dirty="0"/>
          </a:p>
        </p:txBody>
      </p:sp>
      <p:sp>
        <p:nvSpPr>
          <p:cNvPr id="1129" name="Rectangle 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28" name="Object 104"/>
          <p:cNvGraphicFramePr>
            <a:graphicFrameLocks noChangeAspect="1"/>
          </p:cNvGraphicFramePr>
          <p:nvPr/>
        </p:nvGraphicFramePr>
        <p:xfrm>
          <a:off x="2555776" y="4165079"/>
          <a:ext cx="409573" cy="344041"/>
        </p:xfrm>
        <a:graphic>
          <a:graphicData uri="http://schemas.openxmlformats.org/presentationml/2006/ole">
            <p:oleObj spid="_x0000_s36866" name="Equation" r:id="rId4" imgW="241195" imgH="203112" progId="Equation.DSMT4">
              <p:embed/>
            </p:oleObj>
          </a:graphicData>
        </a:graphic>
      </p:graphicFrame>
      <p:sp>
        <p:nvSpPr>
          <p:cNvPr id="18" name="Date Placeholder 9"/>
          <p:cNvSpPr txBox="1">
            <a:spLocks/>
          </p:cNvSpPr>
          <p:nvPr/>
        </p:nvSpPr>
        <p:spPr bwMode="auto">
          <a:xfrm>
            <a:off x="6516216" y="332656"/>
            <a:ext cx="195566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err="1" smtClean="0">
                <a:latin typeface="Times New Roman" pitchFamily="18" charset="0"/>
                <a:ea typeface="MS PGothic" pitchFamily="34" charset="-128"/>
              </a:rPr>
              <a:t>xxxx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-xx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5" name="Rectangle 52"/>
          <p:cNvSpPr>
            <a:spLocks noChangeArrowheads="1"/>
          </p:cNvSpPr>
          <p:nvPr/>
        </p:nvSpPr>
        <p:spPr bwMode="auto">
          <a:xfrm>
            <a:off x="4499992" y="4437112"/>
            <a:ext cx="41764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Fig.2 Performance of SIC receiver at STA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6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July 2017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Power Control for Uplink NOMA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400128"/>
          </a:xfrm>
        </p:spPr>
        <p:txBody>
          <a:bodyPr/>
          <a:lstStyle/>
          <a:p>
            <a:r>
              <a:rPr lang="en-US" dirty="0" smtClean="0"/>
              <a:t>The transmit power of the </a:t>
            </a:r>
            <a:r>
              <a:rPr lang="en-US" i="1" dirty="0" err="1" smtClean="0"/>
              <a:t>i</a:t>
            </a:r>
            <a:r>
              <a:rPr lang="en-US" dirty="0" err="1" smtClean="0"/>
              <a:t>-th</a:t>
            </a:r>
            <a:r>
              <a:rPr lang="en-US" dirty="0" smtClean="0"/>
              <a:t> User in a NOMA set is: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>
              <a:buNone/>
            </a:pPr>
            <a:r>
              <a:rPr lang="en-US" sz="2000" b="0" dirty="0" smtClean="0"/>
              <a:t>     Where           is the maximum transmit power,         is the target arrived power   and            is the path loss including distance-dependent path loss and lognormal shadowing.       is the </a:t>
            </a:r>
            <a:r>
              <a:rPr lang="en-US" altLang="zh-CN" sz="2000" b="0" dirty="0" smtClean="0"/>
              <a:t>assigned </a:t>
            </a:r>
            <a:r>
              <a:rPr lang="en-US" sz="2000" b="0" dirty="0" smtClean="0"/>
              <a:t>resource unit.</a:t>
            </a:r>
          </a:p>
          <a:p>
            <a:r>
              <a:rPr lang="en-US" dirty="0" smtClean="0"/>
              <a:t>Near user </a:t>
            </a:r>
          </a:p>
          <a:p>
            <a:pPr lvl="1"/>
            <a:endParaRPr lang="en-US" dirty="0" smtClean="0"/>
          </a:p>
          <a:p>
            <a:pPr marL="342900" lvl="1" indent="-342900">
              <a:buChar char="•"/>
            </a:pPr>
            <a:endParaRPr lang="en-US" sz="2400" b="1" dirty="0" smtClean="0"/>
          </a:p>
          <a:p>
            <a:pPr marL="342900" lvl="1" indent="-342900">
              <a:buChar char="•"/>
            </a:pPr>
            <a:r>
              <a:rPr lang="en-US" sz="2400" b="1" dirty="0" smtClean="0"/>
              <a:t>Far User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8673" name="对象 118"/>
          <p:cNvGraphicFramePr>
            <a:graphicFrameLocks noChangeAspect="1"/>
          </p:cNvGraphicFramePr>
          <p:nvPr/>
        </p:nvGraphicFramePr>
        <p:xfrm>
          <a:off x="1797050" y="2349500"/>
          <a:ext cx="6342063" cy="546100"/>
        </p:xfrm>
        <a:graphic>
          <a:graphicData uri="http://schemas.openxmlformats.org/presentationml/2006/ole">
            <p:oleObj spid="_x0000_s28673" name="Equation" r:id="rId3" imgW="2984400" imgH="253800" progId="Equation.DSMT4">
              <p:embed/>
            </p:oleObj>
          </a:graphicData>
        </a:graphic>
      </p:graphicFrame>
      <p:graphicFrame>
        <p:nvGraphicFramePr>
          <p:cNvPr id="28676" name="对象 118"/>
          <p:cNvGraphicFramePr>
            <a:graphicFrameLocks noChangeAspect="1"/>
          </p:cNvGraphicFramePr>
          <p:nvPr/>
        </p:nvGraphicFramePr>
        <p:xfrm>
          <a:off x="1763688" y="2866455"/>
          <a:ext cx="647700" cy="490537"/>
        </p:xfrm>
        <a:graphic>
          <a:graphicData uri="http://schemas.openxmlformats.org/presentationml/2006/ole">
            <p:oleObj spid="_x0000_s28676" name="Equation" r:id="rId4" imgW="304560" imgH="228600" progId="Equation.DSMT4">
              <p:embed/>
            </p:oleObj>
          </a:graphicData>
        </a:graphic>
      </p:graphicFrame>
      <p:graphicFrame>
        <p:nvGraphicFramePr>
          <p:cNvPr id="28677" name="对象 118"/>
          <p:cNvGraphicFramePr>
            <a:graphicFrameLocks noChangeAspect="1"/>
          </p:cNvGraphicFramePr>
          <p:nvPr/>
        </p:nvGraphicFramePr>
        <p:xfrm>
          <a:off x="5868144" y="2852936"/>
          <a:ext cx="404813" cy="490538"/>
        </p:xfrm>
        <a:graphic>
          <a:graphicData uri="http://schemas.openxmlformats.org/presentationml/2006/ole">
            <p:oleObj spid="_x0000_s28677" name="Equation" r:id="rId5" imgW="190440" imgH="228600" progId="Equation.DSMT4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2411760" y="3212975"/>
          <a:ext cx="504056" cy="453650"/>
        </p:xfrm>
        <a:graphic>
          <a:graphicData uri="http://schemas.openxmlformats.org/presentationml/2006/ole">
            <p:oleObj spid="_x0000_s28678" name="Equation" r:id="rId6" imgW="253800" imgH="228600" progId="Equation.DSMT4">
              <p:embed/>
            </p:oleObj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4283968" y="3501008"/>
          <a:ext cx="360040" cy="498518"/>
        </p:xfrm>
        <a:graphic>
          <a:graphicData uri="http://schemas.openxmlformats.org/presentationml/2006/ole">
            <p:oleObj spid="_x0000_s28679" name="Equation" r:id="rId7" imgW="164880" imgH="228600" progId="Equation.DSMT4">
              <p:embed/>
            </p:oleObj>
          </a:graphicData>
        </a:graphic>
      </p:graphicFrame>
      <p:graphicFrame>
        <p:nvGraphicFramePr>
          <p:cNvPr id="28680" name="对象 118"/>
          <p:cNvGraphicFramePr>
            <a:graphicFrameLocks noChangeAspect="1"/>
          </p:cNvGraphicFramePr>
          <p:nvPr/>
        </p:nvGraphicFramePr>
        <p:xfrm>
          <a:off x="1952625" y="4539084"/>
          <a:ext cx="5100638" cy="546100"/>
        </p:xfrm>
        <a:graphic>
          <a:graphicData uri="http://schemas.openxmlformats.org/presentationml/2006/ole">
            <p:oleObj spid="_x0000_s28680" name="Equation" r:id="rId8" imgW="2400120" imgH="253800" progId="Equation.DSMT4">
              <p:embed/>
            </p:oleObj>
          </a:graphicData>
        </a:graphic>
      </p:graphicFrame>
      <p:graphicFrame>
        <p:nvGraphicFramePr>
          <p:cNvPr id="28682" name="对象 118"/>
          <p:cNvGraphicFramePr>
            <a:graphicFrameLocks noChangeAspect="1"/>
          </p:cNvGraphicFramePr>
          <p:nvPr/>
        </p:nvGraphicFramePr>
        <p:xfrm>
          <a:off x="1928813" y="5619204"/>
          <a:ext cx="5721350" cy="546100"/>
        </p:xfrm>
        <a:graphic>
          <a:graphicData uri="http://schemas.openxmlformats.org/presentationml/2006/ole">
            <p:oleObj spid="_x0000_s28682" name="Equation" r:id="rId9" imgW="2692080" imgH="253800" progId="Equation.DSMT4">
              <p:embed/>
            </p:oleObj>
          </a:graphicData>
        </a:graphic>
      </p:graphicFrame>
      <p:sp>
        <p:nvSpPr>
          <p:cNvPr id="16" name="Date Placeholder 9"/>
          <p:cNvSpPr txBox="1">
            <a:spLocks/>
          </p:cNvSpPr>
          <p:nvPr/>
        </p:nvSpPr>
        <p:spPr bwMode="auto">
          <a:xfrm>
            <a:off x="5364088" y="332656"/>
            <a:ext cx="3122650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15-17-0449-00-lpwa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July 2017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400128"/>
          </a:xfrm>
        </p:spPr>
        <p:txBody>
          <a:bodyPr/>
          <a:lstStyle/>
          <a:p>
            <a:r>
              <a:rPr lang="en-US" dirty="0" smtClean="0"/>
              <a:t>Assumptions: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 -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8677" name="对象 118"/>
          <p:cNvGraphicFramePr>
            <a:graphicFrameLocks noChangeAspect="1"/>
          </p:cNvGraphicFramePr>
          <p:nvPr/>
        </p:nvGraphicFramePr>
        <p:xfrm>
          <a:off x="5868144" y="2852936"/>
          <a:ext cx="404813" cy="490538"/>
        </p:xfrm>
        <a:graphic>
          <a:graphicData uri="http://schemas.openxmlformats.org/presentationml/2006/ole">
            <p:oleObj spid="_x0000_s35844" name="Equation" r:id="rId3" imgW="190440" imgH="228600" progId="Equation.DSMT4">
              <p:embed/>
            </p:oleObj>
          </a:graphicData>
        </a:graphic>
      </p:graphicFrame>
      <p:pic>
        <p:nvPicPr>
          <p:cNvPr id="35849" name="图片 385" descr="图4-10"/>
          <p:cNvPicPr>
            <a:picLocks noChangeAspect="1" noChangeArrowheads="1"/>
          </p:cNvPicPr>
          <p:nvPr/>
        </p:nvPicPr>
        <p:blipFill>
          <a:blip r:embed="rId4" cstate="print"/>
          <a:srcRect l="6619" t="4163" r="6340"/>
          <a:stretch>
            <a:fillRect/>
          </a:stretch>
        </p:blipFill>
        <p:spPr bwMode="auto">
          <a:xfrm>
            <a:off x="4211960" y="1772816"/>
            <a:ext cx="4412601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755576" y="2060848"/>
          <a:ext cx="3337560" cy="3530298"/>
        </p:xfrm>
        <a:graphic>
          <a:graphicData uri="http://schemas.openxmlformats.org/drawingml/2006/table">
            <a:tbl>
              <a:tblPr/>
              <a:tblGrid>
                <a:gridCol w="1656184"/>
                <a:gridCol w="1681376"/>
              </a:tblGrid>
              <a:tr h="0">
                <a:tc>
                  <a:txBody>
                    <a:bodyPr/>
                    <a:lstStyle/>
                    <a:p>
                      <a:pPr indent="2679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b="1" kern="100" dirty="0" smtClean="0">
                          <a:latin typeface="Times New Roman"/>
                          <a:ea typeface="宋体"/>
                          <a:cs typeface="宋体"/>
                        </a:rPr>
                        <a:t>Parameter</a:t>
                      </a:r>
                      <a:endParaRPr lang="zh-CN" sz="11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79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b="1" kern="100" dirty="0" smtClean="0">
                          <a:latin typeface="Times New Roman"/>
                          <a:ea typeface="宋体"/>
                          <a:cs typeface="宋体"/>
                        </a:rPr>
                        <a:t>Value</a:t>
                      </a:r>
                      <a:endParaRPr lang="zh-CN" sz="11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宋体"/>
                          <a:cs typeface="宋体"/>
                        </a:rPr>
                        <a:t>Carrier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2.</a:t>
                      </a:r>
                      <a:r>
                        <a:rPr lang="en-US" altLang="zh-CN" sz="1200" b="0" kern="100" dirty="0" smtClean="0">
                          <a:latin typeface="+mn-lt"/>
                          <a:ea typeface="宋体"/>
                          <a:cs typeface="宋体"/>
                        </a:rPr>
                        <a:t>4</a:t>
                      </a: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GHz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492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>
                          <a:latin typeface="+mn-lt"/>
                          <a:ea typeface="宋体"/>
                          <a:cs typeface="宋体"/>
                        </a:rPr>
                        <a:t>23dBm</a:t>
                      </a:r>
                      <a:endParaRPr lang="zh-CN" sz="1200" b="0" kern="10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宋体"/>
                          <a:cs typeface="宋体"/>
                        </a:rPr>
                        <a:t>Distance between near user and AP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10 meters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Distance between far user and AP</a:t>
                      </a:r>
                      <a:endParaRPr lang="zh-CN" altLang="zh-CN" sz="12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30</a:t>
                      </a:r>
                      <a:r>
                        <a:rPr lang="en-US" sz="1200" b="0" kern="100" baseline="0" dirty="0" smtClean="0">
                          <a:latin typeface="+mn-lt"/>
                          <a:ea typeface="宋体"/>
                          <a:cs typeface="宋体"/>
                        </a:rPr>
                        <a:t> meters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Distance between OMA</a:t>
                      </a:r>
                      <a:r>
                        <a:rPr lang="en-US" altLang="zh-CN" sz="1200" kern="100" baseline="0" dirty="0" smtClean="0">
                          <a:latin typeface="+mn-lt"/>
                          <a:ea typeface="宋体"/>
                          <a:cs typeface="宋体"/>
                        </a:rPr>
                        <a:t> </a:t>
                      </a: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user and AP</a:t>
                      </a:r>
                      <a:endParaRPr lang="zh-CN" altLang="zh-CN" sz="12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latin typeface="+mn-lt"/>
                          <a:ea typeface="宋体"/>
                          <a:cs typeface="宋体"/>
                        </a:rPr>
                        <a:t>10 meters</a:t>
                      </a:r>
                      <a:endParaRPr lang="zh-CN" altLang="zh-CN" sz="1200" b="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宋体"/>
                          <a:cs typeface="宋体"/>
                        </a:rPr>
                        <a:t>Tb size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>
                          <a:latin typeface="+mn-lt"/>
                          <a:ea typeface="宋体"/>
                          <a:cs typeface="宋体"/>
                        </a:rPr>
                        <a:t>100bits</a:t>
                      </a:r>
                      <a:endParaRPr lang="zh-CN" sz="1200" b="0" kern="10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宋体"/>
                          <a:cs typeface="宋体"/>
                        </a:rPr>
                        <a:t>Modulation order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>
                          <a:latin typeface="+mn-lt"/>
                          <a:ea typeface="宋体"/>
                          <a:cs typeface="宋体"/>
                        </a:rPr>
                        <a:t>QPSK</a:t>
                      </a:r>
                      <a:endParaRPr lang="zh-CN" sz="1200" b="0" kern="10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8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5dB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032"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Target</a:t>
                      </a:r>
                      <a:r>
                        <a:rPr lang="en-US" altLang="zh-CN" sz="1200" kern="100" baseline="0" dirty="0" smtClean="0">
                          <a:latin typeface="+mn-lt"/>
                          <a:ea typeface="宋体"/>
                          <a:cs typeface="宋体"/>
                        </a:rPr>
                        <a:t> data rate for near user and far user</a:t>
                      </a:r>
                      <a:endParaRPr lang="zh-CN" altLang="zh-CN" sz="12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Target</a:t>
                      </a:r>
                      <a:r>
                        <a:rPr lang="en-US" altLang="zh-CN" sz="1200" kern="100" baseline="0" dirty="0" smtClean="0">
                          <a:latin typeface="+mn-lt"/>
                          <a:ea typeface="宋体"/>
                          <a:cs typeface="宋体"/>
                        </a:rPr>
                        <a:t> data rate for OMA user</a:t>
                      </a:r>
                      <a:endParaRPr lang="zh-CN" altLang="zh-CN" sz="12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宋体"/>
                          <a:ea typeface="宋体"/>
                          <a:cs typeface="宋体"/>
                        </a:rPr>
                        <a:t> </a:t>
                      </a:r>
                      <a:endParaRPr lang="en-US" sz="105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5857" name="Object 17"/>
          <p:cNvGraphicFramePr>
            <a:graphicFrameLocks noChangeAspect="1"/>
          </p:cNvGraphicFramePr>
          <p:nvPr/>
        </p:nvGraphicFramePr>
        <p:xfrm>
          <a:off x="1475656" y="2381707"/>
          <a:ext cx="432048" cy="327213"/>
        </p:xfrm>
        <a:graphic>
          <a:graphicData uri="http://schemas.openxmlformats.org/presentationml/2006/ole">
            <p:oleObj spid="_x0000_s35857" name="Equation" r:id="rId5" imgW="304560" imgH="228600" progId="Equation.DSMT4">
              <p:embed/>
            </p:oleObj>
          </a:graphicData>
        </a:graphic>
      </p:graphicFrame>
      <p:graphicFrame>
        <p:nvGraphicFramePr>
          <p:cNvPr id="35858" name="Object 18"/>
          <p:cNvGraphicFramePr>
            <a:graphicFrameLocks noChangeAspect="1"/>
          </p:cNvGraphicFramePr>
          <p:nvPr/>
        </p:nvGraphicFramePr>
        <p:xfrm>
          <a:off x="1493564" y="4293096"/>
          <a:ext cx="270124" cy="288032"/>
        </p:xfrm>
        <a:graphic>
          <a:graphicData uri="http://schemas.openxmlformats.org/presentationml/2006/ole">
            <p:oleObj spid="_x0000_s35858" name="Equation" r:id="rId6" imgW="152268" imgH="164957" progId="Equation.DSMT4">
              <p:embed/>
            </p:oleObj>
          </a:graphicData>
        </a:graphic>
      </p:graphicFrame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5859" name="对象 251"/>
          <p:cNvGraphicFramePr>
            <a:graphicFrameLocks noChangeAspect="1"/>
          </p:cNvGraphicFramePr>
          <p:nvPr/>
        </p:nvGraphicFramePr>
        <p:xfrm>
          <a:off x="2562322" y="4509120"/>
          <a:ext cx="1505622" cy="432048"/>
        </p:xfrm>
        <a:graphic>
          <a:graphicData uri="http://schemas.openxmlformats.org/presentationml/2006/ole">
            <p:oleObj spid="_x0000_s35859" name="Equation" r:id="rId7" imgW="1092200" imgH="317500" progId="Equation.DSMT4">
              <p:embed/>
            </p:oleObj>
          </a:graphicData>
        </a:graphic>
      </p:graphicFrame>
      <p:graphicFrame>
        <p:nvGraphicFramePr>
          <p:cNvPr id="35861" name="对象 251"/>
          <p:cNvGraphicFramePr>
            <a:graphicFrameLocks noChangeAspect="1"/>
          </p:cNvGraphicFramePr>
          <p:nvPr/>
        </p:nvGraphicFramePr>
        <p:xfrm>
          <a:off x="2538413" y="5011837"/>
          <a:ext cx="1522412" cy="433387"/>
        </p:xfrm>
        <a:graphic>
          <a:graphicData uri="http://schemas.openxmlformats.org/presentationml/2006/ole">
            <p:oleObj spid="_x0000_s35861" name="Equation" r:id="rId8" imgW="1104840" imgH="317160" progId="Equation.DSMT4">
              <p:embed/>
            </p:oleObj>
          </a:graphicData>
        </a:graphic>
      </p:graphicFrame>
      <p:sp>
        <p:nvSpPr>
          <p:cNvPr id="30" name="矩形 29"/>
          <p:cNvSpPr/>
          <p:nvPr/>
        </p:nvSpPr>
        <p:spPr>
          <a:xfrm>
            <a:off x="4427984" y="4581128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400" b="1" dirty="0" smtClean="0"/>
              <a:t>  NOMA achieves </a:t>
            </a:r>
            <a:r>
              <a:rPr lang="en-US" altLang="zh-CN" sz="1400" b="1" dirty="0" err="1" smtClean="0"/>
              <a:t>signiﬁcant</a:t>
            </a:r>
            <a:r>
              <a:rPr lang="en-US" altLang="zh-CN" sz="1400" b="1" dirty="0" smtClean="0"/>
              <a:t> gain at lower SNR region when the target data rate of OMA equals the sum of NOMA’s target data rate.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1" dirty="0" smtClean="0"/>
              <a:t>  NOMA achieves almost double sum data rate more than OMA at higher SNR region when the target data rate of OMA is the same as NOMA UE</a:t>
            </a:r>
            <a:r>
              <a:rPr lang="en-US" altLang="zh-CN" sz="1400" dirty="0" smtClean="0"/>
              <a:t>. </a:t>
            </a:r>
            <a:endParaRPr lang="zh-CN" altLang="en-US" sz="1400" dirty="0" smtClean="0"/>
          </a:p>
          <a:p>
            <a:pPr>
              <a:buFont typeface="Arial" pitchFamily="34" charset="0"/>
              <a:buChar char="•"/>
            </a:pPr>
            <a:endParaRPr lang="zh-CN" altLang="en-US" sz="1400" b="1" dirty="0"/>
          </a:p>
        </p:txBody>
      </p:sp>
      <p:sp>
        <p:nvSpPr>
          <p:cNvPr id="32" name="Rectangle 52"/>
          <p:cNvSpPr>
            <a:spLocks noChangeArrowheads="1"/>
          </p:cNvSpPr>
          <p:nvPr/>
        </p:nvSpPr>
        <p:spPr bwMode="auto">
          <a:xfrm>
            <a:off x="4067944" y="4098558"/>
            <a:ext cx="5112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Fig.3 Sum rate simulation between OMA and NOMA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9" name="Date Placeholder 9"/>
          <p:cNvSpPr txBox="1">
            <a:spLocks/>
          </p:cNvSpPr>
          <p:nvPr/>
        </p:nvSpPr>
        <p:spPr bwMode="auto">
          <a:xfrm>
            <a:off x="5364088" y="332656"/>
            <a:ext cx="3122650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15-17-0449-00-lpwa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0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July 2017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RA for 802.15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3600400" cy="4176464"/>
          </a:xfrm>
        </p:spPr>
        <p:txBody>
          <a:bodyPr/>
          <a:lstStyle/>
          <a:p>
            <a:r>
              <a:rPr lang="en-US" dirty="0" smtClean="0"/>
              <a:t>Access mode selection </a:t>
            </a:r>
          </a:p>
          <a:p>
            <a:pPr lvl="1"/>
            <a:r>
              <a:rPr lang="en-US" altLang="zh-CN" dirty="0" smtClean="0"/>
              <a:t>Received SNR at AP</a:t>
            </a:r>
          </a:p>
          <a:p>
            <a:pPr lvl="1"/>
            <a:endParaRPr lang="en-US" altLang="zh-CN" dirty="0" smtClean="0"/>
          </a:p>
          <a:p>
            <a:pPr lvl="1"/>
            <a:endParaRPr lang="zh-CN" altLang="zh-CN" dirty="0" smtClean="0"/>
          </a:p>
          <a:p>
            <a:pPr lvl="1"/>
            <a:endParaRPr lang="en-US" dirty="0" smtClean="0"/>
          </a:p>
          <a:p>
            <a:pPr lvl="1"/>
            <a:r>
              <a:rPr lang="en-US" altLang="zh-CN" dirty="0" smtClean="0"/>
              <a:t>where         is the variance of noise and          is the received power at AP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98" name="Object 50"/>
          <p:cNvGraphicFramePr>
            <a:graphicFrameLocks noChangeAspect="1"/>
          </p:cNvGraphicFramePr>
          <p:nvPr/>
        </p:nvGraphicFramePr>
        <p:xfrm>
          <a:off x="3803915" y="1628800"/>
          <a:ext cx="5016557" cy="2736304"/>
        </p:xfrm>
        <a:graphic>
          <a:graphicData uri="http://schemas.openxmlformats.org/presentationml/2006/ole">
            <p:oleObj spid="_x0000_s39938" name="Visio" r:id="rId3" imgW="7315128" imgH="3286981" progId="Visio.Drawing.11">
              <p:embed/>
            </p:oleObj>
          </a:graphicData>
        </a:graphic>
      </p:graphicFrame>
      <p:sp>
        <p:nvSpPr>
          <p:cNvPr id="2100" name="Rectangle 52"/>
          <p:cNvSpPr>
            <a:spLocks noChangeArrowheads="1"/>
          </p:cNvSpPr>
          <p:nvPr/>
        </p:nvSpPr>
        <p:spPr bwMode="auto">
          <a:xfrm>
            <a:off x="5580112" y="4735887"/>
            <a:ext cx="2448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Fig.4 Hybrid RA scheme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1" name="Object 53"/>
          <p:cNvGraphicFramePr>
            <a:graphicFrameLocks noChangeAspect="1"/>
          </p:cNvGraphicFramePr>
          <p:nvPr/>
        </p:nvGraphicFramePr>
        <p:xfrm>
          <a:off x="1835696" y="2564904"/>
          <a:ext cx="1224136" cy="726831"/>
        </p:xfrm>
        <a:graphic>
          <a:graphicData uri="http://schemas.openxmlformats.org/presentationml/2006/ole">
            <p:oleObj spid="_x0000_s39939" name="Equation" r:id="rId4" imgW="660113" imgH="393529" progId="Equation.DSMT4">
              <p:embed/>
            </p:oleObj>
          </a:graphicData>
        </a:graphic>
      </p:graphicFrame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3" name="Object 55"/>
          <p:cNvGraphicFramePr>
            <a:graphicFrameLocks noChangeAspect="1"/>
          </p:cNvGraphicFramePr>
          <p:nvPr/>
        </p:nvGraphicFramePr>
        <p:xfrm>
          <a:off x="1043608" y="4797152"/>
          <a:ext cx="3998845" cy="504056"/>
        </p:xfrm>
        <a:graphic>
          <a:graphicData uri="http://schemas.openxmlformats.org/presentationml/2006/ole">
            <p:oleObj spid="_x0000_s39940" name="Equation" r:id="rId5" imgW="2095500" imgH="279400" progId="Equation.DSMT4">
              <p:embed/>
            </p:oleObj>
          </a:graphicData>
        </a:graphic>
      </p:graphicFrame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5" name="Object 57"/>
          <p:cNvGraphicFramePr>
            <a:graphicFrameLocks noChangeAspect="1"/>
          </p:cNvGraphicFramePr>
          <p:nvPr/>
        </p:nvGraphicFramePr>
        <p:xfrm>
          <a:off x="2088232" y="3429000"/>
          <a:ext cx="395536" cy="435090"/>
        </p:xfrm>
        <a:graphic>
          <a:graphicData uri="http://schemas.openxmlformats.org/presentationml/2006/ole">
            <p:oleObj spid="_x0000_s39941" name="Equation" r:id="rId6" imgW="190417" imgH="203112" progId="Equation.DSMT4">
              <p:embed/>
            </p:oleObj>
          </a:graphicData>
        </a:graphic>
      </p:graphicFrame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7" name="Object 59"/>
          <p:cNvGraphicFramePr>
            <a:graphicFrameLocks noChangeAspect="1"/>
          </p:cNvGraphicFramePr>
          <p:nvPr/>
        </p:nvGraphicFramePr>
        <p:xfrm>
          <a:off x="2664296" y="3789040"/>
          <a:ext cx="323528" cy="456745"/>
        </p:xfrm>
        <a:graphic>
          <a:graphicData uri="http://schemas.openxmlformats.org/presentationml/2006/ole">
            <p:oleObj spid="_x0000_s39942" name="Equation" r:id="rId7" imgW="165028" imgH="228501" progId="Equation.DSMT4">
              <p:embed/>
            </p:oleObj>
          </a:graphicData>
        </a:graphic>
      </p:graphicFrame>
      <p:sp>
        <p:nvSpPr>
          <p:cNvPr id="24" name="Date Placeholder 9"/>
          <p:cNvSpPr txBox="1">
            <a:spLocks/>
          </p:cNvSpPr>
          <p:nvPr/>
        </p:nvSpPr>
        <p:spPr bwMode="auto">
          <a:xfrm>
            <a:off x="6516216" y="332656"/>
            <a:ext cx="195566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err="1" smtClean="0">
                <a:latin typeface="Times New Roman" pitchFamily="18" charset="0"/>
                <a:ea typeface="MS PGothic" pitchFamily="34" charset="-128"/>
              </a:rPr>
              <a:t>xxxx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-xx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1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July 2017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138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400128"/>
          </a:xfrm>
        </p:spPr>
        <p:txBody>
          <a:bodyPr/>
          <a:lstStyle/>
          <a:p>
            <a:r>
              <a:rPr lang="en-US" dirty="0" smtClean="0"/>
              <a:t>Assumptions: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 -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8170161" y="6525344"/>
            <a:ext cx="362279" cy="16927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sz="1100" b="0" dirty="0" smtClean="0">
                <a:latin typeface="Times New Roman" pitchFamily="18" charset="0"/>
                <a:ea typeface="MS PGothic" pitchFamily="34" charset="-128"/>
              </a:rPr>
              <a:t>BUPT</a:t>
            </a:r>
            <a:endParaRPr lang="en-US" altLang="zh-CN" sz="1100" b="0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755576" y="2060848"/>
          <a:ext cx="3337560" cy="3530298"/>
        </p:xfrm>
        <a:graphic>
          <a:graphicData uri="http://schemas.openxmlformats.org/drawingml/2006/table">
            <a:tbl>
              <a:tblPr/>
              <a:tblGrid>
                <a:gridCol w="1656184"/>
                <a:gridCol w="1681376"/>
              </a:tblGrid>
              <a:tr h="0">
                <a:tc>
                  <a:txBody>
                    <a:bodyPr/>
                    <a:lstStyle/>
                    <a:p>
                      <a:pPr indent="2679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b="1" kern="100" dirty="0" smtClean="0">
                          <a:latin typeface="Times New Roman"/>
                          <a:ea typeface="宋体"/>
                          <a:cs typeface="宋体"/>
                        </a:rPr>
                        <a:t>Parameter</a:t>
                      </a:r>
                      <a:endParaRPr lang="zh-CN" sz="11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797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b="1" kern="100" dirty="0" smtClean="0">
                          <a:latin typeface="Times New Roman"/>
                          <a:ea typeface="宋体"/>
                          <a:cs typeface="宋体"/>
                        </a:rPr>
                        <a:t>Value</a:t>
                      </a:r>
                      <a:endParaRPr lang="zh-CN" sz="11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宋体"/>
                          <a:cs typeface="宋体"/>
                        </a:rPr>
                        <a:t>Carrier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2.</a:t>
                      </a:r>
                      <a:r>
                        <a:rPr lang="en-US" altLang="zh-CN" sz="1200" b="0" kern="100" dirty="0" smtClean="0">
                          <a:latin typeface="+mn-lt"/>
                          <a:ea typeface="宋体"/>
                          <a:cs typeface="宋体"/>
                        </a:rPr>
                        <a:t>4</a:t>
                      </a: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GHz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492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>
                          <a:latin typeface="+mn-lt"/>
                          <a:ea typeface="宋体"/>
                          <a:cs typeface="宋体"/>
                        </a:rPr>
                        <a:t>23dBm</a:t>
                      </a:r>
                      <a:endParaRPr lang="zh-CN" sz="1200" b="0" kern="10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宋体"/>
                          <a:cs typeface="宋体"/>
                        </a:rPr>
                        <a:t>Distance between near user and AP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10 meters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Distance between far user and AP</a:t>
                      </a:r>
                      <a:endParaRPr lang="zh-CN" altLang="zh-CN" sz="120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30</a:t>
                      </a:r>
                      <a:r>
                        <a:rPr lang="en-US" sz="1200" b="0" kern="100" baseline="0" dirty="0" smtClean="0">
                          <a:latin typeface="+mn-lt"/>
                          <a:ea typeface="宋体"/>
                          <a:cs typeface="宋体"/>
                        </a:rPr>
                        <a:t> meters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Distance between OMA</a:t>
                      </a:r>
                      <a:r>
                        <a:rPr lang="en-US" altLang="zh-CN" sz="1200" kern="100" baseline="0" dirty="0" smtClean="0">
                          <a:latin typeface="+mn-lt"/>
                          <a:ea typeface="宋体"/>
                          <a:cs typeface="宋体"/>
                        </a:rPr>
                        <a:t> </a:t>
                      </a: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user and AP</a:t>
                      </a:r>
                      <a:endParaRPr lang="zh-CN" altLang="zh-CN" sz="12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latin typeface="+mn-lt"/>
                          <a:ea typeface="宋体"/>
                          <a:cs typeface="宋体"/>
                        </a:rPr>
                        <a:t>10 meters</a:t>
                      </a:r>
                      <a:endParaRPr lang="zh-CN" altLang="zh-CN" sz="1200" b="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宋体"/>
                          <a:cs typeface="宋体"/>
                        </a:rPr>
                        <a:t>Tb size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>
                          <a:latin typeface="+mn-lt"/>
                          <a:ea typeface="宋体"/>
                          <a:cs typeface="宋体"/>
                        </a:rPr>
                        <a:t>100bits</a:t>
                      </a:r>
                      <a:endParaRPr lang="zh-CN" sz="1200" b="0" kern="10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宋体"/>
                          <a:cs typeface="宋体"/>
                        </a:rPr>
                        <a:t>Modulation order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>
                          <a:latin typeface="+mn-lt"/>
                          <a:ea typeface="宋体"/>
                          <a:cs typeface="宋体"/>
                        </a:rPr>
                        <a:t>QPSK</a:t>
                      </a:r>
                      <a:endParaRPr lang="zh-CN" sz="1200" b="0" kern="10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80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latin typeface="+mn-lt"/>
                          <a:ea typeface="宋体"/>
                          <a:cs typeface="宋体"/>
                        </a:rPr>
                        <a:t>5dB</a:t>
                      </a:r>
                      <a:endParaRPr lang="zh-CN" sz="1200" b="0" kern="100" dirty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032"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Target</a:t>
                      </a:r>
                      <a:r>
                        <a:rPr lang="en-US" altLang="zh-CN" sz="1200" kern="100" baseline="0" dirty="0" smtClean="0">
                          <a:latin typeface="+mn-lt"/>
                          <a:ea typeface="宋体"/>
                          <a:cs typeface="宋体"/>
                        </a:rPr>
                        <a:t> data rate for near user and far user</a:t>
                      </a:r>
                      <a:endParaRPr lang="zh-CN" altLang="zh-CN" sz="12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266700" algn="ctr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latin typeface="+mn-lt"/>
                          <a:ea typeface="宋体"/>
                          <a:cs typeface="宋体"/>
                        </a:rPr>
                        <a:t>Target</a:t>
                      </a:r>
                      <a:r>
                        <a:rPr lang="en-US" altLang="zh-CN" sz="1200" kern="100" baseline="0" dirty="0" smtClean="0">
                          <a:latin typeface="+mn-lt"/>
                          <a:ea typeface="宋体"/>
                          <a:cs typeface="宋体"/>
                        </a:rPr>
                        <a:t> data rate for OMA user</a:t>
                      </a:r>
                      <a:endParaRPr lang="zh-CN" altLang="zh-CN" sz="1200" kern="100" dirty="0" smtClean="0"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latin typeface="宋体"/>
                          <a:ea typeface="宋体"/>
                          <a:cs typeface="宋体"/>
                        </a:rPr>
                        <a:t> </a:t>
                      </a:r>
                      <a:endParaRPr lang="en-US" sz="1050" kern="100" dirty="0">
                        <a:latin typeface="宋体"/>
                        <a:ea typeface="宋体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5857" name="Object 17"/>
          <p:cNvGraphicFramePr>
            <a:graphicFrameLocks noChangeAspect="1"/>
          </p:cNvGraphicFramePr>
          <p:nvPr/>
        </p:nvGraphicFramePr>
        <p:xfrm>
          <a:off x="1475656" y="2381707"/>
          <a:ext cx="432048" cy="327213"/>
        </p:xfrm>
        <a:graphic>
          <a:graphicData uri="http://schemas.openxmlformats.org/presentationml/2006/ole">
            <p:oleObj spid="_x0000_s40963" name="Equation" r:id="rId3" imgW="304560" imgH="228600" progId="Equation.DSMT4">
              <p:embed/>
            </p:oleObj>
          </a:graphicData>
        </a:graphic>
      </p:graphicFrame>
      <p:graphicFrame>
        <p:nvGraphicFramePr>
          <p:cNvPr id="35858" name="Object 18"/>
          <p:cNvGraphicFramePr>
            <a:graphicFrameLocks noChangeAspect="1"/>
          </p:cNvGraphicFramePr>
          <p:nvPr/>
        </p:nvGraphicFramePr>
        <p:xfrm>
          <a:off x="1493564" y="4293096"/>
          <a:ext cx="270124" cy="288032"/>
        </p:xfrm>
        <a:graphic>
          <a:graphicData uri="http://schemas.openxmlformats.org/presentationml/2006/ole">
            <p:oleObj spid="_x0000_s40964" name="Equation" r:id="rId4" imgW="152268" imgH="164957" progId="Equation.DSMT4">
              <p:embed/>
            </p:oleObj>
          </a:graphicData>
        </a:graphic>
      </p:graphicFrame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5859" name="对象 251"/>
          <p:cNvGraphicFramePr>
            <a:graphicFrameLocks noChangeAspect="1"/>
          </p:cNvGraphicFramePr>
          <p:nvPr/>
        </p:nvGraphicFramePr>
        <p:xfrm>
          <a:off x="2562322" y="4509120"/>
          <a:ext cx="1505622" cy="432048"/>
        </p:xfrm>
        <a:graphic>
          <a:graphicData uri="http://schemas.openxmlformats.org/presentationml/2006/ole">
            <p:oleObj spid="_x0000_s40965" name="Equation" r:id="rId5" imgW="1092200" imgH="317500" progId="Equation.DSMT4">
              <p:embed/>
            </p:oleObj>
          </a:graphicData>
        </a:graphic>
      </p:graphicFrame>
      <p:graphicFrame>
        <p:nvGraphicFramePr>
          <p:cNvPr id="35861" name="对象 251"/>
          <p:cNvGraphicFramePr>
            <a:graphicFrameLocks noChangeAspect="1"/>
          </p:cNvGraphicFramePr>
          <p:nvPr/>
        </p:nvGraphicFramePr>
        <p:xfrm>
          <a:off x="2538413" y="5011837"/>
          <a:ext cx="1522412" cy="433387"/>
        </p:xfrm>
        <a:graphic>
          <a:graphicData uri="http://schemas.openxmlformats.org/presentationml/2006/ole">
            <p:oleObj spid="_x0000_s40966" name="Equation" r:id="rId6" imgW="1104840" imgH="317160" progId="Equation.DSMT4">
              <p:embed/>
            </p:oleObj>
          </a:graphicData>
        </a:graphic>
      </p:graphicFrame>
      <p:sp>
        <p:nvSpPr>
          <p:cNvPr id="32" name="Rectangle 52"/>
          <p:cNvSpPr>
            <a:spLocks noChangeArrowheads="1"/>
          </p:cNvSpPr>
          <p:nvPr/>
        </p:nvSpPr>
        <p:spPr bwMode="auto">
          <a:xfrm>
            <a:off x="4067944" y="4068361"/>
            <a:ext cx="51125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Fig.5  Number</a:t>
            </a:r>
            <a:r>
              <a:rPr kumimoji="0" lang="en-US" altLang="zh-CN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of access between hybrid access and OMA/NOMA access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7" cstate="print"/>
          <a:srcRect l="5873" t="3769" r="7410"/>
          <a:stretch>
            <a:fillRect/>
          </a:stretch>
        </p:blipFill>
        <p:spPr bwMode="auto">
          <a:xfrm>
            <a:off x="4427984" y="1556792"/>
            <a:ext cx="4248472" cy="2571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矩形 19"/>
          <p:cNvSpPr/>
          <p:nvPr/>
        </p:nvSpPr>
        <p:spPr>
          <a:xfrm>
            <a:off x="4427984" y="486916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400" b="1" dirty="0" smtClean="0"/>
              <a:t> The hybrid RA procedure increases the total number of successful UEs from 140 in the OMA RA procedure to 218 within a RA cycle.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b="1" dirty="0" smtClean="0"/>
              <a:t>Hybrid RA can significantly improve the access capacity. </a:t>
            </a:r>
            <a:endParaRPr lang="zh-CN" altLang="en-US" sz="1400" b="1" dirty="0" smtClean="0"/>
          </a:p>
        </p:txBody>
      </p:sp>
      <p:sp>
        <p:nvSpPr>
          <p:cNvPr id="18" name="Date Placeholder 9"/>
          <p:cNvSpPr txBox="1">
            <a:spLocks/>
          </p:cNvSpPr>
          <p:nvPr/>
        </p:nvSpPr>
        <p:spPr bwMode="auto">
          <a:xfrm>
            <a:off x="5364088" y="332656"/>
            <a:ext cx="3122650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smtClean="0"/>
              <a:t>15-17-0449-00-lpwa</a:t>
            </a:r>
            <a:endParaRPr lang="en-US" altLang="zh-CN" dirty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4256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July 2017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7721</TotalTime>
  <Words>860</Words>
  <Application>Microsoft Office PowerPoint</Application>
  <PresentationFormat>全屏显示(4:3)</PresentationFormat>
  <Paragraphs>192</Paragraphs>
  <Slides>12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5" baseType="lpstr">
      <vt:lpstr>802-11-Submission</vt:lpstr>
      <vt:lpstr>Equation</vt:lpstr>
      <vt:lpstr>Visio</vt:lpstr>
      <vt:lpstr> Evaluation on blind detection for 802.15</vt:lpstr>
      <vt:lpstr>Motivation</vt:lpstr>
      <vt:lpstr>NOMA RA </vt:lpstr>
      <vt:lpstr>Multiple User Decoding at STA</vt:lpstr>
      <vt:lpstr>Performance of NOMA</vt:lpstr>
      <vt:lpstr>Power Control for Uplink NOMA</vt:lpstr>
      <vt:lpstr>Simulation Results</vt:lpstr>
      <vt:lpstr>Hybrid RA for 802.15</vt:lpstr>
      <vt:lpstr>Simulation Results</vt:lpstr>
      <vt:lpstr>Conclusions</vt:lpstr>
      <vt:lpstr>References</vt:lpstr>
      <vt:lpstr>幻灯片 12</vt:lpstr>
    </vt:vector>
  </TitlesOfParts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Ningbo</cp:lastModifiedBy>
  <cp:revision>659</cp:revision>
  <cp:lastPrinted>1998-02-10T13:28:06Z</cp:lastPrinted>
  <dcterms:created xsi:type="dcterms:W3CDTF">2013-11-12T02:05:18Z</dcterms:created>
  <dcterms:modified xsi:type="dcterms:W3CDTF">2017-07-17T08:25:50Z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</Properties>
</file>