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4" r:id="rId2"/>
    <p:sldId id="265" r:id="rId3"/>
    <p:sldId id="275" r:id="rId4"/>
    <p:sldId id="276" r:id="rId5"/>
    <p:sldId id="277" r:id="rId6"/>
    <p:sldId id="278" r:id="rId7"/>
    <p:sldId id="279" r:id="rId8"/>
    <p:sldId id="280" r:id="rId9"/>
    <p:sldId id="281" r:id="rId10"/>
    <p:sldId id="273" r:id="rId11"/>
    <p:sldId id="28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48" y="-2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5</a:t>
            </a:fld>
            <a:endParaRPr lang="en-US" altLang="zh-CN"/>
          </a:p>
        </p:txBody>
      </p:sp>
    </p:spTree>
    <p:extLst>
      <p:ext uri="{BB962C8B-B14F-4D97-AF65-F5344CB8AC3E}">
        <p14:creationId xmlns:p14="http://schemas.microsoft.com/office/powerpoint/2010/main" val="2317162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6</a:t>
            </a:fld>
            <a:endParaRPr lang="en-US" altLang="zh-CN"/>
          </a:p>
        </p:txBody>
      </p:sp>
    </p:spTree>
    <p:extLst>
      <p:ext uri="{BB962C8B-B14F-4D97-AF65-F5344CB8AC3E}">
        <p14:creationId xmlns:p14="http://schemas.microsoft.com/office/powerpoint/2010/main" val="2317162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July 2017</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July 2017</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15-17-0446-00-0013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Dimming support solutions of PHYs in IEEE802.15.7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15 July 2017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a:t>
            </a:r>
            <a:r>
              <a:rPr lang="en-US" altLang="zh-CN" sz="1600" dirty="0" err="1" smtClean="0">
                <a:solidFill>
                  <a:schemeClr val="tx1">
                    <a:lumMod val="85000"/>
                    <a:lumOff val="15000"/>
                  </a:schemeClr>
                </a:solidFill>
                <a:ea typeface="宋体" charset="-122"/>
              </a:rPr>
              <a:t>Kyu</a:t>
            </a:r>
            <a:r>
              <a:rPr lang="en-US" altLang="zh-CN" sz="1600" dirty="0" smtClean="0">
                <a:solidFill>
                  <a:schemeClr val="tx1">
                    <a:lumMod val="85000"/>
                    <a:lumOff val="15000"/>
                  </a:schemeClr>
                </a:solidFill>
                <a:ea typeface="宋体" charset="-122"/>
              </a:rPr>
              <a:t> Lim and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endParaRPr lang="en-US" altLang="zh-CN" sz="1600" dirty="0">
              <a:solidFill>
                <a:schemeClr val="tx1">
                  <a:lumMod val="85000"/>
                  <a:lumOff val="15000"/>
                </a:schemeClr>
              </a:solidFill>
              <a:ea typeface="宋体" charset="-122"/>
            </a:endParaRPr>
          </a:p>
          <a:p>
            <a:r>
              <a:rPr lang="en-US" altLang="zh-CN" sz="1600" dirty="0" smtClean="0">
                <a:solidFill>
                  <a:schemeClr val="tx1">
                    <a:lumMod val="85000"/>
                    <a:lumOff val="15000"/>
                  </a:schemeClr>
                </a:solidFill>
                <a:ea typeface="宋体" charset="-122"/>
              </a:rPr>
              <a:t>Address: </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VPPM-mode dimming</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72" y="1359793"/>
            <a:ext cx="7488832" cy="5097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1433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Summary</a:t>
            </a:r>
          </a:p>
        </p:txBody>
      </p:sp>
      <p:sp>
        <p:nvSpPr>
          <p:cNvPr id="6" name="Rectangle 3"/>
          <p:cNvSpPr>
            <a:spLocks noChangeArrowheads="1"/>
          </p:cNvSpPr>
          <p:nvPr/>
        </p:nvSpPr>
        <p:spPr bwMode="auto">
          <a:xfrm>
            <a:off x="251520" y="1420813"/>
            <a:ext cx="8892480" cy="5012332"/>
          </a:xfrm>
          <a:prstGeom prst="rect">
            <a:avLst/>
          </a:prstGeom>
          <a:noFill/>
          <a:ln w="12700">
            <a:noFill/>
            <a:miter lim="800000"/>
            <a:headEnd type="none" w="sm" len="sm"/>
            <a:tailEnd type="none" w="sm" len="sm"/>
          </a:ln>
        </p:spPr>
        <p:txBody>
          <a:bodyPr/>
          <a:lstStyle/>
          <a:p>
            <a:pPr marL="342900" indent="-342900">
              <a:buFont typeface="Wingdings" pitchFamily="2" charset="2"/>
              <a:buChar char="q"/>
            </a:pPr>
            <a:r>
              <a:rPr kumimoji="0" lang="en-US" altLang="ko-KR" sz="2800" b="1" dirty="0"/>
              <a:t> </a:t>
            </a:r>
            <a:r>
              <a:rPr kumimoji="0" lang="en-US" altLang="ko-KR" sz="2800" b="1" dirty="0" smtClean="0"/>
              <a:t>Dimming Support &amp; Intra-frame Flicker Mitigation</a:t>
            </a:r>
            <a:r>
              <a:rPr lang="en-US" altLang="ko-KR" sz="2800" b="1" i="1" dirty="0" smtClean="0"/>
              <a:t> </a:t>
            </a:r>
            <a:endParaRPr lang="en-US" altLang="ko-KR" sz="2800" b="1" i="1" dirty="0"/>
          </a:p>
          <a:p>
            <a:pPr marL="342900" indent="-342900">
              <a:buClr>
                <a:srgbClr val="D60093"/>
              </a:buClr>
              <a:buFont typeface="Wingdings" pitchFamily="2" charset="2"/>
              <a:buNone/>
            </a:pPr>
            <a:r>
              <a:rPr lang="en-US" altLang="ko-KR" sz="2000" i="1" dirty="0"/>
              <a:t>     - </a:t>
            </a:r>
            <a:r>
              <a:rPr lang="en-US" altLang="ko-KR" sz="2000" i="1" dirty="0" smtClean="0"/>
              <a:t>VPPM modulation scheme</a:t>
            </a:r>
          </a:p>
          <a:p>
            <a:pPr marL="342900" indent="-342900">
              <a:buClr>
                <a:srgbClr val="D60093"/>
              </a:buClr>
              <a:buFont typeface="Wingdings" pitchFamily="2" charset="2"/>
              <a:buNone/>
            </a:pPr>
            <a:endParaRPr lang="en-US" altLang="ko-KR" sz="1000" i="1" dirty="0" smtClean="0"/>
          </a:p>
          <a:p>
            <a:pPr marL="342900" indent="-342900">
              <a:spcBef>
                <a:spcPct val="20000"/>
              </a:spcBef>
              <a:buFont typeface="Wingdings" pitchFamily="2" charset="2"/>
              <a:buChar char="q"/>
            </a:pPr>
            <a:r>
              <a:rPr kumimoji="0" lang="en-US" altLang="ko-KR" sz="2800" b="1" dirty="0" smtClean="0"/>
              <a:t> Dimming Support &amp; Inter-frame Flicker Mitigation</a:t>
            </a:r>
            <a:endParaRPr kumimoji="0" lang="en-US" altLang="ko-KR" sz="2800" b="1" dirty="0"/>
          </a:p>
          <a:p>
            <a:pPr marL="342900" indent="-342900">
              <a:buClr>
                <a:srgbClr val="D60093"/>
              </a:buClr>
              <a:buFont typeface="Wingdings" pitchFamily="2" charset="2"/>
              <a:buNone/>
            </a:pPr>
            <a:r>
              <a:rPr lang="en-US" altLang="ko-KR" sz="2000" i="1" dirty="0"/>
              <a:t>      - </a:t>
            </a:r>
            <a:r>
              <a:rPr lang="en-US" altLang="ko-KR" sz="2000" i="1" dirty="0" smtClean="0"/>
              <a:t>Idle pattern, Compensation time, Visibility pattern </a:t>
            </a:r>
          </a:p>
          <a:p>
            <a:pPr marL="342900" indent="-342900">
              <a:buClr>
                <a:srgbClr val="D60093"/>
              </a:buClr>
              <a:buFont typeface="Wingdings" pitchFamily="2" charset="2"/>
              <a:buNone/>
            </a:pPr>
            <a:endParaRPr lang="ko-KR" altLang="en-US" sz="1000" i="1" dirty="0"/>
          </a:p>
          <a:p>
            <a:pPr marL="342900" indent="-342900">
              <a:spcBef>
                <a:spcPct val="20000"/>
              </a:spcBef>
              <a:buFont typeface="Wingdings" pitchFamily="2" charset="2"/>
              <a:buChar char="q"/>
            </a:pPr>
            <a:r>
              <a:rPr kumimoji="0" lang="en-US" altLang="ko-KR" sz="2800" b="1" dirty="0"/>
              <a:t> </a:t>
            </a:r>
            <a:r>
              <a:rPr kumimoji="0" lang="en-US" altLang="ko-KR" sz="2800" b="1" dirty="0" smtClean="0"/>
              <a:t>OOK-mode Dimming</a:t>
            </a:r>
          </a:p>
          <a:p>
            <a:pPr marL="342900" indent="-342900">
              <a:spcBef>
                <a:spcPct val="20000"/>
              </a:spcBef>
              <a:buClr>
                <a:srgbClr val="D60093"/>
              </a:buClr>
            </a:pPr>
            <a:r>
              <a:rPr kumimoji="0" lang="en-US" altLang="ko-KR" sz="2000" i="1" dirty="0" smtClean="0"/>
              <a:t>    - Dimmed OOK bit field in the PHY header</a:t>
            </a:r>
          </a:p>
          <a:p>
            <a:pPr marL="342900" indent="-342900">
              <a:spcBef>
                <a:spcPct val="20000"/>
              </a:spcBef>
              <a:buClr>
                <a:srgbClr val="D60093"/>
              </a:buClr>
            </a:pPr>
            <a:r>
              <a:rPr kumimoji="0" lang="en-US" altLang="ko-KR" sz="2000" i="1" dirty="0" smtClean="0"/>
              <a:t>    - Idle pattern, Compensation symbols, Visibility pattern</a:t>
            </a:r>
          </a:p>
          <a:p>
            <a:pPr marL="342900" indent="-342900">
              <a:spcBef>
                <a:spcPct val="20000"/>
              </a:spcBef>
              <a:buClr>
                <a:srgbClr val="D60093"/>
              </a:buClr>
            </a:pPr>
            <a:endParaRPr kumimoji="0" lang="en-US" altLang="ko-KR" sz="1000" i="1" dirty="0" smtClean="0"/>
          </a:p>
          <a:p>
            <a:pPr marL="342900" indent="-342900">
              <a:spcBef>
                <a:spcPct val="20000"/>
              </a:spcBef>
              <a:buFont typeface="Wingdings" pitchFamily="2" charset="2"/>
              <a:buChar char="q"/>
            </a:pPr>
            <a:r>
              <a:rPr kumimoji="0" lang="en-US" altLang="ko-KR" sz="2800" b="1" dirty="0"/>
              <a:t> </a:t>
            </a:r>
            <a:r>
              <a:rPr kumimoji="0" lang="en-US" altLang="ko-KR" sz="2800" b="1" dirty="0" smtClean="0"/>
              <a:t>VPPM-mode Dimming</a:t>
            </a:r>
          </a:p>
          <a:p>
            <a:pPr marL="342900" indent="-342900">
              <a:spcBef>
                <a:spcPct val="20000"/>
              </a:spcBef>
              <a:buClr>
                <a:srgbClr val="D60093"/>
              </a:buClr>
            </a:pPr>
            <a:r>
              <a:rPr lang="en-US" altLang="ko-KR" sz="2000" i="1" dirty="0"/>
              <a:t> </a:t>
            </a:r>
            <a:r>
              <a:rPr lang="en-US" altLang="ko-KR" sz="2000" i="1" dirty="0" smtClean="0"/>
              <a:t>    - VPPM modulation scheme</a:t>
            </a:r>
          </a:p>
          <a:p>
            <a:pPr marL="342900" indent="-342900">
              <a:spcBef>
                <a:spcPct val="20000"/>
              </a:spcBef>
              <a:buClr>
                <a:srgbClr val="D60093"/>
              </a:buClr>
            </a:pPr>
            <a:r>
              <a:rPr lang="en-US" altLang="ko-KR" sz="2000" i="1" dirty="0"/>
              <a:t> </a:t>
            </a:r>
            <a:r>
              <a:rPr lang="en-US" altLang="ko-KR" sz="2000" i="1" dirty="0" smtClean="0"/>
              <a:t>    - Algorithm for higher dimming resolution </a:t>
            </a:r>
            <a:endParaRPr lang="en-US" altLang="ko-KR" sz="2000" dirty="0"/>
          </a:p>
        </p:txBody>
      </p:sp>
    </p:spTree>
    <p:extLst>
      <p:ext uri="{BB962C8B-B14F-4D97-AF65-F5344CB8AC3E}">
        <p14:creationId xmlns:p14="http://schemas.microsoft.com/office/powerpoint/2010/main" val="181464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415798" y="1415438"/>
            <a:ext cx="6317755" cy="1938992"/>
          </a:xfrm>
          <a:prstGeom prst="rect">
            <a:avLst/>
          </a:prstGeom>
          <a:noFill/>
        </p:spPr>
        <p:txBody>
          <a:bodyPr wrap="none" rtlCol="0">
            <a:spAutoFit/>
          </a:bodyPr>
          <a:lstStyle/>
          <a:p>
            <a:pPr algn="ctr">
              <a:lnSpc>
                <a:spcPct val="150000"/>
              </a:lnSpc>
            </a:pPr>
            <a:r>
              <a:rPr lang="en-US" altLang="ko-KR" sz="4000" b="1" dirty="0" smtClean="0"/>
              <a:t>Dimming Support Solutions</a:t>
            </a:r>
          </a:p>
          <a:p>
            <a:pPr algn="ctr">
              <a:lnSpc>
                <a:spcPct val="150000"/>
              </a:lnSpc>
            </a:pPr>
            <a:r>
              <a:rPr lang="en-US" altLang="ko-KR" sz="4000" b="1" dirty="0" smtClean="0"/>
              <a:t>of PHYs in IEEE802.15.7</a:t>
            </a:r>
            <a:endParaRPr lang="ko-KR" altLang="en-US" sz="4000" b="1" dirty="0"/>
          </a:p>
        </p:txBody>
      </p:sp>
      <p:sp>
        <p:nvSpPr>
          <p:cNvPr id="6" name="TextBox 5"/>
          <p:cNvSpPr txBox="1"/>
          <p:nvPr/>
        </p:nvSpPr>
        <p:spPr>
          <a:xfrm>
            <a:off x="1550339" y="4221088"/>
            <a:ext cx="6048672" cy="1384995"/>
          </a:xfrm>
          <a:prstGeom prst="rect">
            <a:avLst/>
          </a:prstGeom>
          <a:noFill/>
        </p:spPr>
        <p:txBody>
          <a:bodyPr wrap="square" rtlCol="0">
            <a:spAutoFit/>
          </a:bodyPr>
          <a:lstStyle/>
          <a:p>
            <a:pPr algn="ctr">
              <a:lnSpc>
                <a:spcPct val="150000"/>
              </a:lnSpc>
            </a:pPr>
            <a:r>
              <a:rPr lang="en-US" altLang="ko-KR" sz="2800" dirty="0" smtClean="0"/>
              <a:t>Sang-</a:t>
            </a:r>
            <a:r>
              <a:rPr lang="en-US" altLang="ko-KR" sz="2800" dirty="0" err="1" smtClean="0"/>
              <a:t>Kyu</a:t>
            </a:r>
            <a:r>
              <a:rPr lang="en-US" altLang="ko-KR" sz="2800" dirty="0" smtClean="0"/>
              <a:t> Lim and Tae-</a:t>
            </a:r>
            <a:r>
              <a:rPr lang="en-US" altLang="ko-KR" sz="2800" dirty="0" err="1" smtClean="0"/>
              <a:t>Gyu</a:t>
            </a:r>
            <a:r>
              <a:rPr lang="en-US" altLang="ko-KR" sz="2800" dirty="0" smtClean="0"/>
              <a:t> Kang</a:t>
            </a:r>
          </a:p>
          <a:p>
            <a:pPr algn="ctr">
              <a:lnSpc>
                <a:spcPct val="150000"/>
              </a:lnSpc>
            </a:pPr>
            <a:r>
              <a:rPr lang="en-US" altLang="ko-KR" sz="2800" dirty="0" smtClean="0"/>
              <a:t>ETRI</a:t>
            </a:r>
            <a:endParaRPr lang="ko-KR" altLang="en-US" sz="28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3600" b="1" dirty="0">
                <a:latin typeface="+mj-ea"/>
                <a:ea typeface="+mj-ea"/>
              </a:rPr>
              <a:t>Dimming Requirements in IEEE 802.15.7 </a:t>
            </a:r>
          </a:p>
        </p:txBody>
      </p:sp>
      <p:sp>
        <p:nvSpPr>
          <p:cNvPr id="9" name="Rectangle 20"/>
          <p:cNvSpPr>
            <a:spLocks noChangeArrowheads="1"/>
          </p:cNvSpPr>
          <p:nvPr/>
        </p:nvSpPr>
        <p:spPr bwMode="auto">
          <a:xfrm>
            <a:off x="251520" y="1599084"/>
            <a:ext cx="8697912" cy="4320480"/>
          </a:xfrm>
          <a:prstGeom prst="rect">
            <a:avLst/>
          </a:prstGeom>
          <a:noFill/>
          <a:ln w="12700">
            <a:noFill/>
            <a:miter lim="800000"/>
            <a:headEnd type="none" w="sm" len="sm"/>
            <a:tailEnd type="none" w="sm" len="sm"/>
          </a:ln>
        </p:spPr>
        <p:txBody>
          <a:bodyPr/>
          <a:lstStyle/>
          <a:p>
            <a:pPr marL="342900" indent="-540000">
              <a:spcBef>
                <a:spcPts val="1800"/>
              </a:spcBef>
              <a:buFont typeface="Wingdings" pitchFamily="2" charset="2"/>
              <a:buChar char="q"/>
            </a:pPr>
            <a:r>
              <a:rPr kumimoji="0" lang="en-US" altLang="ko-KR" sz="2400" dirty="0" smtClean="0">
                <a:solidFill>
                  <a:srgbClr val="000000"/>
                </a:solidFill>
                <a:latin typeface="+mj-ea"/>
                <a:ea typeface="+mj-ea"/>
                <a:cs typeface="Arial" pitchFamily="34" charset="0"/>
              </a:rPr>
              <a:t>The </a:t>
            </a:r>
            <a:r>
              <a:rPr kumimoji="0" lang="en-US" altLang="ko-KR" sz="2400" dirty="0">
                <a:solidFill>
                  <a:srgbClr val="000000"/>
                </a:solidFill>
                <a:latin typeface="+mj-ea"/>
                <a:ea typeface="+mj-ea"/>
                <a:cs typeface="Arial" pitchFamily="34" charset="0"/>
              </a:rPr>
              <a:t>dimming technologies on data transmission time depend on the PHY modulation schemes and are designed to avoid flicker. </a:t>
            </a:r>
            <a:endParaRPr kumimoji="0" lang="en-US" altLang="ko-KR" sz="2400" dirty="0" smtClean="0">
              <a:solidFill>
                <a:srgbClr val="000000"/>
              </a:solidFill>
              <a:latin typeface="+mj-ea"/>
              <a:ea typeface="+mj-ea"/>
              <a:cs typeface="Arial" pitchFamily="34" charset="0"/>
            </a:endParaRPr>
          </a:p>
          <a:p>
            <a:pPr marL="342900" indent="-540000">
              <a:spcBef>
                <a:spcPts val="1800"/>
              </a:spcBef>
              <a:buFont typeface="Wingdings" pitchFamily="2" charset="2"/>
              <a:buChar char="q"/>
            </a:pPr>
            <a:r>
              <a:rPr kumimoji="0" lang="en-US" altLang="ko-KR" sz="2400" dirty="0" smtClean="0">
                <a:solidFill>
                  <a:srgbClr val="000000"/>
                </a:solidFill>
                <a:latin typeface="+mj-ea"/>
                <a:ea typeface="+mj-ea"/>
                <a:cs typeface="Arial" pitchFamily="34" charset="0"/>
              </a:rPr>
              <a:t>All devices </a:t>
            </a:r>
            <a:r>
              <a:rPr kumimoji="0" lang="en-US" altLang="ko-KR" sz="2400" dirty="0">
                <a:solidFill>
                  <a:srgbClr val="000000"/>
                </a:solidFill>
                <a:latin typeface="+mj-ea"/>
                <a:ea typeface="+mj-ea"/>
                <a:cs typeface="Arial" pitchFamily="34" charset="0"/>
              </a:rPr>
              <a:t>shall honor dimming requests but a device shall not be required to support communication for any dimming request. </a:t>
            </a:r>
            <a:endParaRPr kumimoji="0" lang="en-US" altLang="ko-KR" sz="2400" dirty="0" smtClean="0">
              <a:solidFill>
                <a:srgbClr val="000000"/>
              </a:solidFill>
              <a:latin typeface="+mj-ea"/>
              <a:ea typeface="+mj-ea"/>
              <a:cs typeface="Arial" pitchFamily="34" charset="0"/>
            </a:endParaRPr>
          </a:p>
          <a:p>
            <a:pPr marL="342900" indent="-540000">
              <a:spcBef>
                <a:spcPts val="1800"/>
              </a:spcBef>
              <a:buFont typeface="Wingdings" pitchFamily="2" charset="2"/>
              <a:buChar char="q"/>
            </a:pPr>
            <a:r>
              <a:rPr kumimoji="0" lang="en-US" altLang="ko-KR" sz="2400" dirty="0" smtClean="0">
                <a:solidFill>
                  <a:srgbClr val="000000"/>
                </a:solidFill>
                <a:latin typeface="+mj-ea"/>
                <a:ea typeface="+mj-ea"/>
                <a:cs typeface="Arial" pitchFamily="34" charset="0"/>
              </a:rPr>
              <a:t>Due </a:t>
            </a:r>
            <a:r>
              <a:rPr kumimoji="0" lang="en-US" altLang="ko-KR" sz="2400" dirty="0">
                <a:solidFill>
                  <a:srgbClr val="000000"/>
                </a:solidFill>
                <a:latin typeface="+mj-ea"/>
                <a:ea typeface="+mj-ea"/>
                <a:cs typeface="Arial" pitchFamily="34" charset="0"/>
              </a:rPr>
              <a:t>to non-linear human eye response to light, dimming levels as low as 0.1% shall be supported (square law phenomenon</a:t>
            </a:r>
            <a:r>
              <a:rPr kumimoji="0" lang="en-US" altLang="ko-KR" sz="2400" dirty="0" smtClean="0">
                <a:solidFill>
                  <a:srgbClr val="000000"/>
                </a:solidFill>
                <a:latin typeface="+mj-ea"/>
                <a:ea typeface="+mj-ea"/>
                <a:cs typeface="Arial" pitchFamily="34" charset="0"/>
              </a:rPr>
              <a:t>). </a:t>
            </a:r>
          </a:p>
          <a:p>
            <a:pPr>
              <a:spcBef>
                <a:spcPts val="1800"/>
              </a:spcBef>
            </a:pPr>
            <a:r>
              <a:rPr lang="en-US" altLang="ko-KR" sz="2400" dirty="0">
                <a:solidFill>
                  <a:srgbClr val="000000"/>
                </a:solidFill>
                <a:latin typeface="+mj-ea"/>
                <a:ea typeface="+mj-ea"/>
                <a:cs typeface="Arial" pitchFamily="34" charset="0"/>
                <a:sym typeface="Wingdings" pitchFamily="2" charset="2"/>
              </a:rPr>
              <a:t> </a:t>
            </a:r>
            <a:r>
              <a:rPr lang="en-US" altLang="ko-KR" sz="2400" dirty="0" smtClean="0">
                <a:solidFill>
                  <a:srgbClr val="000000"/>
                </a:solidFill>
                <a:latin typeface="+mj-ea"/>
                <a:ea typeface="+mj-ea"/>
                <a:cs typeface="Arial" pitchFamily="34" charset="0"/>
                <a:sym typeface="Wingdings" pitchFamily="2" charset="2"/>
              </a:rPr>
              <a:t>    </a:t>
            </a:r>
            <a:r>
              <a:rPr kumimoji="0" lang="en-US" altLang="ko-KR" sz="2400" dirty="0" smtClean="0">
                <a:solidFill>
                  <a:srgbClr val="000000"/>
                </a:solidFill>
                <a:latin typeface="+mj-ea"/>
                <a:ea typeface="+mj-ea"/>
                <a:cs typeface="Arial" pitchFamily="34" charset="0"/>
                <a:sym typeface="Wingdings" pitchFamily="2" charset="2"/>
              </a:rPr>
              <a:t> Please find the document, IEEE 802.15-09-0369-00-0007.</a:t>
            </a:r>
            <a:r>
              <a:rPr kumimoji="0" lang="en-US" altLang="ko-KR" sz="2400" dirty="0" smtClean="0">
                <a:solidFill>
                  <a:srgbClr val="000000"/>
                </a:solidFill>
                <a:latin typeface="+mj-ea"/>
                <a:ea typeface="+mj-ea"/>
                <a:cs typeface="Arial" pitchFamily="34" charset="0"/>
              </a:rPr>
              <a:t> </a:t>
            </a:r>
            <a:endParaRPr kumimoji="0" lang="en-US" altLang="ko-KR" sz="2400" dirty="0">
              <a:solidFill>
                <a:srgbClr val="000000"/>
              </a:solidFill>
              <a:latin typeface="+mj-ea"/>
              <a:ea typeface="+mj-ea"/>
              <a:cs typeface="Arial" pitchFamily="34" charset="0"/>
            </a:endParaRPr>
          </a:p>
        </p:txBody>
      </p:sp>
    </p:spTree>
    <p:extLst>
      <p:ext uri="{BB962C8B-B14F-4D97-AF65-F5344CB8AC3E}">
        <p14:creationId xmlns:p14="http://schemas.microsoft.com/office/powerpoint/2010/main" val="1615213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a:latin typeface="+mj-ea"/>
                <a:ea typeface="+mj-ea"/>
              </a:rPr>
              <a:t>Dimming </a:t>
            </a:r>
            <a:r>
              <a:rPr lang="en-US" altLang="ko-KR" sz="4000" b="1" dirty="0" smtClean="0">
                <a:latin typeface="+mj-ea"/>
                <a:ea typeface="+mj-ea"/>
              </a:rPr>
              <a:t>Solutions </a:t>
            </a:r>
            <a:r>
              <a:rPr lang="en-US" altLang="ko-KR" sz="4000" b="1" dirty="0">
                <a:latin typeface="+mj-ea"/>
                <a:ea typeface="+mj-ea"/>
              </a:rPr>
              <a:t>in IEEE 802.15.7 </a:t>
            </a:r>
          </a:p>
        </p:txBody>
      </p:sp>
      <p:grpSp>
        <p:nvGrpSpPr>
          <p:cNvPr id="26" name="Group 39"/>
          <p:cNvGrpSpPr>
            <a:grpSpLocks/>
          </p:cNvGrpSpPr>
          <p:nvPr/>
        </p:nvGrpSpPr>
        <p:grpSpPr bwMode="auto">
          <a:xfrm>
            <a:off x="1012751" y="1636043"/>
            <a:ext cx="7507288" cy="3336926"/>
            <a:chOff x="362" y="1427"/>
            <a:chExt cx="4729" cy="2102"/>
          </a:xfrm>
        </p:grpSpPr>
        <p:sp>
          <p:nvSpPr>
            <p:cNvPr id="27" name="AutoShape 17"/>
            <p:cNvSpPr>
              <a:spLocks noChangeArrowheads="1"/>
            </p:cNvSpPr>
            <p:nvPr/>
          </p:nvSpPr>
          <p:spPr bwMode="auto">
            <a:xfrm>
              <a:off x="362" y="1797"/>
              <a:ext cx="1955" cy="492"/>
            </a:xfrm>
            <a:prstGeom prst="roundRect">
              <a:avLst>
                <a:gd name="adj" fmla="val 16667"/>
              </a:avLst>
            </a:prstGeom>
            <a:solidFill>
              <a:srgbClr val="FFCC99"/>
            </a:solidFill>
            <a:ln w="15875" algn="ctr">
              <a:noFill/>
              <a:prstDash val="dash"/>
              <a:round/>
              <a:headEnd/>
              <a:tailEnd type="none" w="lg" len="lg"/>
            </a:ln>
          </p:spPr>
          <p:txBody>
            <a:bodyPr anchor="ctr"/>
            <a:lstStyle/>
            <a:p>
              <a:pPr algn="ctr" eaLnBrk="0" latinLnBrk="0" hangingPunct="0"/>
              <a:r>
                <a:rPr kumimoji="0" lang="en-US" altLang="ko-KR" sz="2400" dirty="0" smtClean="0"/>
                <a:t>Dimming </a:t>
              </a:r>
            </a:p>
            <a:p>
              <a:pPr algn="ctr" eaLnBrk="0" latinLnBrk="0" hangingPunct="0"/>
              <a:r>
                <a:rPr kumimoji="0" lang="en-US" altLang="ko-KR" sz="2400" dirty="0" smtClean="0"/>
                <a:t>during idle time</a:t>
              </a:r>
              <a:endParaRPr kumimoji="0" lang="en-US" altLang="ko-KR" sz="2400" dirty="0"/>
            </a:p>
          </p:txBody>
        </p:sp>
        <p:sp>
          <p:nvSpPr>
            <p:cNvPr id="28" name="AutoShape 18"/>
            <p:cNvSpPr>
              <a:spLocks noChangeArrowheads="1"/>
            </p:cNvSpPr>
            <p:nvPr/>
          </p:nvSpPr>
          <p:spPr bwMode="auto">
            <a:xfrm>
              <a:off x="362" y="2947"/>
              <a:ext cx="1955" cy="582"/>
            </a:xfrm>
            <a:prstGeom prst="roundRect">
              <a:avLst>
                <a:gd name="adj" fmla="val 16667"/>
              </a:avLst>
            </a:prstGeom>
            <a:solidFill>
              <a:srgbClr val="FFCC99"/>
            </a:solidFill>
            <a:ln w="15875" algn="ctr">
              <a:noFill/>
              <a:prstDash val="dash"/>
              <a:round/>
              <a:headEnd/>
              <a:tailEnd type="none" w="lg" len="lg"/>
            </a:ln>
          </p:spPr>
          <p:txBody>
            <a:bodyPr anchor="ctr"/>
            <a:lstStyle/>
            <a:p>
              <a:pPr algn="ctr" eaLnBrk="0" latinLnBrk="0" hangingPunct="0"/>
              <a:r>
                <a:rPr kumimoji="0" lang="en-US" altLang="ko-KR" sz="2400" dirty="0" smtClean="0"/>
                <a:t>Dimming during data transmission time</a:t>
              </a:r>
              <a:endParaRPr kumimoji="0" lang="en-US" altLang="ko-KR" sz="2400" dirty="0"/>
            </a:p>
          </p:txBody>
        </p:sp>
        <p:sp>
          <p:nvSpPr>
            <p:cNvPr id="30" name="AutoShape 19"/>
            <p:cNvSpPr>
              <a:spLocks noChangeArrowheads="1"/>
            </p:cNvSpPr>
            <p:nvPr/>
          </p:nvSpPr>
          <p:spPr bwMode="auto">
            <a:xfrm>
              <a:off x="3265" y="1427"/>
              <a:ext cx="1639" cy="449"/>
            </a:xfrm>
            <a:prstGeom prst="roundRect">
              <a:avLst>
                <a:gd name="adj" fmla="val 16667"/>
              </a:avLst>
            </a:prstGeom>
            <a:solidFill>
              <a:srgbClr val="333399">
                <a:alpha val="23137"/>
              </a:srgbClr>
            </a:solidFill>
            <a:ln w="15875" algn="ctr">
              <a:noFill/>
              <a:prstDash val="dash"/>
              <a:round/>
              <a:headEnd/>
              <a:tailEnd type="none" w="lg" len="lg"/>
            </a:ln>
          </p:spPr>
          <p:txBody>
            <a:bodyPr anchor="ctr"/>
            <a:lstStyle/>
            <a:p>
              <a:pPr algn="ctr" eaLnBrk="0" latinLnBrk="0" hangingPunct="0"/>
              <a:r>
                <a:rPr kumimoji="0" lang="en-US" altLang="ko-KR" sz="2000" dirty="0" smtClean="0"/>
                <a:t>Idle pattern &amp; Compensation time</a:t>
              </a:r>
              <a:endParaRPr kumimoji="0" lang="en-US" altLang="ko-KR" sz="2000" dirty="0"/>
            </a:p>
          </p:txBody>
        </p:sp>
        <p:sp>
          <p:nvSpPr>
            <p:cNvPr id="31" name="AutoShape 20"/>
            <p:cNvSpPr>
              <a:spLocks noChangeArrowheads="1"/>
            </p:cNvSpPr>
            <p:nvPr/>
          </p:nvSpPr>
          <p:spPr bwMode="auto">
            <a:xfrm>
              <a:off x="3265" y="2108"/>
              <a:ext cx="1639" cy="499"/>
            </a:xfrm>
            <a:prstGeom prst="roundRect">
              <a:avLst>
                <a:gd name="adj" fmla="val 16667"/>
              </a:avLst>
            </a:prstGeom>
            <a:solidFill>
              <a:srgbClr val="D60093">
                <a:alpha val="10980"/>
              </a:srgbClr>
            </a:solidFill>
            <a:ln w="15875" algn="ctr">
              <a:noFill/>
              <a:prstDash val="dash"/>
              <a:round/>
              <a:headEnd/>
              <a:tailEnd type="none" w="lg" len="lg"/>
            </a:ln>
          </p:spPr>
          <p:txBody>
            <a:bodyPr anchor="ctr"/>
            <a:lstStyle/>
            <a:p>
              <a:pPr algn="ctr" eaLnBrk="0" latinLnBrk="0" hangingPunct="0"/>
              <a:r>
                <a:rPr kumimoji="0" lang="en-US" altLang="ko-KR" sz="2000" dirty="0" smtClean="0"/>
                <a:t>Visibility pattern</a:t>
              </a:r>
              <a:endParaRPr kumimoji="0" lang="en-US" altLang="ko-KR" sz="2000" dirty="0"/>
            </a:p>
          </p:txBody>
        </p:sp>
        <p:sp>
          <p:nvSpPr>
            <p:cNvPr id="32" name="AutoShape 24"/>
            <p:cNvSpPr>
              <a:spLocks noChangeArrowheads="1"/>
            </p:cNvSpPr>
            <p:nvPr/>
          </p:nvSpPr>
          <p:spPr bwMode="auto">
            <a:xfrm>
              <a:off x="3220" y="3060"/>
              <a:ext cx="1871" cy="358"/>
            </a:xfrm>
            <a:prstGeom prst="roundRect">
              <a:avLst>
                <a:gd name="adj" fmla="val 16667"/>
              </a:avLst>
            </a:prstGeom>
            <a:solidFill>
              <a:srgbClr val="003300">
                <a:alpha val="23137"/>
              </a:srgbClr>
            </a:solidFill>
            <a:ln w="15875" algn="ctr">
              <a:noFill/>
              <a:prstDash val="dash"/>
              <a:round/>
              <a:headEnd/>
              <a:tailEnd type="none" w="lg" len="lg"/>
            </a:ln>
          </p:spPr>
          <p:txBody>
            <a:bodyPr anchor="ctr"/>
            <a:lstStyle/>
            <a:p>
              <a:pPr algn="ctr" eaLnBrk="0" latinLnBrk="0" hangingPunct="0"/>
              <a:r>
                <a:rPr kumimoji="0" lang="en-US" altLang="ko-KR" sz="2000" dirty="0" smtClean="0"/>
                <a:t>CSK-mode dimming</a:t>
              </a:r>
              <a:endParaRPr kumimoji="0" lang="en-US" altLang="ko-KR" sz="2000" dirty="0"/>
            </a:p>
          </p:txBody>
        </p:sp>
        <p:cxnSp>
          <p:nvCxnSpPr>
            <p:cNvPr id="33" name="AutoShape 25"/>
            <p:cNvCxnSpPr>
              <a:cxnSpLocks noChangeShapeType="1"/>
              <a:stCxn id="27" idx="3"/>
              <a:endCxn id="30" idx="1"/>
            </p:cNvCxnSpPr>
            <p:nvPr/>
          </p:nvCxnSpPr>
          <p:spPr bwMode="auto">
            <a:xfrm flipV="1">
              <a:off x="2317" y="1652"/>
              <a:ext cx="948" cy="391"/>
            </a:xfrm>
            <a:prstGeom prst="bentConnector3">
              <a:avLst>
                <a:gd name="adj1" fmla="val 50000"/>
              </a:avLst>
            </a:prstGeom>
            <a:noFill/>
            <a:ln w="25400">
              <a:solidFill>
                <a:schemeClr val="tx1"/>
              </a:solidFill>
              <a:miter lim="800000"/>
              <a:headEnd/>
              <a:tailEnd type="none" w="lg" len="lg"/>
            </a:ln>
          </p:spPr>
        </p:cxnSp>
        <p:cxnSp>
          <p:nvCxnSpPr>
            <p:cNvPr id="34" name="AutoShape 26"/>
            <p:cNvCxnSpPr>
              <a:cxnSpLocks noChangeShapeType="1"/>
              <a:stCxn id="27" idx="3"/>
              <a:endCxn id="31" idx="1"/>
            </p:cNvCxnSpPr>
            <p:nvPr/>
          </p:nvCxnSpPr>
          <p:spPr bwMode="auto">
            <a:xfrm>
              <a:off x="2317" y="2043"/>
              <a:ext cx="948" cy="314"/>
            </a:xfrm>
            <a:prstGeom prst="bentConnector3">
              <a:avLst>
                <a:gd name="adj1" fmla="val 50000"/>
              </a:avLst>
            </a:prstGeom>
            <a:noFill/>
            <a:ln w="25400">
              <a:solidFill>
                <a:schemeClr val="tx1"/>
              </a:solidFill>
              <a:miter lim="800000"/>
              <a:headEnd/>
              <a:tailEnd type="none" w="lg" len="lg"/>
            </a:ln>
          </p:spPr>
        </p:cxnSp>
        <p:cxnSp>
          <p:nvCxnSpPr>
            <p:cNvPr id="35" name="AutoShape 29"/>
            <p:cNvCxnSpPr>
              <a:cxnSpLocks noChangeShapeType="1"/>
              <a:stCxn id="28" idx="3"/>
              <a:endCxn id="32" idx="1"/>
            </p:cNvCxnSpPr>
            <p:nvPr/>
          </p:nvCxnSpPr>
          <p:spPr bwMode="auto">
            <a:xfrm>
              <a:off x="2317" y="3238"/>
              <a:ext cx="903" cy="1"/>
            </a:xfrm>
            <a:prstGeom prst="straightConnector1">
              <a:avLst/>
            </a:prstGeom>
            <a:noFill/>
            <a:ln w="25400">
              <a:solidFill>
                <a:schemeClr val="tx1"/>
              </a:solidFill>
              <a:round/>
              <a:headEnd/>
              <a:tailEnd type="none" w="lg" len="lg"/>
            </a:ln>
          </p:spPr>
        </p:cxnSp>
        <p:cxnSp>
          <p:nvCxnSpPr>
            <p:cNvPr id="36" name="AutoShape 30"/>
            <p:cNvCxnSpPr>
              <a:cxnSpLocks noChangeShapeType="1"/>
              <a:stCxn id="27" idx="1"/>
              <a:endCxn id="28" idx="1"/>
            </p:cNvCxnSpPr>
            <p:nvPr/>
          </p:nvCxnSpPr>
          <p:spPr bwMode="auto">
            <a:xfrm rot="10800000" flipV="1">
              <a:off x="362" y="2043"/>
              <a:ext cx="1" cy="1195"/>
            </a:xfrm>
            <a:prstGeom prst="bentConnector3">
              <a:avLst>
                <a:gd name="adj1" fmla="val 14395466"/>
              </a:avLst>
            </a:prstGeom>
            <a:noFill/>
            <a:ln w="25400">
              <a:solidFill>
                <a:schemeClr val="tx1"/>
              </a:solidFill>
              <a:miter lim="800000"/>
              <a:headEnd/>
              <a:tailEnd type="none" w="lg" len="lg"/>
            </a:ln>
          </p:spPr>
        </p:cxnSp>
      </p:grpSp>
      <p:sp>
        <p:nvSpPr>
          <p:cNvPr id="37" name="AutoShape 24"/>
          <p:cNvSpPr>
            <a:spLocks noChangeArrowheads="1"/>
          </p:cNvSpPr>
          <p:nvPr/>
        </p:nvSpPr>
        <p:spPr bwMode="auto">
          <a:xfrm>
            <a:off x="5549255" y="4948782"/>
            <a:ext cx="2970213" cy="568325"/>
          </a:xfrm>
          <a:prstGeom prst="roundRect">
            <a:avLst>
              <a:gd name="adj" fmla="val 16667"/>
            </a:avLst>
          </a:prstGeom>
          <a:solidFill>
            <a:srgbClr val="003300">
              <a:alpha val="23137"/>
            </a:srgbClr>
          </a:solidFill>
          <a:ln w="15875" algn="ctr">
            <a:noFill/>
            <a:prstDash val="dash"/>
            <a:round/>
            <a:headEnd/>
            <a:tailEnd type="none" w="lg" len="lg"/>
          </a:ln>
        </p:spPr>
        <p:txBody>
          <a:bodyPr anchor="ctr"/>
          <a:lstStyle/>
          <a:p>
            <a:pPr algn="ctr" eaLnBrk="0" latinLnBrk="0" hangingPunct="0"/>
            <a:r>
              <a:rPr kumimoji="0" lang="en-US" altLang="ko-KR" sz="2000" dirty="0" smtClean="0"/>
              <a:t>OOK-mode dimming</a:t>
            </a:r>
            <a:endParaRPr kumimoji="0" lang="en-US" altLang="ko-KR" sz="2000" dirty="0"/>
          </a:p>
        </p:txBody>
      </p:sp>
      <p:cxnSp>
        <p:nvCxnSpPr>
          <p:cNvPr id="38" name="꺾인 연결선 37"/>
          <p:cNvCxnSpPr>
            <a:stCxn id="37" idx="1"/>
          </p:cNvCxnSpPr>
          <p:nvPr/>
        </p:nvCxnSpPr>
        <p:spPr bwMode="auto">
          <a:xfrm rot="10800000">
            <a:off x="4116315" y="4511203"/>
            <a:ext cx="1432941" cy="721742"/>
          </a:xfrm>
          <a:prstGeom prst="bentConnector3">
            <a:avLst>
              <a:gd name="adj1" fmla="val 50000"/>
            </a:avLst>
          </a:prstGeom>
          <a:solidFill>
            <a:schemeClr val="accent1"/>
          </a:solidFill>
          <a:ln w="28575" cap="flat" cmpd="sng" algn="ctr">
            <a:solidFill>
              <a:schemeClr val="tx1"/>
            </a:solidFill>
            <a:prstDash val="solid"/>
            <a:round/>
            <a:headEnd type="none" w="med" len="med"/>
            <a:tailEnd type="none" w="med" len="med"/>
          </a:ln>
          <a:effectLst/>
        </p:spPr>
      </p:cxnSp>
      <p:sp>
        <p:nvSpPr>
          <p:cNvPr id="39" name="AutoShape 24"/>
          <p:cNvSpPr>
            <a:spLocks noChangeArrowheads="1"/>
          </p:cNvSpPr>
          <p:nvPr/>
        </p:nvSpPr>
        <p:spPr bwMode="auto">
          <a:xfrm>
            <a:off x="5549255" y="5668862"/>
            <a:ext cx="2970213" cy="568325"/>
          </a:xfrm>
          <a:prstGeom prst="roundRect">
            <a:avLst>
              <a:gd name="adj" fmla="val 16667"/>
            </a:avLst>
          </a:prstGeom>
          <a:solidFill>
            <a:srgbClr val="003300">
              <a:alpha val="23137"/>
            </a:srgbClr>
          </a:solidFill>
          <a:ln w="15875" algn="ctr">
            <a:noFill/>
            <a:prstDash val="dash"/>
            <a:round/>
            <a:headEnd/>
            <a:tailEnd type="none" w="lg" len="lg"/>
          </a:ln>
        </p:spPr>
        <p:txBody>
          <a:bodyPr anchor="ctr"/>
          <a:lstStyle/>
          <a:p>
            <a:pPr algn="ctr" eaLnBrk="0" latinLnBrk="0" hangingPunct="0"/>
            <a:r>
              <a:rPr kumimoji="0" lang="en-US" altLang="ko-KR" sz="2000" dirty="0" smtClean="0"/>
              <a:t>VPPM-mode dimming</a:t>
            </a:r>
            <a:endParaRPr kumimoji="0" lang="en-US" altLang="ko-KR" sz="2000" dirty="0"/>
          </a:p>
        </p:txBody>
      </p:sp>
      <p:cxnSp>
        <p:nvCxnSpPr>
          <p:cNvPr id="40" name="꺾인 연결선 39"/>
          <p:cNvCxnSpPr/>
          <p:nvPr/>
        </p:nvCxnSpPr>
        <p:spPr bwMode="auto">
          <a:xfrm rot="16200000" flipV="1">
            <a:off x="4464695" y="4881214"/>
            <a:ext cx="1441822" cy="712862"/>
          </a:xfrm>
          <a:prstGeom prst="bentConnector3">
            <a:avLst>
              <a:gd name="adj1" fmla="val 453"/>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93034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3600" b="1" dirty="0">
                <a:latin typeface="+mj-ea"/>
                <a:ea typeface="+mj-ea"/>
              </a:rPr>
              <a:t>Dimming Control and Flicker </a:t>
            </a:r>
            <a:r>
              <a:rPr lang="en-US" altLang="ko-KR" sz="3600" b="1" dirty="0" smtClean="0">
                <a:latin typeface="+mj-ea"/>
                <a:ea typeface="+mj-ea"/>
              </a:rPr>
              <a:t>Mitigation</a:t>
            </a:r>
          </a:p>
          <a:p>
            <a:pPr algn="ctr"/>
            <a:r>
              <a:rPr lang="en-US" altLang="ko-KR" sz="3600" b="1" dirty="0" smtClean="0">
                <a:latin typeface="+mj-ea"/>
                <a:ea typeface="+mj-ea"/>
              </a:rPr>
              <a:t>by </a:t>
            </a:r>
            <a:r>
              <a:rPr lang="en-US" altLang="ko-KR" sz="3600" b="1" dirty="0">
                <a:latin typeface="+mj-ea"/>
                <a:ea typeface="+mj-ea"/>
              </a:rPr>
              <a:t>Idle Pattern &amp; Compensation Time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8090" y="1968649"/>
            <a:ext cx="6985595" cy="4500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646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3600" b="1" dirty="0">
                <a:latin typeface="+mj-ea"/>
                <a:ea typeface="+mj-ea"/>
              </a:rPr>
              <a:t>Dimming Control and Flicker </a:t>
            </a:r>
            <a:r>
              <a:rPr lang="en-US" altLang="ko-KR" sz="3600" b="1" dirty="0" smtClean="0">
                <a:latin typeface="+mj-ea"/>
                <a:ea typeface="+mj-ea"/>
              </a:rPr>
              <a:t>Mitigation</a:t>
            </a:r>
          </a:p>
          <a:p>
            <a:pPr algn="ctr"/>
            <a:r>
              <a:rPr lang="en-US" altLang="ko-KR" sz="3600" b="1" dirty="0" smtClean="0">
                <a:latin typeface="+mj-ea"/>
                <a:ea typeface="+mj-ea"/>
              </a:rPr>
              <a:t>by Visibility Pattern</a:t>
            </a:r>
            <a:endParaRPr lang="en-US" altLang="ko-KR" sz="3600" b="1" dirty="0">
              <a:latin typeface="+mj-ea"/>
              <a:ea typeface="+mj-ea"/>
            </a:endParaRPr>
          </a:p>
        </p:txBody>
      </p:sp>
      <p:pic>
        <p:nvPicPr>
          <p:cNvPr id="7" name="Picture 2"/>
          <p:cNvPicPr>
            <a:picLocks noChangeAspect="1" noChangeArrowheads="1"/>
          </p:cNvPicPr>
          <p:nvPr/>
        </p:nvPicPr>
        <p:blipFill>
          <a:blip r:embed="rId3" cstate="print"/>
          <a:srcRect/>
          <a:stretch>
            <a:fillRect/>
          </a:stretch>
        </p:blipFill>
        <p:spPr bwMode="auto">
          <a:xfrm>
            <a:off x="2108126" y="2263155"/>
            <a:ext cx="4648200" cy="4162425"/>
          </a:xfrm>
          <a:prstGeom prst="rect">
            <a:avLst/>
          </a:prstGeom>
          <a:noFill/>
          <a:ln w="12700" cap="flat" cmpd="sng">
            <a:noFill/>
            <a:prstDash val="solid"/>
            <a:miter lim="800000"/>
            <a:headEnd type="none" w="med" len="med"/>
            <a:tailEnd type="none" w="med" len="med"/>
          </a:ln>
        </p:spPr>
      </p:pic>
      <p:sp>
        <p:nvSpPr>
          <p:cNvPr id="8" name="Text Box 115"/>
          <p:cNvSpPr txBox="1">
            <a:spLocks noChangeArrowheads="1"/>
          </p:cNvSpPr>
          <p:nvPr/>
        </p:nvSpPr>
        <p:spPr bwMode="auto">
          <a:xfrm>
            <a:off x="1547664" y="1888282"/>
            <a:ext cx="6277681" cy="461665"/>
          </a:xfrm>
          <a:prstGeom prst="rect">
            <a:avLst/>
          </a:prstGeom>
          <a:noFill/>
          <a:ln w="12700">
            <a:noFill/>
            <a:miter lim="800000"/>
            <a:headEnd/>
            <a:tailEnd/>
          </a:ln>
        </p:spPr>
        <p:txBody>
          <a:bodyPr wrap="none">
            <a:spAutoFit/>
          </a:bodyPr>
          <a:lstStyle/>
          <a:p>
            <a:r>
              <a:rPr lang="en-US" altLang="ko-KR" sz="2400" dirty="0" smtClean="0">
                <a:latin typeface="Arial" pitchFamily="34" charset="0"/>
                <a:ea typeface="맑은 고딕" pitchFamily="50" charset="-127"/>
                <a:cs typeface="Arial" pitchFamily="34" charset="0"/>
              </a:rPr>
              <a:t>Example of visibility patterns for 8B10B code</a:t>
            </a:r>
            <a:endParaRPr lang="en-US" altLang="ko-KR" sz="2400" dirty="0">
              <a:latin typeface="Arial" pitchFamily="34" charset="0"/>
              <a:ea typeface="맑은 고딕" pitchFamily="50" charset="-127"/>
              <a:cs typeface="Arial" pitchFamily="34" charset="0"/>
            </a:endParaRPr>
          </a:p>
        </p:txBody>
      </p:sp>
    </p:spTree>
    <p:extLst>
      <p:ext uri="{BB962C8B-B14F-4D97-AF65-F5344CB8AC3E}">
        <p14:creationId xmlns:p14="http://schemas.microsoft.com/office/powerpoint/2010/main" val="776939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OOK-mode dimming</a:t>
            </a:r>
            <a:endParaRPr lang="en-US" altLang="ko-KR" sz="4000" b="1" dirty="0">
              <a:latin typeface="+mj-ea"/>
              <a:ea typeface="+mj-ea"/>
            </a:endParaRPr>
          </a:p>
        </p:txBody>
      </p:sp>
      <p:pic>
        <p:nvPicPr>
          <p:cNvPr id="20" name="Picture 2"/>
          <p:cNvPicPr>
            <a:picLocks noChangeAspect="1" noChangeArrowheads="1"/>
          </p:cNvPicPr>
          <p:nvPr/>
        </p:nvPicPr>
        <p:blipFill>
          <a:blip r:embed="rId2" cstate="print"/>
          <a:srcRect/>
          <a:stretch>
            <a:fillRect/>
          </a:stretch>
        </p:blipFill>
        <p:spPr bwMode="auto">
          <a:xfrm>
            <a:off x="1403648" y="1404392"/>
            <a:ext cx="6120680" cy="2003593"/>
          </a:xfrm>
          <a:prstGeom prst="rect">
            <a:avLst/>
          </a:prstGeom>
          <a:noFill/>
          <a:ln w="12700" cap="flat" cmpd="sng">
            <a:noFill/>
            <a:prstDash val="solid"/>
            <a:miter lim="800000"/>
            <a:headEnd type="none" w="med" len="med"/>
            <a:tailEnd type="none" w="med" len="med"/>
          </a:ln>
        </p:spPr>
      </p:pic>
      <p:sp>
        <p:nvSpPr>
          <p:cNvPr id="22" name="Rectangle 20"/>
          <p:cNvSpPr>
            <a:spLocks noChangeArrowheads="1"/>
          </p:cNvSpPr>
          <p:nvPr/>
        </p:nvSpPr>
        <p:spPr bwMode="auto">
          <a:xfrm>
            <a:off x="207095" y="3556248"/>
            <a:ext cx="8697912" cy="2753072"/>
          </a:xfrm>
          <a:prstGeom prst="rect">
            <a:avLst/>
          </a:prstGeom>
          <a:noFill/>
          <a:ln w="12700">
            <a:noFill/>
            <a:miter lim="800000"/>
            <a:headEnd type="none" w="sm" len="sm"/>
            <a:tailEnd type="none" w="sm" len="sm"/>
          </a:ln>
        </p:spPr>
        <p:txBody>
          <a:bodyPr/>
          <a:lstStyle/>
          <a:p>
            <a:pPr marL="342900" indent="-360000">
              <a:spcBef>
                <a:spcPts val="600"/>
              </a:spcBef>
              <a:buFont typeface="Wingdings" pitchFamily="2" charset="2"/>
              <a:buChar char="q"/>
            </a:pPr>
            <a:r>
              <a:rPr lang="en-US" altLang="ko-KR" sz="2000" dirty="0">
                <a:solidFill>
                  <a:srgbClr val="000000"/>
                </a:solidFill>
                <a:latin typeface="+mj-ea"/>
                <a:ea typeface="+mj-ea"/>
                <a:cs typeface="Arial" pitchFamily="34" charset="0"/>
              </a:rPr>
              <a:t>Since the average intensity of data frame in OOK-mode is 50%, compensation time may need to be inserted into the data frame to adjust the average intensity.</a:t>
            </a:r>
          </a:p>
          <a:p>
            <a:pPr marL="342900" indent="-360000">
              <a:spcBef>
                <a:spcPts val="600"/>
              </a:spcBef>
              <a:buFont typeface="Wingdings" pitchFamily="2" charset="2"/>
              <a:buChar char="q"/>
            </a:pPr>
            <a:r>
              <a:rPr lang="en-US" altLang="ko-KR" sz="2000" dirty="0">
                <a:solidFill>
                  <a:srgbClr val="000000"/>
                </a:solidFill>
                <a:latin typeface="+mj-ea"/>
                <a:ea typeface="+mj-ea"/>
                <a:cs typeface="Arial" pitchFamily="34" charset="0"/>
              </a:rPr>
              <a:t>The data frame is fragmented into sub-frames of the appropriate length. </a:t>
            </a:r>
          </a:p>
          <a:p>
            <a:pPr marL="342900" indent="-360000">
              <a:spcBef>
                <a:spcPts val="600"/>
              </a:spcBef>
              <a:buFont typeface="Wingdings" pitchFamily="2" charset="2"/>
              <a:buChar char="q"/>
            </a:pPr>
            <a:r>
              <a:rPr lang="en-US" altLang="ko-KR" sz="2000" dirty="0">
                <a:solidFill>
                  <a:srgbClr val="000000"/>
                </a:solidFill>
                <a:latin typeface="+mj-ea"/>
                <a:ea typeface="+mj-ea"/>
                <a:cs typeface="Arial" pitchFamily="34" charset="0"/>
              </a:rPr>
              <a:t>The OOK-mode dimming is supported by using the dimmed OOK bit field set in the PHY header. </a:t>
            </a:r>
          </a:p>
          <a:p>
            <a:pPr marL="342900" indent="-360000">
              <a:spcBef>
                <a:spcPts val="600"/>
              </a:spcBef>
              <a:buFont typeface="Wingdings" pitchFamily="2" charset="2"/>
              <a:buChar char="q"/>
            </a:pPr>
            <a:r>
              <a:rPr lang="en-US" altLang="ko-KR" sz="2000" dirty="0">
                <a:solidFill>
                  <a:srgbClr val="000000"/>
                </a:solidFill>
                <a:latin typeface="+mj-ea"/>
                <a:ea typeface="+mj-ea"/>
                <a:cs typeface="Arial" pitchFamily="34" charset="0"/>
              </a:rPr>
              <a:t>If the dimmed OOK bit is set in the PHY header for dimming support, additional fields indicating the compensation symbol length, the resync field length and the </a:t>
            </a:r>
            <a:r>
              <a:rPr lang="en-US" altLang="ko-KR" sz="2000" dirty="0" err="1">
                <a:solidFill>
                  <a:srgbClr val="000000"/>
                </a:solidFill>
                <a:latin typeface="+mj-ea"/>
                <a:ea typeface="+mj-ea"/>
                <a:cs typeface="Arial" pitchFamily="34" charset="0"/>
              </a:rPr>
              <a:t>subframe</a:t>
            </a:r>
            <a:r>
              <a:rPr lang="en-US" altLang="ko-KR" sz="2000" dirty="0">
                <a:solidFill>
                  <a:srgbClr val="000000"/>
                </a:solidFill>
                <a:latin typeface="+mj-ea"/>
                <a:ea typeface="+mj-ea"/>
                <a:cs typeface="Arial" pitchFamily="34" charset="0"/>
              </a:rPr>
              <a:t> length are transmitted after the PHY header.</a:t>
            </a:r>
          </a:p>
        </p:txBody>
      </p:sp>
    </p:spTree>
    <p:extLst>
      <p:ext uri="{BB962C8B-B14F-4D97-AF65-F5344CB8AC3E}">
        <p14:creationId xmlns:p14="http://schemas.microsoft.com/office/powerpoint/2010/main" val="1275416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An Example of OOK-mode dimming</a:t>
            </a:r>
          </a:p>
        </p:txBody>
      </p:sp>
      <p:pic>
        <p:nvPicPr>
          <p:cNvPr id="8" name="Picture 3"/>
          <p:cNvPicPr>
            <a:picLocks noChangeAspect="1" noChangeArrowheads="1"/>
          </p:cNvPicPr>
          <p:nvPr/>
        </p:nvPicPr>
        <p:blipFill>
          <a:blip r:embed="rId2" cstate="print"/>
          <a:srcRect/>
          <a:stretch>
            <a:fillRect/>
          </a:stretch>
        </p:blipFill>
        <p:spPr bwMode="auto">
          <a:xfrm>
            <a:off x="350742" y="1988840"/>
            <a:ext cx="8420291" cy="3960440"/>
          </a:xfrm>
          <a:prstGeom prst="rect">
            <a:avLst/>
          </a:prstGeom>
          <a:noFill/>
          <a:ln w="12700" cap="flat" cmpd="sng">
            <a:noFill/>
            <a:prstDash val="solid"/>
            <a:miter lim="800000"/>
            <a:headEnd type="none" w="med" len="med"/>
            <a:tailEnd type="none" w="med" len="med"/>
          </a:ln>
        </p:spPr>
      </p:pic>
    </p:spTree>
    <p:extLst>
      <p:ext uri="{BB962C8B-B14F-4D97-AF65-F5344CB8AC3E}">
        <p14:creationId xmlns:p14="http://schemas.microsoft.com/office/powerpoint/2010/main" val="2435208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zh-CN" smtClean="0"/>
              <a:t>July 2017</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11112" y="657870"/>
            <a:ext cx="9144000" cy="519112"/>
          </a:xfrm>
          <a:prstGeom prst="rect">
            <a:avLst/>
          </a:prstGeom>
          <a:noFill/>
          <a:ln w="9525">
            <a:noFill/>
            <a:miter lim="800000"/>
            <a:headEnd/>
            <a:tailEnd/>
          </a:ln>
        </p:spPr>
        <p:txBody>
          <a:bodyPr/>
          <a:lstStyle/>
          <a:p>
            <a:pPr algn="ctr"/>
            <a:r>
              <a:rPr lang="en-US" altLang="ko-KR" sz="4000" b="1" dirty="0" smtClean="0">
                <a:latin typeface="+mj-ea"/>
                <a:ea typeface="+mj-ea"/>
              </a:rPr>
              <a:t>VPPM Modulation Scheme</a:t>
            </a:r>
          </a:p>
        </p:txBody>
      </p:sp>
      <p:sp>
        <p:nvSpPr>
          <p:cNvPr id="7" name="Rectangle 10"/>
          <p:cNvSpPr>
            <a:spLocks noChangeArrowheads="1"/>
          </p:cNvSpPr>
          <p:nvPr/>
        </p:nvSpPr>
        <p:spPr bwMode="auto">
          <a:xfrm>
            <a:off x="250825" y="1484313"/>
            <a:ext cx="8697913" cy="3457575"/>
          </a:xfrm>
          <a:prstGeom prst="rect">
            <a:avLst/>
          </a:prstGeom>
          <a:noFill/>
          <a:ln w="12700">
            <a:noFill/>
            <a:miter lim="800000"/>
            <a:headEnd type="none" w="sm" len="sm"/>
            <a:tailEnd type="none" w="sm" len="sm"/>
          </a:ln>
        </p:spPr>
        <p:txBody>
          <a:bodyPr/>
          <a:lstStyle/>
          <a:p>
            <a:pPr marL="342900" indent="-342900">
              <a:lnSpc>
                <a:spcPct val="90000"/>
              </a:lnSpc>
              <a:spcBef>
                <a:spcPct val="20000"/>
              </a:spcBef>
              <a:buFont typeface="Wingdings" pitchFamily="2" charset="2"/>
              <a:buChar char="q"/>
            </a:pPr>
            <a:r>
              <a:rPr kumimoji="0" lang="en-US" altLang="ko-KR" sz="2800" b="1" dirty="0">
                <a:solidFill>
                  <a:srgbClr val="000000"/>
                </a:solidFill>
              </a:rPr>
              <a:t> Variable-PPM = PWM + 2-PPM</a:t>
            </a:r>
            <a:r>
              <a:rPr kumimoji="0" lang="en-US" altLang="ko-KR" sz="2400" b="1" dirty="0">
                <a:solidFill>
                  <a:srgbClr val="000000"/>
                </a:solidFill>
              </a:rPr>
              <a:t> </a:t>
            </a:r>
          </a:p>
          <a:p>
            <a:pPr marL="742950" lvl="1" indent="-285750" eaLnBrk="0" latinLnBrk="0" hangingPunct="0">
              <a:spcBef>
                <a:spcPct val="20000"/>
              </a:spcBef>
              <a:buFont typeface="Wingdings" pitchFamily="2" charset="2"/>
              <a:buChar char="Ø"/>
            </a:pPr>
            <a:r>
              <a:rPr kumimoji="0" lang="en-US" altLang="ko-KR" sz="2400" dirty="0">
                <a:solidFill>
                  <a:srgbClr val="000000"/>
                </a:solidFill>
              </a:rPr>
              <a:t>2-PPM for </a:t>
            </a:r>
            <a:r>
              <a:rPr kumimoji="0" lang="en-US" altLang="ko-KR" sz="2400" dirty="0" smtClean="0">
                <a:solidFill>
                  <a:srgbClr val="000000"/>
                </a:solidFill>
              </a:rPr>
              <a:t>communication and flicker mitigation</a:t>
            </a:r>
            <a:endParaRPr kumimoji="0" lang="en-US" altLang="ko-KR" sz="2400" dirty="0">
              <a:solidFill>
                <a:srgbClr val="000000"/>
              </a:solidFill>
            </a:endParaRPr>
          </a:p>
          <a:p>
            <a:pPr marL="742950" lvl="1" indent="-285750" eaLnBrk="0" latinLnBrk="0" hangingPunct="0">
              <a:spcBef>
                <a:spcPct val="20000"/>
              </a:spcBef>
              <a:buFont typeface="Wingdings" pitchFamily="2" charset="2"/>
              <a:buChar char="Ø"/>
            </a:pPr>
            <a:r>
              <a:rPr kumimoji="0" lang="en-US" altLang="ko-KR" sz="2400" dirty="0">
                <a:solidFill>
                  <a:srgbClr val="000000"/>
                </a:solidFill>
              </a:rPr>
              <a:t>PWM (duty cycle control) for brightness control</a:t>
            </a:r>
          </a:p>
          <a:p>
            <a:pPr marL="742950" lvl="1" indent="-285750" eaLnBrk="0" latinLnBrk="0" hangingPunct="0">
              <a:spcBef>
                <a:spcPct val="20000"/>
              </a:spcBef>
              <a:buFont typeface="Wingdings" pitchFamily="2" charset="2"/>
              <a:buChar char="Ø"/>
            </a:pPr>
            <a:r>
              <a:rPr kumimoji="0" lang="en-US" altLang="ko-KR" sz="2400" dirty="0">
                <a:solidFill>
                  <a:srgbClr val="0000FF"/>
                </a:solidFill>
              </a:rPr>
              <a:t>Brightness of bit “0” =  Brightness of bit “1”</a:t>
            </a:r>
          </a:p>
          <a:p>
            <a:pPr marL="742950" lvl="1" indent="-285750" eaLnBrk="0" latinLnBrk="0" hangingPunct="0">
              <a:spcBef>
                <a:spcPct val="20000"/>
              </a:spcBef>
              <a:buFont typeface="Wingdings" pitchFamily="2" charset="2"/>
              <a:buChar char="Ø"/>
            </a:pPr>
            <a:r>
              <a:rPr kumimoji="0" lang="en-US" altLang="ko-KR" sz="2400" dirty="0" smtClean="0"/>
              <a:t>Constant </a:t>
            </a:r>
            <a:r>
              <a:rPr kumimoji="0" lang="en-US" altLang="ko-KR" sz="2400" dirty="0"/>
              <a:t>amplitude </a:t>
            </a:r>
            <a:r>
              <a:rPr kumimoji="0" lang="en-US" altLang="ko-KR" sz="2400" dirty="0" smtClean="0"/>
              <a:t>level</a:t>
            </a:r>
            <a:endParaRPr kumimoji="0" lang="en-US" altLang="ko-KR" sz="2400" dirty="0"/>
          </a:p>
          <a:p>
            <a:pPr marL="342900" indent="-342900">
              <a:lnSpc>
                <a:spcPct val="90000"/>
              </a:lnSpc>
              <a:spcBef>
                <a:spcPct val="20000"/>
              </a:spcBef>
              <a:buClr>
                <a:srgbClr val="D60093"/>
              </a:buClr>
              <a:buFont typeface="Wingdings" pitchFamily="2" charset="2"/>
              <a:buChar char="q"/>
            </a:pPr>
            <a:endParaRPr kumimoji="0" lang="ko-KR" altLang="en-US" sz="2400" dirty="0">
              <a:solidFill>
                <a:srgbClr val="000000"/>
              </a:solidFill>
            </a:endParaRPr>
          </a:p>
          <a:p>
            <a:pPr marL="342900" indent="-342900">
              <a:lnSpc>
                <a:spcPct val="90000"/>
              </a:lnSpc>
              <a:spcBef>
                <a:spcPct val="20000"/>
              </a:spcBef>
              <a:buClr>
                <a:srgbClr val="D60093"/>
              </a:buClr>
              <a:buFont typeface="Wingdings" pitchFamily="2" charset="2"/>
              <a:buChar char="q"/>
            </a:pPr>
            <a:endParaRPr kumimoji="0" lang="ko-KR" altLang="en-US" sz="2400" b="1" dirty="0">
              <a:solidFill>
                <a:srgbClr val="0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872" y="3933056"/>
            <a:ext cx="8546967"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7282089"/>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1074</TotalTime>
  <Words>521</Words>
  <Application>Microsoft Office PowerPoint</Application>
  <PresentationFormat>화면 슬라이드 쇼(4:3)</PresentationFormat>
  <Paragraphs>103</Paragraphs>
  <Slides>11</Slides>
  <Notes>2</Notes>
  <HiddenSlides>0</HiddenSlides>
  <MMClips>0</MMClips>
  <ScaleCrop>false</ScaleCrop>
  <HeadingPairs>
    <vt:vector size="4" baseType="variant">
      <vt:variant>
        <vt:lpstr>테마</vt:lpstr>
      </vt:variant>
      <vt:variant>
        <vt:i4>1</vt:i4>
      </vt:variant>
      <vt:variant>
        <vt:lpstr>슬라이드 제목</vt:lpstr>
      </vt:variant>
      <vt:variant>
        <vt:i4>11</vt:i4>
      </vt:variant>
    </vt:vector>
  </HeadingPairs>
  <TitlesOfParts>
    <vt:vector size="12" baseType="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213</cp:revision>
  <cp:lastPrinted>1998-02-10T13:28:06Z</cp:lastPrinted>
  <dcterms:created xsi:type="dcterms:W3CDTF">2016-01-08T02:18:10Z</dcterms:created>
  <dcterms:modified xsi:type="dcterms:W3CDTF">2017-07-15T15:38:43Z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