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4" r:id="rId2"/>
    <p:sldId id="265" r:id="rId3"/>
    <p:sldId id="266" r:id="rId4"/>
    <p:sldId id="267" r:id="rId5"/>
    <p:sldId id="268" r:id="rId6"/>
    <p:sldId id="269" r:id="rId7"/>
    <p:sldId id="270" r:id="rId8"/>
    <p:sldId id="271" r:id="rId9"/>
    <p:sldId id="272" r:id="rId10"/>
    <p:sldId id="27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48"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July 2017</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July 2017</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15-17-0445-00-0013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Flicker mitigation solutions of PHYs in IEEE802.15.7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15 July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a:t>
            </a:r>
            <a:r>
              <a:rPr lang="en-US" altLang="zh-CN" sz="1600" dirty="0" err="1" smtClean="0">
                <a:solidFill>
                  <a:schemeClr val="tx1">
                    <a:lumMod val="85000"/>
                    <a:lumOff val="15000"/>
                  </a:schemeClr>
                </a:solidFill>
                <a:ea typeface="宋体" charset="-122"/>
              </a:rPr>
              <a:t>Kyu</a:t>
            </a:r>
            <a:r>
              <a:rPr lang="en-US" altLang="zh-CN" sz="1600" dirty="0" smtClean="0">
                <a:solidFill>
                  <a:schemeClr val="tx1">
                    <a:lumMod val="85000"/>
                    <a:lumOff val="15000"/>
                  </a:schemeClr>
                </a:solidFill>
                <a:ea typeface="宋体" charset="-122"/>
              </a:rPr>
              <a:t> Lim and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endParaRPr lang="en-US" altLang="zh-CN" sz="1600" dirty="0">
              <a:solidFill>
                <a:schemeClr val="tx1">
                  <a:lumMod val="85000"/>
                  <a:lumOff val="15000"/>
                </a:schemeClr>
              </a:solidFill>
              <a:ea typeface="宋体" charset="-122"/>
            </a:endParaRPr>
          </a:p>
          <a:p>
            <a:r>
              <a:rPr lang="en-US" altLang="zh-CN" sz="1600" dirty="0" smtClean="0">
                <a:solidFill>
                  <a:schemeClr val="tx1">
                    <a:lumMod val="85000"/>
                    <a:lumOff val="15000"/>
                  </a:schemeClr>
                </a:solidFill>
                <a:ea typeface="宋体" charset="-122"/>
              </a:rPr>
              <a:t>Address: </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8B10B </a:t>
            </a:r>
            <a:r>
              <a:rPr lang="en-US" altLang="ko-KR" sz="4000" b="1" dirty="0">
                <a:latin typeface="+mj-ea"/>
                <a:ea typeface="+mj-ea"/>
              </a:rPr>
              <a:t>Code</a:t>
            </a:r>
          </a:p>
        </p:txBody>
      </p:sp>
      <p:sp>
        <p:nvSpPr>
          <p:cNvPr id="6" name="Rectangle 3"/>
          <p:cNvSpPr>
            <a:spLocks noChangeArrowheads="1"/>
          </p:cNvSpPr>
          <p:nvPr/>
        </p:nvSpPr>
        <p:spPr bwMode="auto">
          <a:xfrm>
            <a:off x="395536" y="1631851"/>
            <a:ext cx="8737352" cy="2532137"/>
          </a:xfrm>
          <a:prstGeom prst="rect">
            <a:avLst/>
          </a:prstGeom>
          <a:noFill/>
          <a:ln w="12700">
            <a:noFill/>
            <a:miter lim="800000"/>
            <a:headEnd type="none" w="sm" len="sm"/>
            <a:tailEnd type="none" w="sm" len="sm"/>
          </a:ln>
        </p:spPr>
        <p:txBody>
          <a:bodyPr/>
          <a:lstStyle/>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lang="en-US" altLang="ko-KR" sz="2400" b="1" dirty="0">
                <a:solidFill>
                  <a:srgbClr val="000000"/>
                </a:solidFill>
              </a:rPr>
              <a:t>The low 5 bits of data are encoded into a 6-bit group</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The top 3 bits are encoded into a 4-bit group</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The long-term ratio of 1s and 0s transmitted is exactly 50%.</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DC balancing code</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Strong clock spectral line</a:t>
            </a:r>
          </a:p>
        </p:txBody>
      </p:sp>
      <p:sp>
        <p:nvSpPr>
          <p:cNvPr id="8" name="TextBox 7"/>
          <p:cNvSpPr txBox="1"/>
          <p:nvPr/>
        </p:nvSpPr>
        <p:spPr>
          <a:xfrm>
            <a:off x="1796033" y="6021288"/>
            <a:ext cx="6848350" cy="338554"/>
          </a:xfrm>
          <a:prstGeom prst="rect">
            <a:avLst/>
          </a:prstGeom>
          <a:noFill/>
        </p:spPr>
        <p:txBody>
          <a:bodyPr wrap="none" rtlCol="0">
            <a:spAutoFit/>
          </a:bodyPr>
          <a:lstStyle/>
          <a:p>
            <a:r>
              <a:rPr lang="en-US" altLang="ko-KR" sz="1600" dirty="0" smtClean="0"/>
              <a:t>(Reference </a:t>
            </a:r>
            <a:r>
              <a:rPr lang="en-US" altLang="ko-KR" sz="1600" dirty="0"/>
              <a:t>: IEEE </a:t>
            </a:r>
            <a:r>
              <a:rPr lang="en-US" altLang="ko-KR" sz="1600" dirty="0" smtClean="0"/>
              <a:t>802.15-09-0637-00-0007 and IEEE 802.15-09-0766-00-0007) </a:t>
            </a:r>
            <a:endParaRPr lang="ko-KR" altLang="en-US" sz="1600" dirty="0"/>
          </a:p>
        </p:txBody>
      </p:sp>
    </p:spTree>
    <p:extLst>
      <p:ext uri="{BB962C8B-B14F-4D97-AF65-F5344CB8AC3E}">
        <p14:creationId xmlns:p14="http://schemas.microsoft.com/office/powerpoint/2010/main" val="215999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326030" y="1415438"/>
            <a:ext cx="6497291" cy="1938992"/>
          </a:xfrm>
          <a:prstGeom prst="rect">
            <a:avLst/>
          </a:prstGeom>
          <a:noFill/>
        </p:spPr>
        <p:txBody>
          <a:bodyPr wrap="none" rtlCol="0">
            <a:spAutoFit/>
          </a:bodyPr>
          <a:lstStyle/>
          <a:p>
            <a:pPr algn="ctr">
              <a:lnSpc>
                <a:spcPct val="150000"/>
              </a:lnSpc>
            </a:pPr>
            <a:r>
              <a:rPr lang="en-US" altLang="ko-KR" sz="4000" b="1" dirty="0" smtClean="0"/>
              <a:t>Flicker Mitigation Solutions</a:t>
            </a:r>
          </a:p>
          <a:p>
            <a:pPr algn="ctr">
              <a:lnSpc>
                <a:spcPct val="150000"/>
              </a:lnSpc>
            </a:pPr>
            <a:r>
              <a:rPr lang="en-US" altLang="ko-KR" sz="4000" b="1" dirty="0" smtClean="0"/>
              <a:t>of PHYs in IEEE802.15.7</a:t>
            </a:r>
            <a:endParaRPr lang="ko-KR" altLang="en-US" sz="4000" b="1" dirty="0"/>
          </a:p>
        </p:txBody>
      </p:sp>
      <p:sp>
        <p:nvSpPr>
          <p:cNvPr id="6" name="TextBox 5"/>
          <p:cNvSpPr txBox="1"/>
          <p:nvPr/>
        </p:nvSpPr>
        <p:spPr>
          <a:xfrm>
            <a:off x="1550339" y="4221088"/>
            <a:ext cx="6048672" cy="1384995"/>
          </a:xfrm>
          <a:prstGeom prst="rect">
            <a:avLst/>
          </a:prstGeom>
          <a:noFill/>
        </p:spPr>
        <p:txBody>
          <a:bodyPr wrap="square" rtlCol="0">
            <a:spAutoFit/>
          </a:bodyPr>
          <a:lstStyle/>
          <a:p>
            <a:pPr algn="ctr">
              <a:lnSpc>
                <a:spcPct val="150000"/>
              </a:lnSpc>
            </a:pPr>
            <a:r>
              <a:rPr lang="en-US" altLang="ko-KR" sz="2800" dirty="0" smtClean="0"/>
              <a:t>Sang-</a:t>
            </a:r>
            <a:r>
              <a:rPr lang="en-US" altLang="ko-KR" sz="2800" dirty="0" err="1" smtClean="0"/>
              <a:t>Kyu</a:t>
            </a:r>
            <a:r>
              <a:rPr lang="en-US" altLang="ko-KR" sz="2800" dirty="0" smtClean="0"/>
              <a:t> Lim and Tae-</a:t>
            </a:r>
            <a:r>
              <a:rPr lang="en-US" altLang="ko-KR" sz="2800" dirty="0" err="1" smtClean="0"/>
              <a:t>Gyu</a:t>
            </a:r>
            <a:r>
              <a:rPr lang="en-US" altLang="ko-KR" sz="2800" dirty="0" smtClean="0"/>
              <a:t> Kang</a:t>
            </a:r>
          </a:p>
          <a:p>
            <a:pPr algn="ctr">
              <a:lnSpc>
                <a:spcPct val="150000"/>
              </a:lnSpc>
            </a:pPr>
            <a:r>
              <a:rPr lang="en-US" altLang="ko-KR" sz="2800" dirty="0" smtClean="0"/>
              <a:t>ETRI</a:t>
            </a:r>
            <a:endParaRPr lang="ko-KR" altLang="en-US" sz="28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1296144"/>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VLC Characteristics distinguished</a:t>
            </a:r>
          </a:p>
          <a:p>
            <a:pPr algn="ctr"/>
            <a:r>
              <a:rPr lang="en-US" altLang="ko-KR" sz="3600" b="1" dirty="0" smtClean="0">
                <a:latin typeface="+mj-ea"/>
                <a:ea typeface="+mj-ea"/>
                <a:cs typeface="Arial" panose="020B0604020202020204" pitchFamily="34" charset="0"/>
              </a:rPr>
              <a:t>from Other Communication System</a:t>
            </a:r>
            <a:endParaRPr lang="ko-KR" altLang="en-US" sz="3600" b="1" dirty="0">
              <a:latin typeface="+mj-ea"/>
              <a:ea typeface="+mj-ea"/>
              <a:cs typeface="Arial" panose="020B0604020202020204" pitchFamily="34" charset="0"/>
            </a:endParaRPr>
          </a:p>
        </p:txBody>
      </p:sp>
      <p:sp>
        <p:nvSpPr>
          <p:cNvPr id="6" name="Rectangle 3"/>
          <p:cNvSpPr>
            <a:spLocks noChangeArrowheads="1"/>
          </p:cNvSpPr>
          <p:nvPr/>
        </p:nvSpPr>
        <p:spPr bwMode="auto">
          <a:xfrm>
            <a:off x="323528" y="2708920"/>
            <a:ext cx="8697913" cy="2591668"/>
          </a:xfrm>
          <a:prstGeom prst="rect">
            <a:avLst/>
          </a:prstGeom>
          <a:noFill/>
          <a:ln w="12700">
            <a:noFill/>
            <a:miter lim="800000"/>
            <a:headEnd type="none" w="sm" len="sm"/>
            <a:tailEnd type="none" w="sm" len="sm"/>
          </a:ln>
        </p:spPr>
        <p:txBody>
          <a:bodyPr/>
          <a:lstStyle/>
          <a:p>
            <a:pPr marL="342900" indent="-540000">
              <a:spcBef>
                <a:spcPct val="50000"/>
              </a:spcBef>
              <a:buFont typeface="Wingdings" pitchFamily="2" charset="2"/>
              <a:buChar char="q"/>
            </a:pPr>
            <a:r>
              <a:rPr kumimoji="0" lang="en-US" altLang="ko-KR" sz="3600" b="1" dirty="0"/>
              <a:t> </a:t>
            </a:r>
            <a:r>
              <a:rPr kumimoji="0" lang="en-US" altLang="ko-KR" sz="3600" b="1" dirty="0" smtClean="0"/>
              <a:t>Flicker Mitigation Schemes </a:t>
            </a:r>
            <a:endParaRPr lang="en-US" altLang="ko-KR" sz="3600" b="1" i="1" dirty="0"/>
          </a:p>
          <a:p>
            <a:pPr marL="342900" indent="-540000">
              <a:spcBef>
                <a:spcPct val="50000"/>
              </a:spcBef>
              <a:buFont typeface="Wingdings" pitchFamily="2" charset="2"/>
              <a:buChar char="q"/>
            </a:pPr>
            <a:r>
              <a:rPr kumimoji="0" lang="en-US" altLang="ko-KR" sz="3600" b="1" dirty="0"/>
              <a:t> </a:t>
            </a:r>
            <a:r>
              <a:rPr kumimoji="0" lang="en-US" altLang="ko-KR" sz="3600" b="1" dirty="0" smtClean="0"/>
              <a:t>Dimming Support</a:t>
            </a:r>
            <a:r>
              <a:rPr lang="en-US" altLang="ko-KR" sz="3600" b="1" i="1" dirty="0" smtClean="0"/>
              <a:t> </a:t>
            </a:r>
            <a:endParaRPr lang="ko-KR" altLang="en-US" sz="3600" b="1" i="1" dirty="0"/>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PHY Types in IEEE 802.15.7</a:t>
            </a:r>
            <a:endParaRPr lang="en-US" altLang="ko-KR" sz="4000" b="1" dirty="0">
              <a:latin typeface="+mj-ea"/>
              <a:ea typeface="+mj-ea"/>
            </a:endParaRPr>
          </a:p>
        </p:txBody>
      </p:sp>
      <p:pic>
        <p:nvPicPr>
          <p:cNvPr id="6" name="Picture 7"/>
          <p:cNvPicPr>
            <a:picLocks noChangeAspect="1" noChangeArrowheads="1"/>
          </p:cNvPicPr>
          <p:nvPr/>
        </p:nvPicPr>
        <p:blipFill>
          <a:blip r:embed="rId2" cstate="print"/>
          <a:srcRect/>
          <a:stretch>
            <a:fillRect/>
          </a:stretch>
        </p:blipFill>
        <p:spPr bwMode="auto">
          <a:xfrm>
            <a:off x="250825" y="1779588"/>
            <a:ext cx="4310063" cy="2233612"/>
          </a:xfrm>
          <a:prstGeom prst="rect">
            <a:avLst/>
          </a:prstGeom>
          <a:noFill/>
          <a:ln w="12700">
            <a:noFill/>
            <a:miter lim="800000"/>
            <a:headEnd/>
            <a:tailEnd/>
          </a:ln>
        </p:spPr>
      </p:pic>
      <p:pic>
        <p:nvPicPr>
          <p:cNvPr id="7" name="Picture 8"/>
          <p:cNvPicPr>
            <a:picLocks noChangeAspect="1" noChangeArrowheads="1"/>
          </p:cNvPicPr>
          <p:nvPr/>
        </p:nvPicPr>
        <p:blipFill>
          <a:blip r:embed="rId3" cstate="print"/>
          <a:srcRect/>
          <a:stretch>
            <a:fillRect/>
          </a:stretch>
        </p:blipFill>
        <p:spPr bwMode="auto">
          <a:xfrm>
            <a:off x="4716016" y="1778918"/>
            <a:ext cx="4248150" cy="3487738"/>
          </a:xfrm>
          <a:prstGeom prst="rect">
            <a:avLst/>
          </a:prstGeom>
          <a:noFill/>
          <a:ln w="12700">
            <a:noFill/>
            <a:miter lim="800000"/>
            <a:headEnd/>
            <a:tailEnd/>
          </a:ln>
        </p:spPr>
      </p:pic>
      <p:pic>
        <p:nvPicPr>
          <p:cNvPr id="8" name="Picture 9"/>
          <p:cNvPicPr>
            <a:picLocks noChangeAspect="1" noChangeArrowheads="1"/>
          </p:cNvPicPr>
          <p:nvPr/>
        </p:nvPicPr>
        <p:blipFill>
          <a:blip r:embed="rId4" cstate="print"/>
          <a:srcRect/>
          <a:stretch>
            <a:fillRect/>
          </a:stretch>
        </p:blipFill>
        <p:spPr bwMode="auto">
          <a:xfrm>
            <a:off x="179388" y="4425950"/>
            <a:ext cx="4392612" cy="2020888"/>
          </a:xfrm>
          <a:prstGeom prst="rect">
            <a:avLst/>
          </a:prstGeom>
          <a:noFill/>
          <a:ln w="12700">
            <a:noFill/>
            <a:miter lim="800000"/>
            <a:headEnd/>
            <a:tailEnd/>
          </a:ln>
        </p:spPr>
      </p:pic>
      <p:sp>
        <p:nvSpPr>
          <p:cNvPr id="9" name="Text Box 10"/>
          <p:cNvSpPr txBox="1">
            <a:spLocks noChangeArrowheads="1"/>
          </p:cNvSpPr>
          <p:nvPr/>
        </p:nvSpPr>
        <p:spPr bwMode="auto">
          <a:xfrm>
            <a:off x="1619250" y="1419225"/>
            <a:ext cx="1397000" cy="396875"/>
          </a:xfrm>
          <a:prstGeom prst="rect">
            <a:avLst/>
          </a:prstGeom>
          <a:noFill/>
          <a:ln w="12700">
            <a:noFill/>
            <a:miter lim="800000"/>
            <a:headEnd/>
            <a:tailEnd/>
          </a:ln>
        </p:spPr>
        <p:txBody>
          <a:bodyPr wrap="none" lIns="90000" tIns="46800" rIns="90000" bIns="46800">
            <a:spAutoFit/>
          </a:bodyPr>
          <a:lstStyle/>
          <a:p>
            <a:r>
              <a:rPr lang="en-US" altLang="ko-KR" sz="2000" b="1">
                <a:solidFill>
                  <a:srgbClr val="CC0000"/>
                </a:solidFill>
                <a:latin typeface="맑은 고딕" pitchFamily="50" charset="-127"/>
                <a:ea typeface="맑은 고딕" pitchFamily="50" charset="-127"/>
              </a:rPr>
              <a:t>&lt; PHY I &gt;</a:t>
            </a:r>
            <a:endParaRPr lang="ko-KR" altLang="en-US" sz="2000" b="1">
              <a:solidFill>
                <a:srgbClr val="CC0000"/>
              </a:solidFill>
              <a:latin typeface="맑은 고딕" pitchFamily="50" charset="-127"/>
              <a:ea typeface="맑은 고딕" pitchFamily="50" charset="-127"/>
            </a:endParaRPr>
          </a:p>
        </p:txBody>
      </p:sp>
      <p:sp>
        <p:nvSpPr>
          <p:cNvPr id="10" name="Text Box 11"/>
          <p:cNvSpPr txBox="1">
            <a:spLocks noChangeArrowheads="1"/>
          </p:cNvSpPr>
          <p:nvPr/>
        </p:nvSpPr>
        <p:spPr bwMode="auto">
          <a:xfrm>
            <a:off x="6227316" y="1420143"/>
            <a:ext cx="1476375" cy="396875"/>
          </a:xfrm>
          <a:prstGeom prst="rect">
            <a:avLst/>
          </a:prstGeom>
          <a:noFill/>
          <a:ln w="12700">
            <a:noFill/>
            <a:miter lim="800000"/>
            <a:headEnd/>
            <a:tailEnd/>
          </a:ln>
        </p:spPr>
        <p:txBody>
          <a:bodyPr wrap="none" lIns="90000" tIns="46800" rIns="90000" bIns="46800">
            <a:spAutoFit/>
          </a:bodyPr>
          <a:lstStyle/>
          <a:p>
            <a:r>
              <a:rPr lang="en-US" altLang="ko-KR" sz="2000" b="1">
                <a:solidFill>
                  <a:srgbClr val="CC0000"/>
                </a:solidFill>
                <a:latin typeface="맑은 고딕" pitchFamily="50" charset="-127"/>
                <a:ea typeface="맑은 고딕" pitchFamily="50" charset="-127"/>
              </a:rPr>
              <a:t>&lt; PHY II &gt;</a:t>
            </a:r>
            <a:endParaRPr lang="ko-KR" altLang="en-US" sz="2000" b="1">
              <a:solidFill>
                <a:srgbClr val="CC0000"/>
              </a:solidFill>
              <a:latin typeface="맑은 고딕" pitchFamily="50" charset="-127"/>
              <a:ea typeface="맑은 고딕" pitchFamily="50" charset="-127"/>
            </a:endParaRPr>
          </a:p>
        </p:txBody>
      </p:sp>
      <p:sp>
        <p:nvSpPr>
          <p:cNvPr id="11" name="Text Box 12"/>
          <p:cNvSpPr txBox="1">
            <a:spLocks noChangeArrowheads="1"/>
          </p:cNvSpPr>
          <p:nvPr/>
        </p:nvSpPr>
        <p:spPr bwMode="auto">
          <a:xfrm>
            <a:off x="1547813" y="4065588"/>
            <a:ext cx="1555750" cy="396875"/>
          </a:xfrm>
          <a:prstGeom prst="rect">
            <a:avLst/>
          </a:prstGeom>
          <a:noFill/>
          <a:ln w="12700">
            <a:noFill/>
            <a:miter lim="800000"/>
            <a:headEnd/>
            <a:tailEnd/>
          </a:ln>
        </p:spPr>
        <p:txBody>
          <a:bodyPr wrap="none" lIns="90000" tIns="46800" rIns="90000" bIns="46800">
            <a:spAutoFit/>
          </a:bodyPr>
          <a:lstStyle/>
          <a:p>
            <a:r>
              <a:rPr lang="en-US" altLang="ko-KR" sz="2000" b="1">
                <a:solidFill>
                  <a:srgbClr val="CC0000"/>
                </a:solidFill>
                <a:latin typeface="맑은 고딕" pitchFamily="50" charset="-127"/>
                <a:ea typeface="맑은 고딕" pitchFamily="50" charset="-127"/>
              </a:rPr>
              <a:t>&lt; PHY III &gt;</a:t>
            </a:r>
            <a:endParaRPr lang="ko-KR" altLang="en-US" sz="2000" b="1">
              <a:solidFill>
                <a:srgbClr val="CC0000"/>
              </a:solidFill>
              <a:latin typeface="맑은 고딕" pitchFamily="50" charset="-127"/>
              <a:ea typeface="맑은 고딕" pitchFamily="50" charset="-127"/>
            </a:endParaRPr>
          </a:p>
        </p:txBody>
      </p:sp>
      <p:sp>
        <p:nvSpPr>
          <p:cNvPr id="12" name="Rectangle 13"/>
          <p:cNvSpPr>
            <a:spLocks noChangeArrowheads="1"/>
          </p:cNvSpPr>
          <p:nvPr/>
        </p:nvSpPr>
        <p:spPr bwMode="auto">
          <a:xfrm>
            <a:off x="285750" y="3209925"/>
            <a:ext cx="4248150" cy="792163"/>
          </a:xfrm>
          <a:prstGeom prst="rect">
            <a:avLst/>
          </a:prstGeom>
          <a:noFill/>
          <a:ln w="19050">
            <a:solidFill>
              <a:srgbClr val="0000FF"/>
            </a:solidFill>
            <a:miter lim="800000"/>
            <a:headEnd/>
            <a:tailEnd/>
          </a:ln>
        </p:spPr>
        <p:txBody>
          <a:bodyPr wrap="none" lIns="90000" tIns="46800" rIns="90000" bIns="46800" anchor="ctr"/>
          <a:lstStyle/>
          <a:p>
            <a:endParaRPr lang="ko-KR" altLang="en-US"/>
          </a:p>
        </p:txBody>
      </p:sp>
      <p:sp>
        <p:nvSpPr>
          <p:cNvPr id="13" name="Rectangle 14"/>
          <p:cNvSpPr>
            <a:spLocks noChangeArrowheads="1"/>
          </p:cNvSpPr>
          <p:nvPr/>
        </p:nvSpPr>
        <p:spPr bwMode="auto">
          <a:xfrm>
            <a:off x="4744591" y="2191668"/>
            <a:ext cx="4176712" cy="1079500"/>
          </a:xfrm>
          <a:prstGeom prst="rect">
            <a:avLst/>
          </a:prstGeom>
          <a:noFill/>
          <a:ln w="19050">
            <a:solidFill>
              <a:srgbClr val="0000FF"/>
            </a:solidFill>
            <a:miter lim="800000"/>
            <a:headEnd/>
            <a:tailEnd/>
          </a:ln>
        </p:spPr>
        <p:txBody>
          <a:bodyPr wrap="none" lIns="90000" tIns="46800" rIns="90000" bIns="46800" anchor="ctr"/>
          <a:lstStyle/>
          <a:p>
            <a:endParaRPr lang="ko-KR" altLang="en-US"/>
          </a:p>
        </p:txBody>
      </p:sp>
      <p:sp>
        <p:nvSpPr>
          <p:cNvPr id="14" name="Rectangle 13"/>
          <p:cNvSpPr>
            <a:spLocks noChangeArrowheads="1"/>
          </p:cNvSpPr>
          <p:nvPr/>
        </p:nvSpPr>
        <p:spPr bwMode="auto">
          <a:xfrm>
            <a:off x="285428" y="2244874"/>
            <a:ext cx="4248150" cy="936104"/>
          </a:xfrm>
          <a:prstGeom prst="rect">
            <a:avLst/>
          </a:prstGeom>
          <a:noFill/>
          <a:ln w="28575">
            <a:solidFill>
              <a:srgbClr val="CC0066"/>
            </a:solidFill>
            <a:miter lim="800000"/>
            <a:headEnd/>
            <a:tailEnd/>
          </a:ln>
        </p:spPr>
        <p:txBody>
          <a:bodyPr wrap="none" lIns="90000" tIns="46800" rIns="90000" bIns="46800" anchor="ctr"/>
          <a:lstStyle/>
          <a:p>
            <a:endParaRPr lang="ko-KR" altLang="en-US"/>
          </a:p>
        </p:txBody>
      </p:sp>
      <p:sp>
        <p:nvSpPr>
          <p:cNvPr id="15" name="Rectangle 13"/>
          <p:cNvSpPr>
            <a:spLocks noChangeArrowheads="1"/>
          </p:cNvSpPr>
          <p:nvPr/>
        </p:nvSpPr>
        <p:spPr bwMode="auto">
          <a:xfrm>
            <a:off x="4734619" y="3290342"/>
            <a:ext cx="4176464" cy="1944216"/>
          </a:xfrm>
          <a:prstGeom prst="rect">
            <a:avLst/>
          </a:prstGeom>
          <a:noFill/>
          <a:ln w="28575">
            <a:solidFill>
              <a:srgbClr val="CC0066"/>
            </a:solidFill>
            <a:miter lim="800000"/>
            <a:headEnd/>
            <a:tailEnd/>
          </a:ln>
        </p:spPr>
        <p:txBody>
          <a:bodyPr wrap="none" lIns="90000" tIns="46800" rIns="90000" bIns="46800" anchor="ctr"/>
          <a:lstStyle/>
          <a:p>
            <a:endParaRPr lang="ko-KR" altLang="en-US"/>
          </a:p>
        </p:txBody>
      </p:sp>
    </p:spTree>
    <p:extLst>
      <p:ext uri="{BB962C8B-B14F-4D97-AF65-F5344CB8AC3E}">
        <p14:creationId xmlns:p14="http://schemas.microsoft.com/office/powerpoint/2010/main" val="23373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Flicker Issue</a:t>
            </a:r>
            <a:endParaRPr lang="en-US" altLang="ko-KR" sz="4000" b="1" dirty="0">
              <a:latin typeface="+mj-ea"/>
              <a:ea typeface="+mj-ea"/>
            </a:endParaRPr>
          </a:p>
        </p:txBody>
      </p:sp>
      <p:sp>
        <p:nvSpPr>
          <p:cNvPr id="6" name="Rectangle 3"/>
          <p:cNvSpPr>
            <a:spLocks noChangeArrowheads="1"/>
          </p:cNvSpPr>
          <p:nvPr/>
        </p:nvSpPr>
        <p:spPr bwMode="auto">
          <a:xfrm>
            <a:off x="250825" y="1560513"/>
            <a:ext cx="8697913" cy="3167062"/>
          </a:xfrm>
          <a:prstGeom prst="rect">
            <a:avLst/>
          </a:prstGeom>
          <a:noFill/>
          <a:ln w="12700">
            <a:noFill/>
            <a:miter lim="800000"/>
            <a:headEnd type="none" w="sm" len="sm"/>
            <a:tailEnd type="none" w="sm" len="sm"/>
          </a:ln>
        </p:spPr>
        <p:txBody>
          <a:bodyPr/>
          <a:lstStyle/>
          <a:p>
            <a:pPr marL="342900" indent="-342900">
              <a:spcBef>
                <a:spcPct val="50000"/>
              </a:spcBef>
              <a:buClr>
                <a:schemeClr val="tx1"/>
              </a:buClr>
              <a:buFont typeface="Wingdings" pitchFamily="2" charset="2"/>
              <a:buChar char="q"/>
            </a:pPr>
            <a:r>
              <a:rPr kumimoji="0" lang="en-US" altLang="ko-KR" sz="2800" b="1" dirty="0">
                <a:solidFill>
                  <a:srgbClr val="000000"/>
                </a:solidFill>
              </a:rPr>
              <a:t> </a:t>
            </a:r>
            <a:r>
              <a:rPr kumimoji="0" lang="en-US" altLang="ko-KR" sz="2800" b="1" dirty="0" smtClean="0">
                <a:solidFill>
                  <a:srgbClr val="000000"/>
                </a:solidFill>
              </a:rPr>
              <a:t>Flicker is defined as the fluctuation of the brightness of light that can cause noticeable physiological changes in humans. </a:t>
            </a:r>
            <a:endParaRPr lang="en-US" altLang="ko-KR" sz="2800" b="1" i="1" dirty="0">
              <a:solidFill>
                <a:srgbClr val="CC0066"/>
              </a:solidFill>
            </a:endParaRPr>
          </a:p>
          <a:p>
            <a:pPr marL="342900" indent="-342900">
              <a:spcBef>
                <a:spcPct val="50000"/>
              </a:spcBef>
              <a:buClr>
                <a:schemeClr val="tx1"/>
              </a:buClr>
              <a:buFont typeface="Wingdings" pitchFamily="2" charset="2"/>
              <a:buChar char="q"/>
            </a:pPr>
            <a:r>
              <a:rPr kumimoji="0" lang="en-US" altLang="ko-KR" sz="2800" b="1" dirty="0">
                <a:solidFill>
                  <a:srgbClr val="000000"/>
                </a:solidFill>
              </a:rPr>
              <a:t> </a:t>
            </a:r>
            <a:r>
              <a:rPr kumimoji="0" lang="en-US" altLang="ko-KR" sz="2800" b="1" dirty="0" smtClean="0">
                <a:solidFill>
                  <a:srgbClr val="000000"/>
                </a:solidFill>
              </a:rPr>
              <a:t>Intra-frame </a:t>
            </a:r>
            <a:r>
              <a:rPr kumimoji="0" lang="en-US" altLang="ko-KR" sz="2800" b="1" dirty="0">
                <a:solidFill>
                  <a:srgbClr val="000000"/>
                </a:solidFill>
              </a:rPr>
              <a:t>Flicker</a:t>
            </a:r>
            <a:r>
              <a:rPr lang="en-US" altLang="ko-KR" sz="2800" b="1" i="1" dirty="0">
                <a:solidFill>
                  <a:srgbClr val="CC0066"/>
                </a:solidFill>
              </a:rPr>
              <a:t> </a:t>
            </a:r>
            <a:endParaRPr lang="ko-KR" altLang="en-US" sz="2800" b="1" i="1" dirty="0">
              <a:solidFill>
                <a:srgbClr val="CC0066"/>
              </a:solidFill>
            </a:endParaRPr>
          </a:p>
          <a:p>
            <a:pPr marL="342900" indent="-342900">
              <a:spcBef>
                <a:spcPct val="50000"/>
              </a:spcBef>
              <a:buClr>
                <a:schemeClr val="tx1"/>
              </a:buClr>
              <a:buFont typeface="Wingdings" pitchFamily="2" charset="2"/>
              <a:buChar char="q"/>
            </a:pPr>
            <a:r>
              <a:rPr kumimoji="0" lang="en-US" altLang="ko-KR" sz="2800" b="1" dirty="0">
                <a:solidFill>
                  <a:srgbClr val="000000"/>
                </a:solidFill>
              </a:rPr>
              <a:t> </a:t>
            </a:r>
            <a:r>
              <a:rPr kumimoji="0" lang="en-US" altLang="ko-KR" sz="2800" b="1" dirty="0" smtClean="0">
                <a:solidFill>
                  <a:srgbClr val="000000"/>
                </a:solidFill>
              </a:rPr>
              <a:t>Inter-frame </a:t>
            </a:r>
            <a:r>
              <a:rPr kumimoji="0" lang="en-US" altLang="ko-KR" sz="2800" b="1" dirty="0">
                <a:solidFill>
                  <a:srgbClr val="000000"/>
                </a:solidFill>
              </a:rPr>
              <a:t>Flicker </a:t>
            </a:r>
          </a:p>
        </p:txBody>
      </p:sp>
      <p:sp>
        <p:nvSpPr>
          <p:cNvPr id="7" name="Line 6"/>
          <p:cNvSpPr>
            <a:spLocks noChangeShapeType="1"/>
          </p:cNvSpPr>
          <p:nvPr/>
        </p:nvSpPr>
        <p:spPr bwMode="auto">
          <a:xfrm>
            <a:off x="827584" y="5517230"/>
            <a:ext cx="7632847" cy="1"/>
          </a:xfrm>
          <a:prstGeom prst="line">
            <a:avLst/>
          </a:prstGeom>
          <a:noFill/>
          <a:ln w="12700">
            <a:solidFill>
              <a:schemeClr val="tx1"/>
            </a:solidFill>
            <a:round/>
            <a:headEnd/>
            <a:tailEnd/>
          </a:ln>
        </p:spPr>
        <p:txBody>
          <a:bodyPr wrap="square" anchor="ctr">
            <a:spAutoFit/>
          </a:bodyPr>
          <a:lstStyle/>
          <a:p>
            <a:endParaRPr lang="ko-KR" altLang="en-US"/>
          </a:p>
        </p:txBody>
      </p:sp>
      <p:sp>
        <p:nvSpPr>
          <p:cNvPr id="8" name="Line 7"/>
          <p:cNvSpPr>
            <a:spLocks noChangeShapeType="1"/>
          </p:cNvSpPr>
          <p:nvPr/>
        </p:nvSpPr>
        <p:spPr bwMode="auto">
          <a:xfrm>
            <a:off x="827088" y="5516563"/>
            <a:ext cx="0" cy="288925"/>
          </a:xfrm>
          <a:prstGeom prst="line">
            <a:avLst/>
          </a:prstGeom>
          <a:noFill/>
          <a:ln w="12700">
            <a:solidFill>
              <a:schemeClr val="tx1"/>
            </a:solidFill>
            <a:round/>
            <a:headEnd/>
            <a:tailEnd/>
          </a:ln>
        </p:spPr>
        <p:txBody>
          <a:bodyPr wrap="none" anchor="ctr">
            <a:spAutoFit/>
          </a:bodyPr>
          <a:lstStyle/>
          <a:p>
            <a:endParaRPr lang="ko-KR" altLang="en-US"/>
          </a:p>
        </p:txBody>
      </p:sp>
      <p:sp>
        <p:nvSpPr>
          <p:cNvPr id="9" name="Line 8"/>
          <p:cNvSpPr>
            <a:spLocks noChangeShapeType="1"/>
          </p:cNvSpPr>
          <p:nvPr/>
        </p:nvSpPr>
        <p:spPr bwMode="auto">
          <a:xfrm>
            <a:off x="3635375" y="5516563"/>
            <a:ext cx="0" cy="288925"/>
          </a:xfrm>
          <a:prstGeom prst="line">
            <a:avLst/>
          </a:prstGeom>
          <a:noFill/>
          <a:ln w="12700">
            <a:solidFill>
              <a:schemeClr val="tx1"/>
            </a:solidFill>
            <a:round/>
            <a:headEnd/>
            <a:tailEnd/>
          </a:ln>
        </p:spPr>
        <p:txBody>
          <a:bodyPr wrap="none" anchor="ctr">
            <a:spAutoFit/>
          </a:bodyPr>
          <a:lstStyle/>
          <a:p>
            <a:endParaRPr lang="ko-KR" altLang="en-US"/>
          </a:p>
        </p:txBody>
      </p:sp>
      <p:sp>
        <p:nvSpPr>
          <p:cNvPr id="10" name="Line 9"/>
          <p:cNvSpPr>
            <a:spLocks noChangeShapeType="1"/>
          </p:cNvSpPr>
          <p:nvPr/>
        </p:nvSpPr>
        <p:spPr bwMode="auto">
          <a:xfrm>
            <a:off x="5651500" y="5516563"/>
            <a:ext cx="0" cy="288925"/>
          </a:xfrm>
          <a:prstGeom prst="line">
            <a:avLst/>
          </a:prstGeom>
          <a:noFill/>
          <a:ln w="12700">
            <a:solidFill>
              <a:schemeClr val="tx1"/>
            </a:solidFill>
            <a:round/>
            <a:headEnd/>
            <a:tailEnd/>
          </a:ln>
        </p:spPr>
        <p:txBody>
          <a:bodyPr wrap="none" anchor="ctr">
            <a:spAutoFit/>
          </a:bodyPr>
          <a:lstStyle/>
          <a:p>
            <a:endParaRPr lang="ko-KR" altLang="en-US"/>
          </a:p>
        </p:txBody>
      </p:sp>
      <p:sp>
        <p:nvSpPr>
          <p:cNvPr id="11" name="Line 10"/>
          <p:cNvSpPr>
            <a:spLocks noChangeShapeType="1"/>
          </p:cNvSpPr>
          <p:nvPr/>
        </p:nvSpPr>
        <p:spPr bwMode="auto">
          <a:xfrm>
            <a:off x="8459788" y="5516563"/>
            <a:ext cx="0" cy="288925"/>
          </a:xfrm>
          <a:prstGeom prst="line">
            <a:avLst/>
          </a:prstGeom>
          <a:noFill/>
          <a:ln w="12700">
            <a:solidFill>
              <a:schemeClr val="tx1"/>
            </a:solidFill>
            <a:round/>
            <a:headEnd/>
            <a:tailEnd/>
          </a:ln>
        </p:spPr>
        <p:txBody>
          <a:bodyPr wrap="none" anchor="ctr">
            <a:spAutoFit/>
          </a:bodyPr>
          <a:lstStyle/>
          <a:p>
            <a:endParaRPr lang="ko-KR" altLang="en-US"/>
          </a:p>
        </p:txBody>
      </p:sp>
      <p:sp>
        <p:nvSpPr>
          <p:cNvPr id="12" name="Text Box 11"/>
          <p:cNvSpPr txBox="1">
            <a:spLocks noChangeArrowheads="1"/>
          </p:cNvSpPr>
          <p:nvPr/>
        </p:nvSpPr>
        <p:spPr bwMode="auto">
          <a:xfrm>
            <a:off x="971550" y="5734050"/>
            <a:ext cx="2533650" cy="336550"/>
          </a:xfrm>
          <a:prstGeom prst="rect">
            <a:avLst/>
          </a:prstGeom>
          <a:noFill/>
          <a:ln w="12700">
            <a:noFill/>
            <a:miter lim="800000"/>
            <a:headEnd/>
            <a:tailEnd/>
          </a:ln>
        </p:spPr>
        <p:txBody>
          <a:bodyPr wrap="none">
            <a:spAutoFit/>
          </a:bodyPr>
          <a:lstStyle/>
          <a:p>
            <a:r>
              <a:rPr lang="en-US" altLang="ko-KR" sz="1600" b="1"/>
              <a:t>Data Transmission Time</a:t>
            </a:r>
          </a:p>
        </p:txBody>
      </p:sp>
      <p:sp>
        <p:nvSpPr>
          <p:cNvPr id="13" name="Line 12"/>
          <p:cNvSpPr>
            <a:spLocks noChangeShapeType="1"/>
          </p:cNvSpPr>
          <p:nvPr/>
        </p:nvSpPr>
        <p:spPr bwMode="auto">
          <a:xfrm>
            <a:off x="5651500" y="5661025"/>
            <a:ext cx="2808288" cy="0"/>
          </a:xfrm>
          <a:prstGeom prst="line">
            <a:avLst/>
          </a:prstGeom>
          <a:noFill/>
          <a:ln w="12700">
            <a:solidFill>
              <a:schemeClr val="tx1"/>
            </a:solidFill>
            <a:round/>
            <a:headEnd type="stealth" w="lg" len="lg"/>
            <a:tailEnd type="stealth" w="lg" len="lg"/>
          </a:ln>
        </p:spPr>
        <p:txBody>
          <a:bodyPr wrap="none" anchor="ctr">
            <a:spAutoFit/>
          </a:bodyPr>
          <a:lstStyle/>
          <a:p>
            <a:endParaRPr lang="ko-KR" altLang="en-US"/>
          </a:p>
        </p:txBody>
      </p:sp>
      <p:sp>
        <p:nvSpPr>
          <p:cNvPr id="14" name="Line 13"/>
          <p:cNvSpPr>
            <a:spLocks noChangeShapeType="1"/>
          </p:cNvSpPr>
          <p:nvPr/>
        </p:nvSpPr>
        <p:spPr bwMode="auto">
          <a:xfrm>
            <a:off x="827088" y="5661025"/>
            <a:ext cx="2808287" cy="0"/>
          </a:xfrm>
          <a:prstGeom prst="line">
            <a:avLst/>
          </a:prstGeom>
          <a:noFill/>
          <a:ln w="12700">
            <a:solidFill>
              <a:schemeClr val="tx1"/>
            </a:solidFill>
            <a:round/>
            <a:headEnd type="stealth" w="lg" len="lg"/>
            <a:tailEnd type="stealth" w="lg" len="lg"/>
          </a:ln>
        </p:spPr>
        <p:txBody>
          <a:bodyPr wrap="none" anchor="ctr">
            <a:spAutoFit/>
          </a:bodyPr>
          <a:lstStyle/>
          <a:p>
            <a:endParaRPr lang="ko-KR" altLang="en-US"/>
          </a:p>
        </p:txBody>
      </p:sp>
      <p:sp>
        <p:nvSpPr>
          <p:cNvPr id="15" name="Text Box 14"/>
          <p:cNvSpPr txBox="1">
            <a:spLocks noChangeArrowheads="1"/>
          </p:cNvSpPr>
          <p:nvPr/>
        </p:nvSpPr>
        <p:spPr bwMode="auto">
          <a:xfrm>
            <a:off x="5795963" y="5734050"/>
            <a:ext cx="2533650" cy="336550"/>
          </a:xfrm>
          <a:prstGeom prst="rect">
            <a:avLst/>
          </a:prstGeom>
          <a:noFill/>
          <a:ln w="12700">
            <a:noFill/>
            <a:miter lim="800000"/>
            <a:headEnd/>
            <a:tailEnd/>
          </a:ln>
        </p:spPr>
        <p:txBody>
          <a:bodyPr wrap="none">
            <a:spAutoFit/>
          </a:bodyPr>
          <a:lstStyle/>
          <a:p>
            <a:r>
              <a:rPr lang="en-US" altLang="ko-KR" sz="1600" b="1"/>
              <a:t>Data Transmission Time</a:t>
            </a:r>
          </a:p>
        </p:txBody>
      </p:sp>
      <p:sp>
        <p:nvSpPr>
          <p:cNvPr id="16" name="Line 15"/>
          <p:cNvSpPr>
            <a:spLocks noChangeShapeType="1"/>
          </p:cNvSpPr>
          <p:nvPr/>
        </p:nvSpPr>
        <p:spPr bwMode="auto">
          <a:xfrm>
            <a:off x="3635375" y="5661025"/>
            <a:ext cx="2016125" cy="0"/>
          </a:xfrm>
          <a:prstGeom prst="line">
            <a:avLst/>
          </a:prstGeom>
          <a:noFill/>
          <a:ln w="12700">
            <a:solidFill>
              <a:schemeClr val="tx1"/>
            </a:solidFill>
            <a:round/>
            <a:headEnd type="stealth" w="lg" len="lg"/>
            <a:tailEnd type="stealth" w="lg" len="lg"/>
          </a:ln>
        </p:spPr>
        <p:txBody>
          <a:bodyPr anchor="ctr">
            <a:spAutoFit/>
          </a:bodyPr>
          <a:lstStyle/>
          <a:p>
            <a:endParaRPr lang="ko-KR" altLang="en-US"/>
          </a:p>
        </p:txBody>
      </p:sp>
      <p:sp>
        <p:nvSpPr>
          <p:cNvPr id="17" name="Text Box 17"/>
          <p:cNvSpPr txBox="1">
            <a:spLocks noChangeArrowheads="1"/>
          </p:cNvSpPr>
          <p:nvPr/>
        </p:nvSpPr>
        <p:spPr bwMode="auto">
          <a:xfrm>
            <a:off x="4140200" y="5734050"/>
            <a:ext cx="1066800" cy="336550"/>
          </a:xfrm>
          <a:prstGeom prst="rect">
            <a:avLst/>
          </a:prstGeom>
          <a:noFill/>
          <a:ln w="12700">
            <a:noFill/>
            <a:miter lim="800000"/>
            <a:headEnd/>
            <a:tailEnd/>
          </a:ln>
        </p:spPr>
        <p:txBody>
          <a:bodyPr wrap="none">
            <a:spAutoFit/>
          </a:bodyPr>
          <a:lstStyle/>
          <a:p>
            <a:r>
              <a:rPr lang="en-US" altLang="ko-KR" sz="1600" b="1" dirty="0"/>
              <a:t>Idle Time</a:t>
            </a:r>
          </a:p>
        </p:txBody>
      </p:sp>
      <p:sp>
        <p:nvSpPr>
          <p:cNvPr id="18" name="Rectangle 4"/>
          <p:cNvSpPr>
            <a:spLocks noChangeArrowheads="1"/>
          </p:cNvSpPr>
          <p:nvPr/>
        </p:nvSpPr>
        <p:spPr bwMode="auto">
          <a:xfrm>
            <a:off x="82758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19" name="Rectangle 4"/>
          <p:cNvSpPr>
            <a:spLocks noChangeArrowheads="1"/>
          </p:cNvSpPr>
          <p:nvPr/>
        </p:nvSpPr>
        <p:spPr bwMode="auto">
          <a:xfrm>
            <a:off x="1043608"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0" name="Rectangle 4"/>
          <p:cNvSpPr>
            <a:spLocks noChangeArrowheads="1"/>
          </p:cNvSpPr>
          <p:nvPr/>
        </p:nvSpPr>
        <p:spPr bwMode="auto">
          <a:xfrm>
            <a:off x="133164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1" name="Rectangle 4"/>
          <p:cNvSpPr>
            <a:spLocks noChangeArrowheads="1"/>
          </p:cNvSpPr>
          <p:nvPr/>
        </p:nvSpPr>
        <p:spPr bwMode="auto">
          <a:xfrm>
            <a:off x="1547665"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2" name="Rectangle 4"/>
          <p:cNvSpPr>
            <a:spLocks noChangeArrowheads="1"/>
          </p:cNvSpPr>
          <p:nvPr/>
        </p:nvSpPr>
        <p:spPr bwMode="auto">
          <a:xfrm>
            <a:off x="169168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3" name="Rectangle 4"/>
          <p:cNvSpPr>
            <a:spLocks noChangeArrowheads="1"/>
          </p:cNvSpPr>
          <p:nvPr/>
        </p:nvSpPr>
        <p:spPr bwMode="auto">
          <a:xfrm>
            <a:off x="190770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4" name="Rectangle 4"/>
          <p:cNvSpPr>
            <a:spLocks noChangeArrowheads="1"/>
          </p:cNvSpPr>
          <p:nvPr/>
        </p:nvSpPr>
        <p:spPr bwMode="auto">
          <a:xfrm>
            <a:off x="2123728"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5" name="Rectangle 4"/>
          <p:cNvSpPr>
            <a:spLocks noChangeArrowheads="1"/>
          </p:cNvSpPr>
          <p:nvPr/>
        </p:nvSpPr>
        <p:spPr bwMode="auto">
          <a:xfrm>
            <a:off x="241176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6" name="Rectangle 4"/>
          <p:cNvSpPr>
            <a:spLocks noChangeArrowheads="1"/>
          </p:cNvSpPr>
          <p:nvPr/>
        </p:nvSpPr>
        <p:spPr bwMode="auto">
          <a:xfrm>
            <a:off x="2627785"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7" name="Rectangle 4"/>
          <p:cNvSpPr>
            <a:spLocks noChangeArrowheads="1"/>
          </p:cNvSpPr>
          <p:nvPr/>
        </p:nvSpPr>
        <p:spPr bwMode="auto">
          <a:xfrm>
            <a:off x="2843808"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8" name="Rectangle 4"/>
          <p:cNvSpPr>
            <a:spLocks noChangeArrowheads="1"/>
          </p:cNvSpPr>
          <p:nvPr/>
        </p:nvSpPr>
        <p:spPr bwMode="auto">
          <a:xfrm>
            <a:off x="3059832"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29" name="Rectangle 4"/>
          <p:cNvSpPr>
            <a:spLocks noChangeArrowheads="1"/>
          </p:cNvSpPr>
          <p:nvPr/>
        </p:nvSpPr>
        <p:spPr bwMode="auto">
          <a:xfrm>
            <a:off x="334786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0" name="Rectangle 4"/>
          <p:cNvSpPr>
            <a:spLocks noChangeArrowheads="1"/>
          </p:cNvSpPr>
          <p:nvPr/>
        </p:nvSpPr>
        <p:spPr bwMode="auto">
          <a:xfrm>
            <a:off x="3563889"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1" name="Rectangle 4"/>
          <p:cNvSpPr>
            <a:spLocks noChangeArrowheads="1"/>
          </p:cNvSpPr>
          <p:nvPr/>
        </p:nvSpPr>
        <p:spPr bwMode="auto">
          <a:xfrm>
            <a:off x="565212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2" name="Rectangle 4"/>
          <p:cNvSpPr>
            <a:spLocks noChangeArrowheads="1"/>
          </p:cNvSpPr>
          <p:nvPr/>
        </p:nvSpPr>
        <p:spPr bwMode="auto">
          <a:xfrm>
            <a:off x="586814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3" name="Rectangle 4"/>
          <p:cNvSpPr>
            <a:spLocks noChangeArrowheads="1"/>
          </p:cNvSpPr>
          <p:nvPr/>
        </p:nvSpPr>
        <p:spPr bwMode="auto">
          <a:xfrm>
            <a:off x="6156176"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4" name="Rectangle 4"/>
          <p:cNvSpPr>
            <a:spLocks noChangeArrowheads="1"/>
          </p:cNvSpPr>
          <p:nvPr/>
        </p:nvSpPr>
        <p:spPr bwMode="auto">
          <a:xfrm>
            <a:off x="6372201"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5" name="Rectangle 4"/>
          <p:cNvSpPr>
            <a:spLocks noChangeArrowheads="1"/>
          </p:cNvSpPr>
          <p:nvPr/>
        </p:nvSpPr>
        <p:spPr bwMode="auto">
          <a:xfrm>
            <a:off x="6516216"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6" name="Rectangle 4"/>
          <p:cNvSpPr>
            <a:spLocks noChangeArrowheads="1"/>
          </p:cNvSpPr>
          <p:nvPr/>
        </p:nvSpPr>
        <p:spPr bwMode="auto">
          <a:xfrm>
            <a:off x="673224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7" name="Rectangle 4"/>
          <p:cNvSpPr>
            <a:spLocks noChangeArrowheads="1"/>
          </p:cNvSpPr>
          <p:nvPr/>
        </p:nvSpPr>
        <p:spPr bwMode="auto">
          <a:xfrm>
            <a:off x="694826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8" name="Rectangle 4"/>
          <p:cNvSpPr>
            <a:spLocks noChangeArrowheads="1"/>
          </p:cNvSpPr>
          <p:nvPr/>
        </p:nvSpPr>
        <p:spPr bwMode="auto">
          <a:xfrm>
            <a:off x="7236296"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39" name="Rectangle 4"/>
          <p:cNvSpPr>
            <a:spLocks noChangeArrowheads="1"/>
          </p:cNvSpPr>
          <p:nvPr/>
        </p:nvSpPr>
        <p:spPr bwMode="auto">
          <a:xfrm>
            <a:off x="7452321"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40" name="Rectangle 4"/>
          <p:cNvSpPr>
            <a:spLocks noChangeArrowheads="1"/>
          </p:cNvSpPr>
          <p:nvPr/>
        </p:nvSpPr>
        <p:spPr bwMode="auto">
          <a:xfrm>
            <a:off x="7668344"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41" name="Rectangle 4"/>
          <p:cNvSpPr>
            <a:spLocks noChangeArrowheads="1"/>
          </p:cNvSpPr>
          <p:nvPr/>
        </p:nvSpPr>
        <p:spPr bwMode="auto">
          <a:xfrm>
            <a:off x="7884368"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42" name="Rectangle 4"/>
          <p:cNvSpPr>
            <a:spLocks noChangeArrowheads="1"/>
          </p:cNvSpPr>
          <p:nvPr/>
        </p:nvSpPr>
        <p:spPr bwMode="auto">
          <a:xfrm>
            <a:off x="8172400" y="5013176"/>
            <a:ext cx="144015"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43" name="Rectangle 4"/>
          <p:cNvSpPr>
            <a:spLocks noChangeArrowheads="1"/>
          </p:cNvSpPr>
          <p:nvPr/>
        </p:nvSpPr>
        <p:spPr bwMode="auto">
          <a:xfrm>
            <a:off x="8388425" y="5013176"/>
            <a:ext cx="72008" cy="503238"/>
          </a:xfrm>
          <a:prstGeom prst="rect">
            <a:avLst/>
          </a:prstGeom>
          <a:solidFill>
            <a:srgbClr val="000099"/>
          </a:solidFill>
          <a:ln w="12700">
            <a:solidFill>
              <a:schemeClr val="tx1"/>
            </a:solidFill>
            <a:miter lim="800000"/>
            <a:headEnd/>
            <a:tailEnd/>
          </a:ln>
        </p:spPr>
        <p:txBody>
          <a:bodyPr anchor="ctr"/>
          <a:lstStyle/>
          <a:p>
            <a:pPr algn="ctr"/>
            <a:endParaRPr lang="en-US" altLang="ko-KR" sz="2400" dirty="0">
              <a:solidFill>
                <a:schemeClr val="bg1"/>
              </a:solidFill>
            </a:endParaRPr>
          </a:p>
        </p:txBody>
      </p:sp>
      <p:sp>
        <p:nvSpPr>
          <p:cNvPr id="44" name="Text Box 17"/>
          <p:cNvSpPr txBox="1">
            <a:spLocks noChangeArrowheads="1"/>
          </p:cNvSpPr>
          <p:nvPr/>
        </p:nvSpPr>
        <p:spPr bwMode="auto">
          <a:xfrm>
            <a:off x="1475656" y="4581128"/>
            <a:ext cx="1580882" cy="400110"/>
          </a:xfrm>
          <a:prstGeom prst="rect">
            <a:avLst/>
          </a:prstGeom>
          <a:noFill/>
          <a:ln w="12700">
            <a:noFill/>
            <a:miter lim="800000"/>
            <a:headEnd/>
            <a:tailEnd/>
          </a:ln>
        </p:spPr>
        <p:txBody>
          <a:bodyPr wrap="none">
            <a:spAutoFit/>
          </a:bodyPr>
          <a:lstStyle/>
          <a:p>
            <a:r>
              <a:rPr lang="en-US" altLang="ko-KR" sz="2000" b="1" dirty="0" smtClean="0"/>
              <a:t>Data Frame</a:t>
            </a:r>
            <a:endParaRPr lang="en-US" altLang="ko-KR" sz="2000" b="1" dirty="0"/>
          </a:p>
        </p:txBody>
      </p:sp>
      <p:sp>
        <p:nvSpPr>
          <p:cNvPr id="45" name="Text Box 17"/>
          <p:cNvSpPr txBox="1">
            <a:spLocks noChangeArrowheads="1"/>
          </p:cNvSpPr>
          <p:nvPr/>
        </p:nvSpPr>
        <p:spPr bwMode="auto">
          <a:xfrm>
            <a:off x="6300192" y="4581128"/>
            <a:ext cx="1580882" cy="400110"/>
          </a:xfrm>
          <a:prstGeom prst="rect">
            <a:avLst/>
          </a:prstGeom>
          <a:noFill/>
          <a:ln w="12700">
            <a:noFill/>
            <a:miter lim="800000"/>
            <a:headEnd/>
            <a:tailEnd/>
          </a:ln>
        </p:spPr>
        <p:txBody>
          <a:bodyPr wrap="none">
            <a:spAutoFit/>
          </a:bodyPr>
          <a:lstStyle/>
          <a:p>
            <a:r>
              <a:rPr lang="en-US" altLang="ko-KR" sz="2000" b="1" dirty="0" smtClean="0"/>
              <a:t>Data Frame</a:t>
            </a:r>
            <a:endParaRPr lang="en-US" altLang="ko-KR" sz="2000" b="1" dirty="0"/>
          </a:p>
        </p:txBody>
      </p:sp>
    </p:spTree>
    <p:extLst>
      <p:ext uri="{BB962C8B-B14F-4D97-AF65-F5344CB8AC3E}">
        <p14:creationId xmlns:p14="http://schemas.microsoft.com/office/powerpoint/2010/main" val="6734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a:latin typeface="+mj-ea"/>
                <a:ea typeface="+mj-ea"/>
              </a:rPr>
              <a:t>Solutions for Flicker </a:t>
            </a:r>
            <a:r>
              <a:rPr lang="en-US" altLang="ko-KR" sz="4000" b="1" dirty="0" smtClean="0">
                <a:latin typeface="+mj-ea"/>
                <a:ea typeface="+mj-ea"/>
              </a:rPr>
              <a:t>Mitigation</a:t>
            </a:r>
            <a:endParaRPr lang="en-US" altLang="ko-KR" sz="4000" b="1" dirty="0">
              <a:latin typeface="+mj-ea"/>
              <a:ea typeface="+mj-ea"/>
            </a:endParaRPr>
          </a:p>
        </p:txBody>
      </p:sp>
      <p:grpSp>
        <p:nvGrpSpPr>
          <p:cNvPr id="6" name="Group 39"/>
          <p:cNvGrpSpPr>
            <a:grpSpLocks/>
          </p:cNvGrpSpPr>
          <p:nvPr/>
        </p:nvGrpSpPr>
        <p:grpSpPr bwMode="auto">
          <a:xfrm>
            <a:off x="574675" y="1446213"/>
            <a:ext cx="8221663" cy="4108450"/>
            <a:chOff x="362" y="1019"/>
            <a:chExt cx="5179" cy="2588"/>
          </a:xfrm>
        </p:grpSpPr>
        <p:sp>
          <p:nvSpPr>
            <p:cNvPr id="7" name="AutoShape 17"/>
            <p:cNvSpPr>
              <a:spLocks noChangeArrowheads="1"/>
            </p:cNvSpPr>
            <p:nvPr/>
          </p:nvSpPr>
          <p:spPr bwMode="auto">
            <a:xfrm>
              <a:off x="362" y="1797"/>
              <a:ext cx="1955" cy="358"/>
            </a:xfrm>
            <a:prstGeom prst="roundRect">
              <a:avLst>
                <a:gd name="adj" fmla="val 16667"/>
              </a:avLst>
            </a:prstGeom>
            <a:solidFill>
              <a:srgbClr val="FFCC99"/>
            </a:solidFill>
            <a:ln w="15875" algn="ctr">
              <a:noFill/>
              <a:prstDash val="dash"/>
              <a:round/>
              <a:headEnd/>
              <a:tailEnd type="none" w="lg" len="lg"/>
            </a:ln>
          </p:spPr>
          <p:txBody>
            <a:bodyPr anchor="ctr"/>
            <a:lstStyle/>
            <a:p>
              <a:pPr algn="ctr" eaLnBrk="0" latinLnBrk="0" hangingPunct="0"/>
              <a:r>
                <a:rPr kumimoji="0" lang="en-US" altLang="ko-KR" sz="2400"/>
                <a:t>Intra-Frame Flicker</a:t>
              </a:r>
            </a:p>
          </p:txBody>
        </p:sp>
        <p:sp>
          <p:nvSpPr>
            <p:cNvPr id="8" name="AutoShape 18"/>
            <p:cNvSpPr>
              <a:spLocks noChangeArrowheads="1"/>
            </p:cNvSpPr>
            <p:nvPr/>
          </p:nvSpPr>
          <p:spPr bwMode="auto">
            <a:xfrm>
              <a:off x="362" y="3249"/>
              <a:ext cx="1955" cy="358"/>
            </a:xfrm>
            <a:prstGeom prst="roundRect">
              <a:avLst>
                <a:gd name="adj" fmla="val 16667"/>
              </a:avLst>
            </a:prstGeom>
            <a:solidFill>
              <a:srgbClr val="FFCC99"/>
            </a:solidFill>
            <a:ln w="15875" algn="ctr">
              <a:noFill/>
              <a:prstDash val="dash"/>
              <a:round/>
              <a:headEnd/>
              <a:tailEnd type="none" w="lg" len="lg"/>
            </a:ln>
          </p:spPr>
          <p:txBody>
            <a:bodyPr anchor="ctr"/>
            <a:lstStyle/>
            <a:p>
              <a:pPr algn="ctr" eaLnBrk="0" latinLnBrk="0" hangingPunct="0"/>
              <a:r>
                <a:rPr kumimoji="0" lang="en-US" altLang="ko-KR" sz="2400"/>
                <a:t>Inter-Frame Flicker</a:t>
              </a:r>
            </a:p>
          </p:txBody>
        </p:sp>
        <p:sp>
          <p:nvSpPr>
            <p:cNvPr id="9" name="AutoShape 19"/>
            <p:cNvSpPr>
              <a:spLocks noChangeArrowheads="1"/>
            </p:cNvSpPr>
            <p:nvPr/>
          </p:nvSpPr>
          <p:spPr bwMode="auto">
            <a:xfrm>
              <a:off x="2582" y="1019"/>
              <a:ext cx="1639" cy="358"/>
            </a:xfrm>
            <a:prstGeom prst="roundRect">
              <a:avLst>
                <a:gd name="adj" fmla="val 16667"/>
              </a:avLst>
            </a:prstGeom>
            <a:solidFill>
              <a:srgbClr val="333399">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RLL Codes</a:t>
              </a:r>
              <a:endParaRPr kumimoji="0" lang="en-US" altLang="ko-KR" sz="2000" dirty="0"/>
            </a:p>
          </p:txBody>
        </p:sp>
        <p:sp>
          <p:nvSpPr>
            <p:cNvPr id="10" name="AutoShape 20"/>
            <p:cNvSpPr>
              <a:spLocks noChangeArrowheads="1"/>
            </p:cNvSpPr>
            <p:nvPr/>
          </p:nvSpPr>
          <p:spPr bwMode="auto">
            <a:xfrm>
              <a:off x="2584" y="2614"/>
              <a:ext cx="1639" cy="358"/>
            </a:xfrm>
            <a:prstGeom prst="roundRect">
              <a:avLst>
                <a:gd name="adj" fmla="val 16667"/>
              </a:avLst>
            </a:prstGeom>
            <a:solidFill>
              <a:srgbClr val="D60093">
                <a:alpha val="10980"/>
              </a:srgbClr>
            </a:solidFill>
            <a:ln w="15875" algn="ctr">
              <a:noFill/>
              <a:prstDash val="dash"/>
              <a:round/>
              <a:headEnd/>
              <a:tailEnd type="none" w="lg" len="lg"/>
            </a:ln>
          </p:spPr>
          <p:txBody>
            <a:bodyPr anchor="ctr"/>
            <a:lstStyle/>
            <a:p>
              <a:pPr algn="ctr" eaLnBrk="0" latinLnBrk="0" hangingPunct="0"/>
              <a:r>
                <a:rPr kumimoji="0" lang="en-US" altLang="ko-KR" sz="2000"/>
                <a:t>Modulation Scheme</a:t>
              </a:r>
            </a:p>
          </p:txBody>
        </p:sp>
        <p:sp>
          <p:nvSpPr>
            <p:cNvPr id="11" name="AutoShape 21"/>
            <p:cNvSpPr>
              <a:spLocks noChangeArrowheads="1"/>
            </p:cNvSpPr>
            <p:nvPr/>
          </p:nvSpPr>
          <p:spPr bwMode="auto">
            <a:xfrm>
              <a:off x="4472" y="1019"/>
              <a:ext cx="1051" cy="358"/>
            </a:xfrm>
            <a:prstGeom prst="roundRect">
              <a:avLst>
                <a:gd name="adj" fmla="val 16667"/>
              </a:avLst>
            </a:prstGeom>
            <a:solidFill>
              <a:srgbClr val="333399">
                <a:alpha val="23137"/>
              </a:srgbClr>
            </a:solidFill>
            <a:ln w="15875" algn="ctr">
              <a:noFill/>
              <a:prstDash val="dash"/>
              <a:round/>
              <a:headEnd/>
              <a:tailEnd type="none" w="lg" len="lg"/>
            </a:ln>
          </p:spPr>
          <p:txBody>
            <a:bodyPr anchor="ctr"/>
            <a:lstStyle/>
            <a:p>
              <a:pPr algn="ctr" eaLnBrk="0" latinLnBrk="0" hangingPunct="0"/>
              <a:r>
                <a:rPr kumimoji="0" lang="en-US" altLang="ko-KR" sz="2000"/>
                <a:t>Manchester</a:t>
              </a:r>
            </a:p>
          </p:txBody>
        </p:sp>
        <p:sp>
          <p:nvSpPr>
            <p:cNvPr id="12" name="AutoShape 22"/>
            <p:cNvSpPr>
              <a:spLocks noChangeArrowheads="1"/>
            </p:cNvSpPr>
            <p:nvPr/>
          </p:nvSpPr>
          <p:spPr bwMode="auto">
            <a:xfrm>
              <a:off x="4472" y="1525"/>
              <a:ext cx="1051" cy="358"/>
            </a:xfrm>
            <a:prstGeom prst="roundRect">
              <a:avLst>
                <a:gd name="adj" fmla="val 16667"/>
              </a:avLst>
            </a:prstGeom>
            <a:solidFill>
              <a:srgbClr val="333399">
                <a:alpha val="23137"/>
              </a:srgbClr>
            </a:solidFill>
            <a:ln w="15875" algn="ctr">
              <a:noFill/>
              <a:prstDash val="dash"/>
              <a:round/>
              <a:headEnd/>
              <a:tailEnd type="none" w="lg" len="lg"/>
            </a:ln>
          </p:spPr>
          <p:txBody>
            <a:bodyPr anchor="ctr"/>
            <a:lstStyle/>
            <a:p>
              <a:pPr algn="ctr" eaLnBrk="0" latinLnBrk="0" hangingPunct="0"/>
              <a:r>
                <a:rPr kumimoji="0" lang="en-US" altLang="ko-KR" sz="2000"/>
                <a:t>4B6B</a:t>
              </a:r>
            </a:p>
          </p:txBody>
        </p:sp>
        <p:sp>
          <p:nvSpPr>
            <p:cNvPr id="13" name="AutoShape 23"/>
            <p:cNvSpPr>
              <a:spLocks noChangeArrowheads="1"/>
            </p:cNvSpPr>
            <p:nvPr/>
          </p:nvSpPr>
          <p:spPr bwMode="auto">
            <a:xfrm>
              <a:off x="4474" y="2614"/>
              <a:ext cx="1051" cy="358"/>
            </a:xfrm>
            <a:prstGeom prst="roundRect">
              <a:avLst>
                <a:gd name="adj" fmla="val 16667"/>
              </a:avLst>
            </a:prstGeom>
            <a:solidFill>
              <a:srgbClr val="D60093">
                <a:alpha val="10980"/>
              </a:srgbClr>
            </a:solidFill>
            <a:ln w="15875" algn="ctr">
              <a:noFill/>
              <a:prstDash val="dash"/>
              <a:round/>
              <a:headEnd/>
              <a:tailEnd type="none" w="lg" len="lg"/>
            </a:ln>
          </p:spPr>
          <p:txBody>
            <a:bodyPr anchor="ctr"/>
            <a:lstStyle/>
            <a:p>
              <a:pPr algn="ctr" eaLnBrk="0" latinLnBrk="0" hangingPunct="0"/>
              <a:r>
                <a:rPr kumimoji="0" lang="en-US" altLang="ko-KR" sz="2000"/>
                <a:t>Variable-PPM</a:t>
              </a:r>
            </a:p>
          </p:txBody>
        </p:sp>
        <p:sp>
          <p:nvSpPr>
            <p:cNvPr id="14" name="AutoShape 24"/>
            <p:cNvSpPr>
              <a:spLocks noChangeArrowheads="1"/>
            </p:cNvSpPr>
            <p:nvPr/>
          </p:nvSpPr>
          <p:spPr bwMode="auto">
            <a:xfrm>
              <a:off x="3243" y="3249"/>
              <a:ext cx="1871" cy="358"/>
            </a:xfrm>
            <a:prstGeom prst="roundRect">
              <a:avLst>
                <a:gd name="adj" fmla="val 16667"/>
              </a:avLst>
            </a:prstGeom>
            <a:solidFill>
              <a:srgbClr val="003300">
                <a:alpha val="23137"/>
              </a:srgbClr>
            </a:solidFill>
            <a:ln w="15875" algn="ctr">
              <a:noFill/>
              <a:prstDash val="dash"/>
              <a:round/>
              <a:headEnd/>
              <a:tailEnd type="none" w="lg" len="lg"/>
            </a:ln>
          </p:spPr>
          <p:txBody>
            <a:bodyPr anchor="ctr"/>
            <a:lstStyle/>
            <a:p>
              <a:pPr algn="ctr" eaLnBrk="0" latinLnBrk="0" hangingPunct="0"/>
              <a:r>
                <a:rPr kumimoji="0" lang="en-US" altLang="ko-KR" sz="2000" dirty="0"/>
                <a:t>Idle </a:t>
              </a:r>
              <a:r>
                <a:rPr kumimoji="0" lang="en-US" altLang="ko-KR" sz="2000" dirty="0" smtClean="0"/>
                <a:t>Pattern &amp; Compensation Time</a:t>
              </a:r>
              <a:endParaRPr kumimoji="0" lang="en-US" altLang="ko-KR" sz="2000" dirty="0"/>
            </a:p>
          </p:txBody>
        </p:sp>
        <p:cxnSp>
          <p:nvCxnSpPr>
            <p:cNvPr id="15" name="AutoShape 25"/>
            <p:cNvCxnSpPr>
              <a:cxnSpLocks noChangeShapeType="1"/>
              <a:stCxn id="7" idx="3"/>
              <a:endCxn id="9" idx="1"/>
            </p:cNvCxnSpPr>
            <p:nvPr/>
          </p:nvCxnSpPr>
          <p:spPr bwMode="auto">
            <a:xfrm flipV="1">
              <a:off x="2317" y="1198"/>
              <a:ext cx="265" cy="778"/>
            </a:xfrm>
            <a:prstGeom prst="bentConnector3">
              <a:avLst>
                <a:gd name="adj1" fmla="val 49810"/>
              </a:avLst>
            </a:prstGeom>
            <a:noFill/>
            <a:ln w="25400">
              <a:solidFill>
                <a:schemeClr val="tx1"/>
              </a:solidFill>
              <a:miter lim="800000"/>
              <a:headEnd/>
              <a:tailEnd type="none" w="lg" len="lg"/>
            </a:ln>
          </p:spPr>
        </p:cxnSp>
        <p:cxnSp>
          <p:nvCxnSpPr>
            <p:cNvPr id="16" name="AutoShape 26"/>
            <p:cNvCxnSpPr>
              <a:cxnSpLocks noChangeShapeType="1"/>
              <a:stCxn id="7" idx="3"/>
              <a:endCxn id="10" idx="1"/>
            </p:cNvCxnSpPr>
            <p:nvPr/>
          </p:nvCxnSpPr>
          <p:spPr bwMode="auto">
            <a:xfrm>
              <a:off x="2317" y="1976"/>
              <a:ext cx="267" cy="817"/>
            </a:xfrm>
            <a:prstGeom prst="bentConnector3">
              <a:avLst>
                <a:gd name="adj1" fmla="val 49815"/>
              </a:avLst>
            </a:prstGeom>
            <a:noFill/>
            <a:ln w="25400">
              <a:solidFill>
                <a:schemeClr val="tx1"/>
              </a:solidFill>
              <a:miter lim="800000"/>
              <a:headEnd/>
              <a:tailEnd type="none" w="lg" len="lg"/>
            </a:ln>
          </p:spPr>
        </p:cxnSp>
        <p:cxnSp>
          <p:nvCxnSpPr>
            <p:cNvPr id="17" name="AutoShape 27"/>
            <p:cNvCxnSpPr>
              <a:cxnSpLocks noChangeShapeType="1"/>
              <a:stCxn id="9" idx="3"/>
              <a:endCxn id="12" idx="1"/>
            </p:cNvCxnSpPr>
            <p:nvPr/>
          </p:nvCxnSpPr>
          <p:spPr bwMode="auto">
            <a:xfrm>
              <a:off x="4221" y="1198"/>
              <a:ext cx="251" cy="506"/>
            </a:xfrm>
            <a:prstGeom prst="bentConnector3">
              <a:avLst>
                <a:gd name="adj1" fmla="val 49801"/>
              </a:avLst>
            </a:prstGeom>
            <a:noFill/>
            <a:ln w="28575">
              <a:solidFill>
                <a:schemeClr val="tx1"/>
              </a:solidFill>
              <a:miter lim="800000"/>
              <a:headEnd/>
              <a:tailEnd type="none" w="lg" len="lg"/>
            </a:ln>
          </p:spPr>
        </p:cxnSp>
        <p:cxnSp>
          <p:nvCxnSpPr>
            <p:cNvPr id="18" name="AutoShape 28"/>
            <p:cNvCxnSpPr>
              <a:cxnSpLocks noChangeShapeType="1"/>
              <a:stCxn id="10" idx="3"/>
              <a:endCxn id="13" idx="1"/>
            </p:cNvCxnSpPr>
            <p:nvPr/>
          </p:nvCxnSpPr>
          <p:spPr bwMode="auto">
            <a:xfrm>
              <a:off x="4223" y="2793"/>
              <a:ext cx="251" cy="0"/>
            </a:xfrm>
            <a:prstGeom prst="straightConnector1">
              <a:avLst/>
            </a:prstGeom>
            <a:noFill/>
            <a:ln w="25400">
              <a:solidFill>
                <a:schemeClr val="tx1"/>
              </a:solidFill>
              <a:round/>
              <a:headEnd/>
              <a:tailEnd type="none" w="lg" len="lg"/>
            </a:ln>
          </p:spPr>
        </p:cxnSp>
        <p:cxnSp>
          <p:nvCxnSpPr>
            <p:cNvPr id="19" name="AutoShape 29"/>
            <p:cNvCxnSpPr>
              <a:cxnSpLocks noChangeShapeType="1"/>
              <a:stCxn id="8" idx="3"/>
              <a:endCxn id="14" idx="1"/>
            </p:cNvCxnSpPr>
            <p:nvPr/>
          </p:nvCxnSpPr>
          <p:spPr bwMode="auto">
            <a:xfrm>
              <a:off x="2317" y="3428"/>
              <a:ext cx="926" cy="0"/>
            </a:xfrm>
            <a:prstGeom prst="straightConnector1">
              <a:avLst/>
            </a:prstGeom>
            <a:noFill/>
            <a:ln w="25400">
              <a:solidFill>
                <a:schemeClr val="tx1"/>
              </a:solidFill>
              <a:round/>
              <a:headEnd/>
              <a:tailEnd type="none" w="lg" len="lg"/>
            </a:ln>
          </p:spPr>
        </p:cxnSp>
        <p:cxnSp>
          <p:nvCxnSpPr>
            <p:cNvPr id="20" name="AutoShape 30"/>
            <p:cNvCxnSpPr>
              <a:cxnSpLocks noChangeShapeType="1"/>
              <a:stCxn id="7" idx="1"/>
              <a:endCxn id="8" idx="1"/>
            </p:cNvCxnSpPr>
            <p:nvPr/>
          </p:nvCxnSpPr>
          <p:spPr bwMode="auto">
            <a:xfrm rot="10800000" flipH="1" flipV="1">
              <a:off x="362" y="1976"/>
              <a:ext cx="1" cy="1452"/>
            </a:xfrm>
            <a:prstGeom prst="bentConnector3">
              <a:avLst>
                <a:gd name="adj1" fmla="val -14400005"/>
              </a:avLst>
            </a:prstGeom>
            <a:noFill/>
            <a:ln w="25400">
              <a:solidFill>
                <a:schemeClr val="tx1"/>
              </a:solidFill>
              <a:miter lim="800000"/>
              <a:headEnd/>
              <a:tailEnd type="none" w="lg" len="lg"/>
            </a:ln>
          </p:spPr>
        </p:cxnSp>
        <p:cxnSp>
          <p:nvCxnSpPr>
            <p:cNvPr id="21" name="AutoShape 31"/>
            <p:cNvCxnSpPr>
              <a:cxnSpLocks noChangeShapeType="1"/>
              <a:stCxn id="9" idx="3"/>
              <a:endCxn id="11" idx="1"/>
            </p:cNvCxnSpPr>
            <p:nvPr/>
          </p:nvCxnSpPr>
          <p:spPr bwMode="auto">
            <a:xfrm>
              <a:off x="4221" y="1198"/>
              <a:ext cx="251" cy="0"/>
            </a:xfrm>
            <a:prstGeom prst="straightConnector1">
              <a:avLst/>
            </a:prstGeom>
            <a:noFill/>
            <a:ln w="25400">
              <a:solidFill>
                <a:schemeClr val="tx1"/>
              </a:solidFill>
              <a:round/>
              <a:headEnd/>
              <a:tailEnd type="none" w="lg" len="lg"/>
            </a:ln>
          </p:spPr>
        </p:cxnSp>
        <p:sp>
          <p:nvSpPr>
            <p:cNvPr id="22" name="AutoShape 33"/>
            <p:cNvSpPr>
              <a:spLocks noChangeArrowheads="1"/>
            </p:cNvSpPr>
            <p:nvPr/>
          </p:nvSpPr>
          <p:spPr bwMode="auto">
            <a:xfrm>
              <a:off x="4490" y="2069"/>
              <a:ext cx="1051" cy="358"/>
            </a:xfrm>
            <a:prstGeom prst="roundRect">
              <a:avLst>
                <a:gd name="adj" fmla="val 16667"/>
              </a:avLst>
            </a:prstGeom>
            <a:solidFill>
              <a:srgbClr val="333399">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8B10B</a:t>
              </a:r>
              <a:endParaRPr kumimoji="0" lang="en-US" altLang="ko-KR" sz="2000" dirty="0"/>
            </a:p>
          </p:txBody>
        </p:sp>
      </p:grpSp>
      <p:sp>
        <p:nvSpPr>
          <p:cNvPr id="24" name="AutoShape 24"/>
          <p:cNvSpPr>
            <a:spLocks noChangeArrowheads="1"/>
          </p:cNvSpPr>
          <p:nvPr/>
        </p:nvSpPr>
        <p:spPr bwMode="auto">
          <a:xfrm>
            <a:off x="5148064" y="5766023"/>
            <a:ext cx="2970213" cy="568325"/>
          </a:xfrm>
          <a:prstGeom prst="roundRect">
            <a:avLst>
              <a:gd name="adj" fmla="val 16667"/>
            </a:avLst>
          </a:prstGeom>
          <a:solidFill>
            <a:srgbClr val="003300">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Visibility Pattern</a:t>
            </a:r>
            <a:endParaRPr kumimoji="0" lang="en-US" altLang="ko-KR" sz="2000" dirty="0"/>
          </a:p>
        </p:txBody>
      </p:sp>
      <p:cxnSp>
        <p:nvCxnSpPr>
          <p:cNvPr id="25" name="꺾인 연결선 24"/>
          <p:cNvCxnSpPr>
            <a:stCxn id="24" idx="1"/>
            <a:endCxn id="8" idx="3"/>
          </p:cNvCxnSpPr>
          <p:nvPr/>
        </p:nvCxnSpPr>
        <p:spPr bwMode="auto">
          <a:xfrm rot="10800000">
            <a:off x="3678238" y="5270502"/>
            <a:ext cx="1469826" cy="779685"/>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cxnSp>
        <p:nvCxnSpPr>
          <p:cNvPr id="29" name="AutoShape 27"/>
          <p:cNvCxnSpPr>
            <a:cxnSpLocks noChangeShapeType="1"/>
            <a:stCxn id="9" idx="3"/>
            <a:endCxn id="22" idx="1"/>
          </p:cNvCxnSpPr>
          <p:nvPr/>
        </p:nvCxnSpPr>
        <p:spPr bwMode="auto">
          <a:xfrm>
            <a:off x="6700838" y="1730376"/>
            <a:ext cx="427037" cy="1666875"/>
          </a:xfrm>
          <a:prstGeom prst="bentConnector3">
            <a:avLst>
              <a:gd name="adj1" fmla="val 45539"/>
            </a:avLst>
          </a:prstGeom>
          <a:noFill/>
          <a:ln w="28575">
            <a:solidFill>
              <a:schemeClr val="tx1"/>
            </a:solidFill>
            <a:miter lim="800000"/>
            <a:headEnd/>
            <a:tailEnd type="none" w="lg" len="lg"/>
          </a:ln>
        </p:spPr>
      </p:cxnSp>
      <p:sp>
        <p:nvSpPr>
          <p:cNvPr id="23" name="직사각형 22"/>
          <p:cNvSpPr/>
          <p:nvPr/>
        </p:nvSpPr>
        <p:spPr bwMode="auto">
          <a:xfrm>
            <a:off x="3995936" y="3813423"/>
            <a:ext cx="4896544" cy="2592288"/>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3995936" y="3397250"/>
            <a:ext cx="2941831" cy="369332"/>
          </a:xfrm>
          <a:prstGeom prst="rect">
            <a:avLst/>
          </a:prstGeom>
          <a:noFill/>
        </p:spPr>
        <p:txBody>
          <a:bodyPr wrap="none" rtlCol="0">
            <a:spAutoFit/>
          </a:bodyPr>
          <a:lstStyle/>
          <a:p>
            <a:r>
              <a:rPr lang="en-US" altLang="ko-KR" sz="1800" b="1" dirty="0" smtClean="0">
                <a:solidFill>
                  <a:srgbClr val="0000FF"/>
                </a:solidFill>
              </a:rPr>
              <a:t>Dimming Support Solutions</a:t>
            </a:r>
            <a:endParaRPr lang="ko-KR" altLang="en-US" sz="1800" b="1" dirty="0">
              <a:solidFill>
                <a:srgbClr val="0000FF"/>
              </a:solidFill>
            </a:endParaRPr>
          </a:p>
        </p:txBody>
      </p:sp>
    </p:spTree>
    <p:extLst>
      <p:ext uri="{BB962C8B-B14F-4D97-AF65-F5344CB8AC3E}">
        <p14:creationId xmlns:p14="http://schemas.microsoft.com/office/powerpoint/2010/main" val="291898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a:latin typeface="+mj-ea"/>
                <a:ea typeface="+mj-ea"/>
              </a:rPr>
              <a:t>Manchester Code</a:t>
            </a:r>
          </a:p>
        </p:txBody>
      </p:sp>
      <p:sp>
        <p:nvSpPr>
          <p:cNvPr id="6" name="Rectangle 3"/>
          <p:cNvSpPr>
            <a:spLocks noChangeArrowheads="1"/>
          </p:cNvSpPr>
          <p:nvPr/>
        </p:nvSpPr>
        <p:spPr bwMode="auto">
          <a:xfrm>
            <a:off x="395536" y="1631851"/>
            <a:ext cx="8737352" cy="2532137"/>
          </a:xfrm>
          <a:prstGeom prst="rect">
            <a:avLst/>
          </a:prstGeom>
          <a:noFill/>
          <a:ln w="12700">
            <a:noFill/>
            <a:miter lim="800000"/>
            <a:headEnd type="none" w="sm" len="sm"/>
            <a:tailEnd type="none" w="sm" len="sm"/>
          </a:ln>
        </p:spPr>
        <p:txBody>
          <a:bodyPr/>
          <a:lstStyle/>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kumimoji="0" lang="en-US" altLang="ko-KR" sz="2400" b="1" dirty="0" smtClean="0">
                <a:solidFill>
                  <a:srgbClr val="000000"/>
                </a:solidFill>
              </a:rPr>
              <a:t>Expands each bit into 2-bit symbols </a:t>
            </a:r>
          </a:p>
          <a:p>
            <a:pPr marL="342900" indent="-342900">
              <a:lnSpc>
                <a:spcPct val="90000"/>
              </a:lnSpc>
              <a:spcBef>
                <a:spcPct val="20000"/>
              </a:spcBef>
              <a:buClr>
                <a:schemeClr val="tx1"/>
              </a:buClr>
              <a:buFont typeface="Wingdings" pitchFamily="2" charset="2"/>
              <a:buChar char="q"/>
            </a:pPr>
            <a:r>
              <a:rPr kumimoji="0" lang="en-US" altLang="ko-KR" sz="2400" b="1" dirty="0" smtClean="0">
                <a:solidFill>
                  <a:srgbClr val="000000"/>
                </a:solidFill>
              </a:rPr>
              <a:t> Same average brightness</a:t>
            </a:r>
          </a:p>
          <a:p>
            <a:pPr marL="342900" indent="-342900">
              <a:lnSpc>
                <a:spcPct val="90000"/>
              </a:lnSpc>
              <a:spcBef>
                <a:spcPct val="20000"/>
              </a:spcBef>
              <a:buClr>
                <a:schemeClr val="tx1"/>
              </a:buClr>
              <a:buFont typeface="Wingdings" pitchFamily="2" charset="2"/>
              <a:buChar char="q"/>
            </a:pPr>
            <a:r>
              <a:rPr kumimoji="0" lang="en-US" altLang="ko-KR" sz="2400" b="1" dirty="0" smtClean="0">
                <a:solidFill>
                  <a:srgbClr val="000000"/>
                </a:solidFill>
              </a:rPr>
              <a:t> Flicker mitigation effect</a:t>
            </a:r>
            <a:endParaRPr kumimoji="0" lang="en-US" altLang="ko-KR" sz="2400" b="1" dirty="0">
              <a:solidFill>
                <a:srgbClr val="000000"/>
              </a:solidFill>
            </a:endParaRPr>
          </a:p>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kumimoji="0" lang="en-US" altLang="en-US" sz="2400" b="1" dirty="0" smtClean="0">
                <a:solidFill>
                  <a:srgbClr val="000000"/>
                </a:solidFill>
              </a:rPr>
              <a:t>DC </a:t>
            </a:r>
            <a:r>
              <a:rPr kumimoji="0" lang="en-US" altLang="en-US" sz="2400" b="1" dirty="0">
                <a:solidFill>
                  <a:srgbClr val="000000"/>
                </a:solidFill>
              </a:rPr>
              <a:t>balancing code</a:t>
            </a:r>
            <a:endParaRPr kumimoji="0" lang="en-US" altLang="ko-KR" sz="2400" b="1" dirty="0">
              <a:solidFill>
                <a:srgbClr val="000000"/>
              </a:solidFill>
            </a:endParaRPr>
          </a:p>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kumimoji="0" lang="en-US" altLang="en-US" sz="2400" b="1" dirty="0">
                <a:solidFill>
                  <a:srgbClr val="000000"/>
                </a:solidFill>
              </a:rPr>
              <a:t>Strong clock spectral line</a:t>
            </a:r>
            <a:r>
              <a:rPr kumimoji="0" lang="en-US" altLang="ko-KR" sz="2400" b="1" dirty="0">
                <a:solidFill>
                  <a:srgbClr val="000000"/>
                </a:solidFill>
              </a:rPr>
              <a:t> </a:t>
            </a:r>
            <a:endParaRPr kumimoji="0" lang="ko-KR" altLang="en-US" sz="2400" b="1" dirty="0">
              <a:solidFill>
                <a:srgbClr val="000000"/>
              </a:solidFill>
            </a:endParaRPr>
          </a:p>
        </p:txBody>
      </p:sp>
      <p:sp>
        <p:nvSpPr>
          <p:cNvPr id="7" name="Line 15"/>
          <p:cNvSpPr>
            <a:spLocks noChangeShapeType="1"/>
          </p:cNvSpPr>
          <p:nvPr/>
        </p:nvSpPr>
        <p:spPr bwMode="auto">
          <a:xfrm flipV="1">
            <a:off x="7164561" y="4378300"/>
            <a:ext cx="0" cy="1223963"/>
          </a:xfrm>
          <a:prstGeom prst="line">
            <a:avLst/>
          </a:prstGeom>
          <a:noFill/>
          <a:ln w="28575">
            <a:solidFill>
              <a:schemeClr val="bg2"/>
            </a:solidFill>
            <a:prstDash val="sysDot"/>
            <a:round/>
            <a:headEnd type="none" w="sm" len="sm"/>
            <a:tailEnd type="none" w="sm" len="sm"/>
          </a:ln>
        </p:spPr>
        <p:txBody>
          <a:bodyPr/>
          <a:lstStyle/>
          <a:p>
            <a:endParaRPr lang="ko-KR" altLang="en-US"/>
          </a:p>
        </p:txBody>
      </p:sp>
      <p:sp>
        <p:nvSpPr>
          <p:cNvPr id="8" name="Line 211"/>
          <p:cNvSpPr>
            <a:spLocks noChangeShapeType="1"/>
          </p:cNvSpPr>
          <p:nvPr/>
        </p:nvSpPr>
        <p:spPr bwMode="auto">
          <a:xfrm>
            <a:off x="6588298" y="4521175"/>
            <a:ext cx="576263" cy="0"/>
          </a:xfrm>
          <a:prstGeom prst="line">
            <a:avLst/>
          </a:prstGeom>
          <a:noFill/>
          <a:ln w="28575">
            <a:solidFill>
              <a:srgbClr val="FF0000"/>
            </a:solidFill>
            <a:round/>
            <a:headEnd/>
            <a:tailEnd/>
          </a:ln>
        </p:spPr>
        <p:txBody>
          <a:bodyPr anchor="ctr">
            <a:spAutoFit/>
          </a:bodyPr>
          <a:lstStyle/>
          <a:p>
            <a:endParaRPr lang="ko-KR" altLang="en-US"/>
          </a:p>
        </p:txBody>
      </p:sp>
      <p:sp>
        <p:nvSpPr>
          <p:cNvPr id="9" name="Line 15"/>
          <p:cNvSpPr>
            <a:spLocks noChangeShapeType="1"/>
          </p:cNvSpPr>
          <p:nvPr/>
        </p:nvSpPr>
        <p:spPr bwMode="auto">
          <a:xfrm flipV="1">
            <a:off x="6589886" y="4378300"/>
            <a:ext cx="0" cy="1223963"/>
          </a:xfrm>
          <a:prstGeom prst="line">
            <a:avLst/>
          </a:prstGeom>
          <a:noFill/>
          <a:ln w="28575">
            <a:solidFill>
              <a:schemeClr val="bg2"/>
            </a:solidFill>
            <a:prstDash val="sysDot"/>
            <a:round/>
            <a:headEnd type="none" w="sm" len="sm"/>
            <a:tailEnd type="none" w="sm" len="sm"/>
          </a:ln>
        </p:spPr>
        <p:txBody>
          <a:bodyPr/>
          <a:lstStyle/>
          <a:p>
            <a:endParaRPr lang="ko-KR" altLang="en-US"/>
          </a:p>
        </p:txBody>
      </p:sp>
      <p:sp>
        <p:nvSpPr>
          <p:cNvPr id="10" name="Line 151"/>
          <p:cNvSpPr>
            <a:spLocks noChangeShapeType="1"/>
          </p:cNvSpPr>
          <p:nvPr/>
        </p:nvSpPr>
        <p:spPr bwMode="auto">
          <a:xfrm>
            <a:off x="1619399" y="5458321"/>
            <a:ext cx="1800225" cy="0"/>
          </a:xfrm>
          <a:prstGeom prst="line">
            <a:avLst/>
          </a:prstGeom>
          <a:noFill/>
          <a:ln w="19050">
            <a:solidFill>
              <a:schemeClr val="tx1"/>
            </a:solidFill>
            <a:round/>
            <a:headEnd/>
            <a:tailEnd type="stealth" w="lg" len="lg"/>
          </a:ln>
        </p:spPr>
        <p:txBody>
          <a:bodyPr/>
          <a:lstStyle/>
          <a:p>
            <a:endParaRPr lang="ko-KR" altLang="en-US"/>
          </a:p>
        </p:txBody>
      </p:sp>
      <p:sp>
        <p:nvSpPr>
          <p:cNvPr id="11" name="Line 39"/>
          <p:cNvSpPr>
            <a:spLocks noChangeShapeType="1"/>
          </p:cNvSpPr>
          <p:nvPr/>
        </p:nvSpPr>
        <p:spPr bwMode="auto">
          <a:xfrm rot="5400000" flipH="1">
            <a:off x="1105049" y="4869359"/>
            <a:ext cx="1441450" cy="0"/>
          </a:xfrm>
          <a:prstGeom prst="line">
            <a:avLst/>
          </a:prstGeom>
          <a:noFill/>
          <a:ln w="12700">
            <a:solidFill>
              <a:schemeClr val="tx1"/>
            </a:solidFill>
            <a:round/>
            <a:headEnd/>
            <a:tailEnd type="stealth" w="lg" len="lg"/>
          </a:ln>
        </p:spPr>
        <p:txBody>
          <a:bodyPr/>
          <a:lstStyle/>
          <a:p>
            <a:endParaRPr lang="ko-KR" altLang="en-US"/>
          </a:p>
        </p:txBody>
      </p:sp>
      <p:sp>
        <p:nvSpPr>
          <p:cNvPr id="12" name="Line 6"/>
          <p:cNvSpPr>
            <a:spLocks noChangeShapeType="1"/>
          </p:cNvSpPr>
          <p:nvPr/>
        </p:nvSpPr>
        <p:spPr bwMode="auto">
          <a:xfrm flipV="1">
            <a:off x="1835299" y="4521696"/>
            <a:ext cx="0" cy="936625"/>
          </a:xfrm>
          <a:prstGeom prst="line">
            <a:avLst/>
          </a:prstGeom>
          <a:noFill/>
          <a:ln w="28575">
            <a:solidFill>
              <a:srgbClr val="FF0000"/>
            </a:solidFill>
            <a:round/>
            <a:headEnd type="none" w="sm" len="sm"/>
            <a:tailEnd type="none" w="sm" len="sm"/>
          </a:ln>
        </p:spPr>
        <p:txBody>
          <a:bodyPr/>
          <a:lstStyle/>
          <a:p>
            <a:endParaRPr lang="ko-KR" altLang="en-US"/>
          </a:p>
        </p:txBody>
      </p:sp>
      <p:sp>
        <p:nvSpPr>
          <p:cNvPr id="13" name="Text Box 41"/>
          <p:cNvSpPr txBox="1">
            <a:spLocks noChangeArrowheads="1"/>
          </p:cNvSpPr>
          <p:nvPr/>
        </p:nvSpPr>
        <p:spPr bwMode="auto">
          <a:xfrm>
            <a:off x="1906737" y="5602784"/>
            <a:ext cx="806450" cy="33655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600" b="1"/>
              <a:t>bit “1”</a:t>
            </a:r>
          </a:p>
        </p:txBody>
      </p:sp>
      <p:sp>
        <p:nvSpPr>
          <p:cNvPr id="14" name="Text Box 62"/>
          <p:cNvSpPr txBox="1">
            <a:spLocks noChangeArrowheads="1"/>
          </p:cNvSpPr>
          <p:nvPr/>
        </p:nvSpPr>
        <p:spPr bwMode="auto">
          <a:xfrm rot="-5400000">
            <a:off x="872480" y="4476453"/>
            <a:ext cx="1366837" cy="304800"/>
          </a:xfrm>
          <a:prstGeom prst="rect">
            <a:avLst/>
          </a:prstGeom>
          <a:noFill/>
          <a:ln w="15875" algn="ctr">
            <a:noFill/>
            <a:prstDash val="dash"/>
            <a:miter lim="800000"/>
            <a:headEnd/>
            <a:tailEnd type="none" w="lg" len="lg"/>
          </a:ln>
        </p:spPr>
        <p:txBody>
          <a:bodyPr wrap="none">
            <a:spAutoFit/>
          </a:bodyPr>
          <a:lstStyle/>
          <a:p>
            <a:pPr eaLnBrk="0" latinLnBrk="0" hangingPunct="0"/>
            <a:r>
              <a:rPr kumimoji="0" lang="en-US" altLang="ko-KR" sz="1400" b="1" dirty="0"/>
              <a:t>Optical Power</a:t>
            </a:r>
          </a:p>
        </p:txBody>
      </p:sp>
      <p:sp>
        <p:nvSpPr>
          <p:cNvPr id="15" name="Line 99"/>
          <p:cNvSpPr>
            <a:spLocks noChangeShapeType="1"/>
          </p:cNvSpPr>
          <p:nvPr/>
        </p:nvSpPr>
        <p:spPr bwMode="auto">
          <a:xfrm>
            <a:off x="1835299" y="4521696"/>
            <a:ext cx="576263" cy="0"/>
          </a:xfrm>
          <a:prstGeom prst="line">
            <a:avLst/>
          </a:prstGeom>
          <a:noFill/>
          <a:ln w="28575">
            <a:solidFill>
              <a:srgbClr val="FF0000"/>
            </a:solidFill>
            <a:round/>
            <a:headEnd/>
            <a:tailEnd/>
          </a:ln>
        </p:spPr>
        <p:txBody>
          <a:bodyPr anchor="ctr">
            <a:spAutoFit/>
          </a:bodyPr>
          <a:lstStyle/>
          <a:p>
            <a:endParaRPr lang="ko-KR" altLang="en-US"/>
          </a:p>
        </p:txBody>
      </p:sp>
      <p:sp>
        <p:nvSpPr>
          <p:cNvPr id="16" name="Line 15"/>
          <p:cNvSpPr>
            <a:spLocks noChangeShapeType="1"/>
          </p:cNvSpPr>
          <p:nvPr/>
        </p:nvSpPr>
        <p:spPr bwMode="auto">
          <a:xfrm flipV="1">
            <a:off x="2413149" y="4378821"/>
            <a:ext cx="0" cy="1223963"/>
          </a:xfrm>
          <a:prstGeom prst="line">
            <a:avLst/>
          </a:prstGeom>
          <a:noFill/>
          <a:ln w="28575">
            <a:solidFill>
              <a:schemeClr val="bg2"/>
            </a:solidFill>
            <a:prstDash val="sysDot"/>
            <a:round/>
            <a:headEnd type="none" w="sm" len="sm"/>
            <a:tailEnd type="none" w="sm" len="sm"/>
          </a:ln>
        </p:spPr>
        <p:txBody>
          <a:bodyPr/>
          <a:lstStyle/>
          <a:p>
            <a:endParaRPr lang="ko-KR" altLang="en-US"/>
          </a:p>
        </p:txBody>
      </p:sp>
      <p:sp>
        <p:nvSpPr>
          <p:cNvPr id="17" name="Line 6"/>
          <p:cNvSpPr>
            <a:spLocks noChangeShapeType="1"/>
          </p:cNvSpPr>
          <p:nvPr/>
        </p:nvSpPr>
        <p:spPr bwMode="auto">
          <a:xfrm flipV="1">
            <a:off x="2411562" y="4521696"/>
            <a:ext cx="0" cy="936625"/>
          </a:xfrm>
          <a:prstGeom prst="line">
            <a:avLst/>
          </a:prstGeom>
          <a:noFill/>
          <a:ln w="28575">
            <a:solidFill>
              <a:srgbClr val="FF0000"/>
            </a:solidFill>
            <a:round/>
            <a:headEnd type="none" w="sm" len="sm"/>
            <a:tailEnd type="none" w="sm" len="sm"/>
          </a:ln>
        </p:spPr>
        <p:txBody>
          <a:bodyPr/>
          <a:lstStyle/>
          <a:p>
            <a:endParaRPr lang="ko-KR" altLang="en-US"/>
          </a:p>
        </p:txBody>
      </p:sp>
      <p:sp>
        <p:nvSpPr>
          <p:cNvPr id="18" name="Line 109"/>
          <p:cNvSpPr>
            <a:spLocks noChangeShapeType="1"/>
          </p:cNvSpPr>
          <p:nvPr/>
        </p:nvSpPr>
        <p:spPr bwMode="auto">
          <a:xfrm>
            <a:off x="2411562" y="5458321"/>
            <a:ext cx="576262" cy="0"/>
          </a:xfrm>
          <a:prstGeom prst="line">
            <a:avLst/>
          </a:prstGeom>
          <a:noFill/>
          <a:ln w="28575">
            <a:solidFill>
              <a:srgbClr val="FF0000"/>
            </a:solidFill>
            <a:round/>
            <a:headEnd/>
            <a:tailEnd/>
          </a:ln>
        </p:spPr>
        <p:txBody>
          <a:bodyPr anchor="ctr">
            <a:spAutoFit/>
          </a:bodyPr>
          <a:lstStyle/>
          <a:p>
            <a:endParaRPr lang="ko-KR" altLang="en-US"/>
          </a:p>
        </p:txBody>
      </p:sp>
      <p:sp>
        <p:nvSpPr>
          <p:cNvPr id="19" name="Line 15"/>
          <p:cNvSpPr>
            <a:spLocks noChangeShapeType="1"/>
          </p:cNvSpPr>
          <p:nvPr/>
        </p:nvSpPr>
        <p:spPr bwMode="auto">
          <a:xfrm flipV="1">
            <a:off x="2987824" y="4378821"/>
            <a:ext cx="0" cy="1223963"/>
          </a:xfrm>
          <a:prstGeom prst="line">
            <a:avLst/>
          </a:prstGeom>
          <a:noFill/>
          <a:ln w="28575">
            <a:solidFill>
              <a:schemeClr val="bg2"/>
            </a:solidFill>
            <a:prstDash val="sysDot"/>
            <a:round/>
            <a:headEnd type="none" w="sm" len="sm"/>
            <a:tailEnd type="none" w="sm" len="sm"/>
          </a:ln>
        </p:spPr>
        <p:txBody>
          <a:bodyPr/>
          <a:lstStyle/>
          <a:p>
            <a:endParaRPr lang="ko-KR" altLang="en-US"/>
          </a:p>
        </p:txBody>
      </p:sp>
      <p:sp>
        <p:nvSpPr>
          <p:cNvPr id="20" name="Text Box 23"/>
          <p:cNvSpPr txBox="1">
            <a:spLocks noChangeArrowheads="1"/>
          </p:cNvSpPr>
          <p:nvPr/>
        </p:nvSpPr>
        <p:spPr bwMode="auto">
          <a:xfrm>
            <a:off x="3491062" y="5313859"/>
            <a:ext cx="242887" cy="30480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400" b="1"/>
              <a:t>t</a:t>
            </a:r>
          </a:p>
        </p:txBody>
      </p:sp>
      <p:sp>
        <p:nvSpPr>
          <p:cNvPr id="21" name="Text Box 23"/>
          <p:cNvSpPr txBox="1">
            <a:spLocks noChangeArrowheads="1"/>
          </p:cNvSpPr>
          <p:nvPr/>
        </p:nvSpPr>
        <p:spPr bwMode="auto">
          <a:xfrm>
            <a:off x="3454921" y="5858222"/>
            <a:ext cx="2284793" cy="40011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2000" b="1" dirty="0"/>
              <a:t>Manchester - OOK</a:t>
            </a:r>
          </a:p>
        </p:txBody>
      </p:sp>
      <p:sp>
        <p:nvSpPr>
          <p:cNvPr id="22" name="Text Box 23"/>
          <p:cNvSpPr txBox="1">
            <a:spLocks noChangeArrowheads="1"/>
          </p:cNvSpPr>
          <p:nvPr/>
        </p:nvSpPr>
        <p:spPr bwMode="auto">
          <a:xfrm>
            <a:off x="2843362" y="5602784"/>
            <a:ext cx="292100" cy="30480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400" b="1"/>
              <a:t>T</a:t>
            </a:r>
          </a:p>
        </p:txBody>
      </p:sp>
      <p:sp>
        <p:nvSpPr>
          <p:cNvPr id="23" name="Line 206"/>
          <p:cNvSpPr>
            <a:spLocks noChangeShapeType="1"/>
          </p:cNvSpPr>
          <p:nvPr/>
        </p:nvSpPr>
        <p:spPr bwMode="auto">
          <a:xfrm>
            <a:off x="5796136" y="5457800"/>
            <a:ext cx="1800225" cy="0"/>
          </a:xfrm>
          <a:prstGeom prst="line">
            <a:avLst/>
          </a:prstGeom>
          <a:noFill/>
          <a:ln w="19050">
            <a:solidFill>
              <a:schemeClr val="tx1"/>
            </a:solidFill>
            <a:round/>
            <a:headEnd/>
            <a:tailEnd type="stealth" w="lg" len="lg"/>
          </a:ln>
        </p:spPr>
        <p:txBody>
          <a:bodyPr/>
          <a:lstStyle/>
          <a:p>
            <a:endParaRPr lang="ko-KR" altLang="en-US"/>
          </a:p>
        </p:txBody>
      </p:sp>
      <p:sp>
        <p:nvSpPr>
          <p:cNvPr id="24" name="Line 207"/>
          <p:cNvSpPr>
            <a:spLocks noChangeShapeType="1"/>
          </p:cNvSpPr>
          <p:nvPr/>
        </p:nvSpPr>
        <p:spPr bwMode="auto">
          <a:xfrm rot="5400000" flipH="1">
            <a:off x="5281786" y="4868838"/>
            <a:ext cx="1441450" cy="0"/>
          </a:xfrm>
          <a:prstGeom prst="line">
            <a:avLst/>
          </a:prstGeom>
          <a:noFill/>
          <a:ln w="12700">
            <a:solidFill>
              <a:schemeClr val="tx1"/>
            </a:solidFill>
            <a:round/>
            <a:headEnd/>
            <a:tailEnd type="stealth" w="lg" len="lg"/>
          </a:ln>
        </p:spPr>
        <p:txBody>
          <a:bodyPr/>
          <a:lstStyle/>
          <a:p>
            <a:endParaRPr lang="ko-KR" altLang="en-US"/>
          </a:p>
        </p:txBody>
      </p:sp>
      <p:sp>
        <p:nvSpPr>
          <p:cNvPr id="25" name="Line 6"/>
          <p:cNvSpPr>
            <a:spLocks noChangeShapeType="1"/>
          </p:cNvSpPr>
          <p:nvPr/>
        </p:nvSpPr>
        <p:spPr bwMode="auto">
          <a:xfrm flipV="1">
            <a:off x="6588298" y="4521175"/>
            <a:ext cx="0" cy="936625"/>
          </a:xfrm>
          <a:prstGeom prst="line">
            <a:avLst/>
          </a:prstGeom>
          <a:noFill/>
          <a:ln w="28575">
            <a:solidFill>
              <a:srgbClr val="FF0000"/>
            </a:solidFill>
            <a:round/>
            <a:headEnd type="none" w="sm" len="sm"/>
            <a:tailEnd type="none" w="sm" len="sm"/>
          </a:ln>
        </p:spPr>
        <p:txBody>
          <a:bodyPr/>
          <a:lstStyle/>
          <a:p>
            <a:endParaRPr lang="ko-KR" altLang="en-US"/>
          </a:p>
        </p:txBody>
      </p:sp>
      <p:sp>
        <p:nvSpPr>
          <p:cNvPr id="26" name="Text Box 41"/>
          <p:cNvSpPr txBox="1">
            <a:spLocks noChangeArrowheads="1"/>
          </p:cNvSpPr>
          <p:nvPr/>
        </p:nvSpPr>
        <p:spPr bwMode="auto">
          <a:xfrm>
            <a:off x="6083473" y="5602263"/>
            <a:ext cx="806450" cy="33655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600" b="1"/>
              <a:t>bit “0”</a:t>
            </a:r>
          </a:p>
        </p:txBody>
      </p:sp>
      <p:sp>
        <p:nvSpPr>
          <p:cNvPr id="27" name="Text Box 210"/>
          <p:cNvSpPr txBox="1">
            <a:spLocks noChangeArrowheads="1"/>
          </p:cNvSpPr>
          <p:nvPr/>
        </p:nvSpPr>
        <p:spPr bwMode="auto">
          <a:xfrm rot="-5400000">
            <a:off x="5049217" y="4475932"/>
            <a:ext cx="1366837" cy="304800"/>
          </a:xfrm>
          <a:prstGeom prst="rect">
            <a:avLst/>
          </a:prstGeom>
          <a:noFill/>
          <a:ln w="15875" algn="ctr">
            <a:noFill/>
            <a:prstDash val="dash"/>
            <a:miter lim="800000"/>
            <a:headEnd/>
            <a:tailEnd type="none" w="lg" len="lg"/>
          </a:ln>
        </p:spPr>
        <p:txBody>
          <a:bodyPr wrap="none">
            <a:spAutoFit/>
          </a:bodyPr>
          <a:lstStyle/>
          <a:p>
            <a:pPr eaLnBrk="0" latinLnBrk="0" hangingPunct="0"/>
            <a:r>
              <a:rPr kumimoji="0" lang="en-US" altLang="ko-KR" sz="1400" b="1"/>
              <a:t>Optical Power</a:t>
            </a:r>
          </a:p>
        </p:txBody>
      </p:sp>
      <p:sp>
        <p:nvSpPr>
          <p:cNvPr id="28" name="Line 6"/>
          <p:cNvSpPr>
            <a:spLocks noChangeShapeType="1"/>
          </p:cNvSpPr>
          <p:nvPr/>
        </p:nvSpPr>
        <p:spPr bwMode="auto">
          <a:xfrm flipV="1">
            <a:off x="7164561" y="4521175"/>
            <a:ext cx="0" cy="936625"/>
          </a:xfrm>
          <a:prstGeom prst="line">
            <a:avLst/>
          </a:prstGeom>
          <a:noFill/>
          <a:ln w="28575">
            <a:solidFill>
              <a:srgbClr val="FF0000"/>
            </a:solidFill>
            <a:round/>
            <a:headEnd type="none" w="sm" len="sm"/>
            <a:tailEnd type="none" w="sm" len="sm"/>
          </a:ln>
        </p:spPr>
        <p:txBody>
          <a:bodyPr/>
          <a:lstStyle/>
          <a:p>
            <a:endParaRPr lang="ko-KR" altLang="en-US"/>
          </a:p>
        </p:txBody>
      </p:sp>
      <p:sp>
        <p:nvSpPr>
          <p:cNvPr id="29" name="Line 214"/>
          <p:cNvSpPr>
            <a:spLocks noChangeShapeType="1"/>
          </p:cNvSpPr>
          <p:nvPr/>
        </p:nvSpPr>
        <p:spPr bwMode="auto">
          <a:xfrm>
            <a:off x="6012036" y="5457800"/>
            <a:ext cx="576262" cy="0"/>
          </a:xfrm>
          <a:prstGeom prst="line">
            <a:avLst/>
          </a:prstGeom>
          <a:noFill/>
          <a:ln w="28575">
            <a:solidFill>
              <a:srgbClr val="FF0000"/>
            </a:solidFill>
            <a:round/>
            <a:headEnd/>
            <a:tailEnd/>
          </a:ln>
        </p:spPr>
        <p:txBody>
          <a:bodyPr anchor="ctr">
            <a:spAutoFit/>
          </a:bodyPr>
          <a:lstStyle/>
          <a:p>
            <a:endParaRPr lang="ko-KR" altLang="en-US"/>
          </a:p>
        </p:txBody>
      </p:sp>
      <p:sp>
        <p:nvSpPr>
          <p:cNvPr id="30" name="Text Box 23"/>
          <p:cNvSpPr txBox="1">
            <a:spLocks noChangeArrowheads="1"/>
          </p:cNvSpPr>
          <p:nvPr/>
        </p:nvSpPr>
        <p:spPr bwMode="auto">
          <a:xfrm>
            <a:off x="7667798" y="5313338"/>
            <a:ext cx="242888" cy="30480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400" b="1"/>
              <a:t>t</a:t>
            </a:r>
          </a:p>
        </p:txBody>
      </p:sp>
      <p:sp>
        <p:nvSpPr>
          <p:cNvPr id="31" name="Text Box 23"/>
          <p:cNvSpPr txBox="1">
            <a:spLocks noChangeArrowheads="1"/>
          </p:cNvSpPr>
          <p:nvPr/>
        </p:nvSpPr>
        <p:spPr bwMode="auto">
          <a:xfrm>
            <a:off x="7020098" y="5602263"/>
            <a:ext cx="292100" cy="304800"/>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1400" b="1"/>
              <a:t>T</a:t>
            </a:r>
          </a:p>
        </p:txBody>
      </p:sp>
      <p:sp>
        <p:nvSpPr>
          <p:cNvPr id="32" name="Text Box 23"/>
          <p:cNvSpPr txBox="1">
            <a:spLocks noChangeArrowheads="1"/>
          </p:cNvSpPr>
          <p:nvPr/>
        </p:nvSpPr>
        <p:spPr bwMode="auto">
          <a:xfrm>
            <a:off x="3635896" y="4593704"/>
            <a:ext cx="1611339" cy="461665"/>
          </a:xfrm>
          <a:prstGeom prst="rect">
            <a:avLst/>
          </a:prstGeom>
          <a:noFill/>
          <a:ln w="12700">
            <a:noFill/>
            <a:miter lim="800000"/>
            <a:headEnd type="none" w="sm" len="sm"/>
            <a:tailEnd type="none" w="sm" len="sm"/>
          </a:ln>
        </p:spPr>
        <p:txBody>
          <a:bodyPr wrap="none">
            <a:spAutoFit/>
          </a:bodyPr>
          <a:lstStyle/>
          <a:p>
            <a:pPr eaLnBrk="0" latinLnBrk="0" hangingPunct="0"/>
            <a:r>
              <a:rPr kumimoji="0" lang="en-US" altLang="ko-KR" sz="2400" b="1" dirty="0"/>
              <a:t>= </a:t>
            </a:r>
            <a:r>
              <a:rPr kumimoji="0" lang="en-US" altLang="ko-KR" sz="2400" b="1" dirty="0" smtClean="0"/>
              <a:t> 50 %  </a:t>
            </a:r>
            <a:r>
              <a:rPr kumimoji="0" lang="en-US" altLang="ko-KR" sz="2400" b="1" dirty="0"/>
              <a:t>= </a:t>
            </a:r>
          </a:p>
        </p:txBody>
      </p:sp>
      <p:pic>
        <p:nvPicPr>
          <p:cNvPr id="33" name="Picture 2"/>
          <p:cNvPicPr>
            <a:picLocks noChangeAspect="1" noChangeArrowheads="1"/>
          </p:cNvPicPr>
          <p:nvPr/>
        </p:nvPicPr>
        <p:blipFill>
          <a:blip r:embed="rId2" cstate="print"/>
          <a:srcRect/>
          <a:stretch>
            <a:fillRect/>
          </a:stretch>
        </p:blipFill>
        <p:spPr bwMode="auto">
          <a:xfrm>
            <a:off x="5013317" y="2357015"/>
            <a:ext cx="3726224" cy="1081807"/>
          </a:xfrm>
          <a:prstGeom prst="rect">
            <a:avLst/>
          </a:prstGeom>
          <a:noFill/>
          <a:ln w="9525">
            <a:noFill/>
            <a:miter lim="800000"/>
            <a:headEnd/>
            <a:tailEnd/>
          </a:ln>
        </p:spPr>
      </p:pic>
    </p:spTree>
    <p:extLst>
      <p:ext uri="{BB962C8B-B14F-4D97-AF65-F5344CB8AC3E}">
        <p14:creationId xmlns:p14="http://schemas.microsoft.com/office/powerpoint/2010/main" val="1284375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4B6B </a:t>
            </a:r>
            <a:r>
              <a:rPr lang="en-US" altLang="ko-KR" sz="4000" b="1" dirty="0">
                <a:latin typeface="+mj-ea"/>
                <a:ea typeface="+mj-ea"/>
              </a:rPr>
              <a:t>Code</a:t>
            </a:r>
          </a:p>
        </p:txBody>
      </p:sp>
      <p:sp>
        <p:nvSpPr>
          <p:cNvPr id="6" name="Rectangle 3"/>
          <p:cNvSpPr>
            <a:spLocks noChangeArrowheads="1"/>
          </p:cNvSpPr>
          <p:nvPr/>
        </p:nvSpPr>
        <p:spPr bwMode="auto">
          <a:xfrm>
            <a:off x="395536" y="1631851"/>
            <a:ext cx="8737352" cy="2532137"/>
          </a:xfrm>
          <a:prstGeom prst="rect">
            <a:avLst/>
          </a:prstGeom>
          <a:noFill/>
          <a:ln w="12700">
            <a:noFill/>
            <a:miter lim="800000"/>
            <a:headEnd type="none" w="sm" len="sm"/>
            <a:tailEnd type="none" w="sm" len="sm"/>
          </a:ln>
        </p:spPr>
        <p:txBody>
          <a:bodyPr/>
          <a:lstStyle/>
          <a:p>
            <a:pPr marL="342900" indent="-342900">
              <a:lnSpc>
                <a:spcPct val="90000"/>
              </a:lnSpc>
              <a:spcBef>
                <a:spcPct val="20000"/>
              </a:spcBef>
              <a:buClr>
                <a:schemeClr val="tx1"/>
              </a:buClr>
              <a:buFont typeface="Wingdings" pitchFamily="2" charset="2"/>
              <a:buChar char="q"/>
            </a:pPr>
            <a:r>
              <a:rPr kumimoji="0" lang="en-US" altLang="ko-KR" sz="2400" b="1" dirty="0">
                <a:solidFill>
                  <a:srgbClr val="000000"/>
                </a:solidFill>
              </a:rPr>
              <a:t> </a:t>
            </a:r>
            <a:r>
              <a:rPr lang="en-US" altLang="ko-KR" sz="2400" b="1" dirty="0">
                <a:solidFill>
                  <a:srgbClr val="000000"/>
                </a:solidFill>
              </a:rPr>
              <a:t>Expands 4-bits to 6-bits symbols</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Counts of 1 and 0 = 3</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Same average brightness</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Flicker mitigation effect</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DC balancing code</a:t>
            </a:r>
          </a:p>
          <a:p>
            <a:pPr marL="342900" indent="-342900">
              <a:lnSpc>
                <a:spcPct val="90000"/>
              </a:lnSpc>
              <a:spcBef>
                <a:spcPct val="20000"/>
              </a:spcBef>
              <a:buClr>
                <a:schemeClr val="tx1"/>
              </a:buClr>
              <a:buFont typeface="Wingdings" pitchFamily="2" charset="2"/>
              <a:buChar char="q"/>
            </a:pPr>
            <a:r>
              <a:rPr lang="en-US" altLang="ko-KR" sz="2400" b="1" dirty="0">
                <a:solidFill>
                  <a:srgbClr val="000000"/>
                </a:solidFill>
              </a:rPr>
              <a:t> Strong clock spectral line</a:t>
            </a:r>
          </a:p>
        </p:txBody>
      </p:sp>
      <p:graphicFrame>
        <p:nvGraphicFramePr>
          <p:cNvPr id="34" name="Group 289"/>
          <p:cNvGraphicFramePr>
            <a:graphicFrameLocks noGrp="1"/>
          </p:cNvGraphicFramePr>
          <p:nvPr>
            <p:extLst>
              <p:ext uri="{D42A27DB-BD31-4B8C-83A1-F6EECF244321}">
                <p14:modId xmlns:p14="http://schemas.microsoft.com/office/powerpoint/2010/main" val="3574025994"/>
              </p:ext>
            </p:extLst>
          </p:nvPr>
        </p:nvGraphicFramePr>
        <p:xfrm>
          <a:off x="5724128" y="1622326"/>
          <a:ext cx="2917825" cy="4663440"/>
        </p:xfrm>
        <a:graphic>
          <a:graphicData uri="http://schemas.openxmlformats.org/drawingml/2006/table">
            <a:tbl>
              <a:tblPr/>
              <a:tblGrid>
                <a:gridCol w="582613"/>
                <a:gridCol w="1204912"/>
                <a:gridCol w="1130300"/>
              </a:tblGrid>
              <a:tr h="242888">
                <a:tc>
                  <a:txBody>
                    <a:bodyPr/>
                    <a:lstStyle/>
                    <a:p>
                      <a:pPr marL="0" marR="0" lvl="0" indent="0" algn="l"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ko-KR" altLang="en-US" sz="1200" b="1" i="0" u="none" strike="noStrike" cap="none" normalizeH="0" baseline="0" dirty="0" smtClean="0">
                          <a:ln>
                            <a:noFill/>
                          </a:ln>
                          <a:solidFill>
                            <a:schemeClr val="tx1"/>
                          </a:solidFill>
                          <a:effectLst/>
                          <a:latin typeface="맑은 고딕" pitchFamily="50" charset="-127"/>
                          <a:ea typeface="맑은 고딕" pitchFamily="50" charset="-127"/>
                        </a:rPr>
                        <a:t>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4B</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6B</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0000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001110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0001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001101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2</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0010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010011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3</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0011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dirty="0" smtClean="0">
                          <a:ln>
                            <a:noFill/>
                          </a:ln>
                          <a:solidFill>
                            <a:srgbClr val="CC0000"/>
                          </a:solidFill>
                          <a:effectLst/>
                          <a:latin typeface="맑은 고딕" pitchFamily="50" charset="-127"/>
                          <a:ea typeface="맑은 고딕" pitchFamily="50" charset="-127"/>
                        </a:rPr>
                        <a:t>010110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4</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0100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010101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5</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0101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100011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6</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0110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100110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7</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0111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100101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8</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1000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011001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9</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1001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011010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A</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1010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011100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B</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1011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110001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C</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1100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110010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D</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1101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101001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E</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1110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rgbClr val="CC0000"/>
                          </a:solidFill>
                          <a:effectLst/>
                          <a:latin typeface="맑은 고딕" pitchFamily="50" charset="-127"/>
                          <a:ea typeface="맑은 고딕" pitchFamily="50" charset="-127"/>
                        </a:rPr>
                        <a:t>101010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42888">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F</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smtClean="0">
                          <a:ln>
                            <a:noFill/>
                          </a:ln>
                          <a:solidFill>
                            <a:schemeClr val="tx1"/>
                          </a:solidFill>
                          <a:effectLst/>
                          <a:latin typeface="맑은 고딕" pitchFamily="50" charset="-127"/>
                          <a:ea typeface="맑은 고딕" pitchFamily="50" charset="-127"/>
                        </a:rPr>
                        <a:t>1111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1" hangingPunct="0">
                        <a:lnSpc>
                          <a:spcPct val="100000"/>
                        </a:lnSpc>
                        <a:spcBef>
                          <a:spcPct val="0"/>
                        </a:spcBef>
                        <a:spcAft>
                          <a:spcPct val="0"/>
                        </a:spcAft>
                        <a:buClr>
                          <a:srgbClr val="CC0066"/>
                        </a:buClr>
                        <a:buSzTx/>
                        <a:buFont typeface="굴림체" pitchFamily="49" charset="-127"/>
                        <a:buNone/>
                        <a:tabLst/>
                      </a:pPr>
                      <a:r>
                        <a:rPr kumimoji="1" lang="en-US" altLang="ko-KR" sz="1200" b="1" i="0" u="none" strike="noStrike" cap="none" normalizeH="0" baseline="0" dirty="0" smtClean="0">
                          <a:ln>
                            <a:noFill/>
                          </a:ln>
                          <a:solidFill>
                            <a:srgbClr val="CC0000"/>
                          </a:solidFill>
                          <a:effectLst/>
                          <a:latin typeface="맑은 고딕" pitchFamily="50" charset="-127"/>
                          <a:ea typeface="맑은 고딕" pitchFamily="50" charset="-127"/>
                        </a:rPr>
                        <a:t>101100</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2359733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Simulation Results of 4B6B </a:t>
            </a:r>
            <a:r>
              <a:rPr lang="en-US" altLang="ko-KR" sz="4000" b="1" dirty="0">
                <a:latin typeface="+mj-ea"/>
                <a:ea typeface="+mj-ea"/>
              </a:rPr>
              <a:t>Code</a:t>
            </a:r>
          </a:p>
        </p:txBody>
      </p:sp>
      <p:pic>
        <p:nvPicPr>
          <p:cNvPr id="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716037"/>
            <a:ext cx="5544616" cy="3414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6"/>
          <p:cNvSpPr txBox="1">
            <a:spLocks noChangeArrowheads="1"/>
          </p:cNvSpPr>
          <p:nvPr/>
        </p:nvSpPr>
        <p:spPr bwMode="auto">
          <a:xfrm>
            <a:off x="827584" y="5229225"/>
            <a:ext cx="816401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2400" dirty="0">
                <a:latin typeface="Arial Narrow" pitchFamily="34" charset="0"/>
                <a:ea typeface="굴림" charset="-127"/>
              </a:rPr>
              <a:t>DC Balancing Code: YES	DC residual: -infinity </a:t>
            </a:r>
            <a:r>
              <a:rPr lang="en-US" altLang="ko-KR" sz="1800" dirty="0">
                <a:latin typeface="Arial Narrow" pitchFamily="34" charset="0"/>
                <a:ea typeface="굴림" charset="-127"/>
              </a:rPr>
              <a:t>(perfect balance)</a:t>
            </a:r>
            <a:r>
              <a:rPr lang="en-US" altLang="ko-KR" sz="2400" dirty="0">
                <a:latin typeface="Arial Narrow" pitchFamily="34" charset="0"/>
                <a:ea typeface="굴림" charset="-127"/>
              </a:rPr>
              <a:t> </a:t>
            </a:r>
          </a:p>
          <a:p>
            <a:r>
              <a:rPr lang="en-US" altLang="ko-KR" sz="2400" dirty="0">
                <a:latin typeface="Arial Narrow" pitchFamily="34" charset="0"/>
                <a:ea typeface="굴림" charset="-127"/>
              </a:rPr>
              <a:t>Spectrum at 0.05 Hz: -12 </a:t>
            </a:r>
            <a:r>
              <a:rPr lang="en-US" altLang="ko-KR" sz="2400" dirty="0" err="1">
                <a:latin typeface="Arial Narrow" pitchFamily="34" charset="0"/>
                <a:ea typeface="굴림" charset="-127"/>
              </a:rPr>
              <a:t>dBr</a:t>
            </a:r>
            <a:r>
              <a:rPr lang="en-US" altLang="ko-KR" sz="2400" dirty="0">
                <a:latin typeface="Arial Narrow" pitchFamily="34" charset="0"/>
                <a:ea typeface="굴림" charset="-127"/>
              </a:rPr>
              <a:t>	Clock Strength: +21 </a:t>
            </a:r>
            <a:r>
              <a:rPr lang="en-US" altLang="ko-KR" sz="2400" dirty="0" err="1">
                <a:latin typeface="Arial Narrow" pitchFamily="34" charset="0"/>
                <a:ea typeface="굴림" charset="-127"/>
              </a:rPr>
              <a:t>dBr</a:t>
            </a:r>
            <a:r>
              <a:rPr lang="en-US" altLang="ko-KR" sz="2400" dirty="0">
                <a:latin typeface="Arial Narrow" pitchFamily="34" charset="0"/>
                <a:ea typeface="굴림" charset="-127"/>
              </a:rPr>
              <a:t> @ 2/3 Hz</a:t>
            </a:r>
          </a:p>
        </p:txBody>
      </p:sp>
      <p:sp>
        <p:nvSpPr>
          <p:cNvPr id="7" name="TextBox 6"/>
          <p:cNvSpPr txBox="1"/>
          <p:nvPr/>
        </p:nvSpPr>
        <p:spPr>
          <a:xfrm>
            <a:off x="4732387" y="6113669"/>
            <a:ext cx="3985386" cy="338554"/>
          </a:xfrm>
          <a:prstGeom prst="rect">
            <a:avLst/>
          </a:prstGeom>
          <a:noFill/>
        </p:spPr>
        <p:txBody>
          <a:bodyPr wrap="none" rtlCol="0">
            <a:spAutoFit/>
          </a:bodyPr>
          <a:lstStyle/>
          <a:p>
            <a:r>
              <a:rPr lang="en-US" altLang="ko-KR" sz="1600" dirty="0" smtClean="0"/>
              <a:t>(Reference </a:t>
            </a:r>
            <a:r>
              <a:rPr lang="en-US" altLang="ko-KR" sz="1600" dirty="0"/>
              <a:t>: </a:t>
            </a:r>
            <a:r>
              <a:rPr lang="en-US" altLang="ko-KR" sz="1600" dirty="0" smtClean="0"/>
              <a:t>IEEE 802.15-09-0766-00-0007) </a:t>
            </a:r>
            <a:endParaRPr lang="ko-KR" altLang="en-US" sz="1600" dirty="0"/>
          </a:p>
        </p:txBody>
      </p:sp>
    </p:spTree>
    <p:extLst>
      <p:ext uri="{BB962C8B-B14F-4D97-AF65-F5344CB8AC3E}">
        <p14:creationId xmlns:p14="http://schemas.microsoft.com/office/powerpoint/2010/main" val="3199898841"/>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1043</TotalTime>
  <Words>430</Words>
  <Application>Microsoft Office PowerPoint</Application>
  <PresentationFormat>화면 슬라이드 쇼(4:3)</PresentationFormat>
  <Paragraphs>160</Paragraphs>
  <Slides>10</Slides>
  <Notes>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209</cp:revision>
  <cp:lastPrinted>1998-02-10T13:28:06Z</cp:lastPrinted>
  <dcterms:created xsi:type="dcterms:W3CDTF">2016-01-08T02:18:10Z</dcterms:created>
  <dcterms:modified xsi:type="dcterms:W3CDTF">2017-07-15T14:58:28Z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