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4" r:id="rId2"/>
  </p:sldMasterIdLst>
  <p:notesMasterIdLst>
    <p:notesMasterId r:id="rId14"/>
  </p:notesMasterIdLst>
  <p:handoutMasterIdLst>
    <p:handoutMasterId r:id="rId15"/>
  </p:handoutMasterIdLst>
  <p:sldIdLst>
    <p:sldId id="259" r:id="rId3"/>
    <p:sldId id="347" r:id="rId4"/>
    <p:sldId id="350" r:id="rId5"/>
    <p:sldId id="395" r:id="rId6"/>
    <p:sldId id="388" r:id="rId7"/>
    <p:sldId id="379" r:id="rId8"/>
    <p:sldId id="393" r:id="rId9"/>
    <p:sldId id="369" r:id="rId10"/>
    <p:sldId id="354" r:id="rId11"/>
    <p:sldId id="362" r:id="rId12"/>
    <p:sldId id="357"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205">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8E8F6"/>
    <a:srgbClr val="CDCD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84" autoAdjust="0"/>
    <p:restoredTop sz="96097" autoAdjust="0"/>
  </p:normalViewPr>
  <p:slideViewPr>
    <p:cSldViewPr>
      <p:cViewPr varScale="1">
        <p:scale>
          <a:sx n="64" d="100"/>
          <a:sy n="64" d="100"/>
        </p:scale>
        <p:origin x="-1632" y="-96"/>
      </p:cViewPr>
      <p:guideLst>
        <p:guide orient="horz" pos="2205"/>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50" d="100"/>
          <a:sy n="50" d="100"/>
        </p:scale>
        <p:origin x="-283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smtClean="0"/>
              <a:t>doc.: IEEE 802.15-14-0466-00-0008</a:t>
            </a:r>
            <a:endParaRPr lang="en-US" altLang="ko-K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smtClean="0"/>
              <a:t>&lt;Myung Lee&gt;, &lt;CUNY&gt;</a:t>
            </a:r>
            <a:endParaRPr lang="en-US" altLang="ko-K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36007857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5706"/>
            <a:ext cx="2814638"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dirty="0" smtClean="0"/>
              <a:t>doc.: IEEE 802.15-14-0466-01-0008</a:t>
            </a:r>
            <a:endParaRPr lang="en-US" altLang="ko-KR"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smtClean="0"/>
              <a:t>July 2014</a:t>
            </a:r>
            <a:endParaRPr lang="en-US" altLang="ko-K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smtClean="0"/>
              <a:t>&lt;Myung Lee&gt;, &lt;CUNY&gt;</a:t>
            </a:r>
            <a:endParaRPr lang="en-US" altLang="ko-K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val="17337874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802.15-14-0466-00-0008</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July 2014</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&lt;Myung Lee&gt;, &lt;CUNY&gt;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ko-KR" altLang="ko-KR" dirty="0" smtClean="0"/>
          </a:p>
        </p:txBody>
      </p:sp>
    </p:spTree>
    <p:extLst>
      <p:ext uri="{BB962C8B-B14F-4D97-AF65-F5344CB8AC3E}">
        <p14:creationId xmlns:p14="http://schemas.microsoft.com/office/powerpoint/2010/main" val="3381511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3</a:t>
            </a:fld>
            <a:endParaRPr lang="en-US" altLang="ko-KR"/>
          </a:p>
        </p:txBody>
      </p:sp>
    </p:spTree>
    <p:extLst>
      <p:ext uri="{BB962C8B-B14F-4D97-AF65-F5344CB8AC3E}">
        <p14:creationId xmlns:p14="http://schemas.microsoft.com/office/powerpoint/2010/main" val="872442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4</a:t>
            </a:fld>
            <a:endParaRPr lang="en-US" altLang="ko-KR"/>
          </a:p>
        </p:txBody>
      </p:sp>
    </p:spTree>
    <p:extLst>
      <p:ext uri="{BB962C8B-B14F-4D97-AF65-F5344CB8AC3E}">
        <p14:creationId xmlns:p14="http://schemas.microsoft.com/office/powerpoint/2010/main" val="29349156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5</a:t>
            </a:fld>
            <a:endParaRPr lang="en-US" altLang="ko-KR"/>
          </a:p>
        </p:txBody>
      </p:sp>
    </p:spTree>
    <p:extLst>
      <p:ext uri="{BB962C8B-B14F-4D97-AF65-F5344CB8AC3E}">
        <p14:creationId xmlns:p14="http://schemas.microsoft.com/office/powerpoint/2010/main" val="2934915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6</a:t>
            </a:fld>
            <a:endParaRPr lang="en-US" altLang="ko-KR"/>
          </a:p>
        </p:txBody>
      </p:sp>
    </p:spTree>
    <p:extLst>
      <p:ext uri="{BB962C8B-B14F-4D97-AF65-F5344CB8AC3E}">
        <p14:creationId xmlns:p14="http://schemas.microsoft.com/office/powerpoint/2010/main" val="41474760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7</a:t>
            </a:fld>
            <a:endParaRPr lang="en-US" altLang="ko-KR"/>
          </a:p>
        </p:txBody>
      </p:sp>
    </p:spTree>
    <p:extLst>
      <p:ext uri="{BB962C8B-B14F-4D97-AF65-F5344CB8AC3E}">
        <p14:creationId xmlns:p14="http://schemas.microsoft.com/office/powerpoint/2010/main" val="40690289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altLang="ko-KR" smtClean="0"/>
              <a:t>doc.: IEEE 802.15-14-0466-00-0008</a:t>
            </a:r>
            <a:endParaRPr lang="en-US" altLang="ko-KR"/>
          </a:p>
        </p:txBody>
      </p:sp>
      <p:sp>
        <p:nvSpPr>
          <p:cNvPr id="5" name="Date Placeholder 4"/>
          <p:cNvSpPr>
            <a:spLocks noGrp="1"/>
          </p:cNvSpPr>
          <p:nvPr>
            <p:ph type="dt" idx="11"/>
          </p:nvPr>
        </p:nvSpPr>
        <p:spPr/>
        <p:txBody>
          <a:bodyPr/>
          <a:lstStyle/>
          <a:p>
            <a:pPr>
              <a:defRPr/>
            </a:pPr>
            <a:r>
              <a:rPr lang="en-US" altLang="ko-KR" smtClean="0"/>
              <a:t>July 2014</a:t>
            </a:r>
            <a:endParaRPr lang="en-US" altLang="ko-KR"/>
          </a:p>
        </p:txBody>
      </p:sp>
      <p:sp>
        <p:nvSpPr>
          <p:cNvPr id="6" name="Footer Placeholder 5"/>
          <p:cNvSpPr>
            <a:spLocks noGrp="1"/>
          </p:cNvSpPr>
          <p:nvPr>
            <p:ph type="ftr" sz="quarter" idx="12"/>
          </p:nvPr>
        </p:nvSpPr>
        <p:spPr/>
        <p:txBody>
          <a:bodyPr/>
          <a:lstStyle/>
          <a:p>
            <a:pPr lvl="4">
              <a:defRPr/>
            </a:pPr>
            <a:r>
              <a:rPr lang="en-US" altLang="ko-KR" smtClean="0"/>
              <a:t>&lt;Myung Lee&gt;, &lt;CUNY&gt;</a:t>
            </a:r>
            <a:endParaRPr lang="en-US" altLang="ko-KR"/>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8</a:t>
            </a:fld>
            <a:endParaRPr lang="en-US" altLang="ko-KR"/>
          </a:p>
        </p:txBody>
      </p:sp>
    </p:spTree>
    <p:extLst>
      <p:ext uri="{BB962C8B-B14F-4D97-AF65-F5344CB8AC3E}">
        <p14:creationId xmlns:p14="http://schemas.microsoft.com/office/powerpoint/2010/main" val="3485684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2DC2EA10-BCB9-48CD-8851-5BC1FB91237E}" type="datetime1">
              <a:rPr lang="en-US" altLang="ko-KR" smtClean="0"/>
              <a:t>7/14/2017</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9EE59E5F-87F3-48BF-AECE-9CD85DF9E0AC}" type="datetime1">
              <a:rPr lang="en-US" altLang="ko-KR" smtClean="0"/>
              <a:t>7/14/2017</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fld id="{F7F2CB42-D0CE-419E-A0D1-BEBCCBE96A53}" type="datetime1">
              <a:rPr lang="en-US" altLang="ko-KR" smtClean="0"/>
              <a:t>7/14/2017</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B3C73522-43DE-4290-8E7B-AA2CDDEE3C95}" type="datetime1">
              <a:rPr lang="en-US" altLang="ko-KR" smtClean="0"/>
              <a:t>7/14/2017</a:t>
            </a:fld>
            <a:endParaRPr lang="en-US" altLang="ko-KR" dirty="0"/>
          </a:p>
        </p:txBody>
      </p:sp>
      <p:sp>
        <p:nvSpPr>
          <p:cNvPr id="4" name="Footer Placeholder 3"/>
          <p:cNvSpPr>
            <a:spLocks noGrp="1"/>
          </p:cNvSpPr>
          <p:nvPr>
            <p:ph type="ftr" sz="quarter" idx="11"/>
          </p:nvPr>
        </p:nvSpPr>
        <p:spPr/>
        <p:txBody>
          <a:bodyPr/>
          <a:lstStyle/>
          <a:p>
            <a:pPr>
              <a:defRPr/>
            </a:pPr>
            <a:r>
              <a:rPr lang="en-US" altLang="ko-KR" smtClean="0"/>
              <a:t>Myung Lee, CUNY</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36554915-7DE9-4A2E-89A7-6EC8123C55CC}" type="slidenum">
              <a:rPr lang="en-US" altLang="ko-KR" smtClean="0"/>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6266B6-01FE-4BAF-BC85-A000F916411D}" type="datetime1">
              <a:rPr lang="en-US" smtClean="0"/>
              <a:t>7/14/2017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DE2957-CC65-4A3E-8FC3-14620D1ADA4A}" type="datetime1">
              <a:rPr lang="en-US" smtClean="0"/>
              <a:t>7/14/2017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D5760F-A7AB-47E8-8A54-C0F0D715873E}" type="datetime1">
              <a:rPr lang="en-US" smtClean="0"/>
              <a:t>7/14/2017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8445BF-247D-4FDC-A9DA-38AAB3A4DC8B}" type="datetime1">
              <a:rPr lang="en-US" smtClean="0"/>
              <a:t>7/14/2017</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4E02A4-8757-4587-8A65-0C4DA183CED5}" type="datetime1">
              <a:rPr lang="en-US" smtClean="0"/>
              <a:t>7/14/2017</a:t>
            </a:fld>
            <a:endParaRPr lang="en-US"/>
          </a:p>
        </p:txBody>
      </p:sp>
      <p:sp>
        <p:nvSpPr>
          <p:cNvPr id="8" name="Footer Placeholder 7"/>
          <p:cNvSpPr>
            <a:spLocks noGrp="1"/>
          </p:cNvSpPr>
          <p:nvPr>
            <p:ph type="ftr" sz="quarter" idx="11"/>
          </p:nvPr>
        </p:nvSpPr>
        <p:spPr/>
        <p:txBody>
          <a:bodyPr/>
          <a:lstStyle/>
          <a:p>
            <a:r>
              <a:rPr lang="en-US" smtClean="0"/>
              <a:t>Myung Lee, CUNY</a:t>
            </a:r>
            <a:endParaRPr lang="en-US"/>
          </a:p>
        </p:txBody>
      </p:sp>
      <p:sp>
        <p:nvSpPr>
          <p:cNvPr id="9" name="Slide Number Placeholder 8"/>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724AA6-CD6D-4218-A98D-4BA81D2291F9}" type="datetime1">
              <a:rPr lang="en-US" smtClean="0"/>
              <a:t>7/14/2017</a:t>
            </a:fld>
            <a:endParaRPr lang="en-US"/>
          </a:p>
        </p:txBody>
      </p:sp>
      <p:sp>
        <p:nvSpPr>
          <p:cNvPr id="4" name="Footer Placeholder 3"/>
          <p:cNvSpPr>
            <a:spLocks noGrp="1"/>
          </p:cNvSpPr>
          <p:nvPr>
            <p:ph type="ftr" sz="quarter" idx="11"/>
          </p:nvPr>
        </p:nvSpPr>
        <p:spPr/>
        <p:txBody>
          <a:bodyPr/>
          <a:lstStyle/>
          <a:p>
            <a:r>
              <a:rPr lang="en-US" smtClean="0"/>
              <a:t>Myung Lee, CUNY</a:t>
            </a:r>
            <a:endParaRPr lang="en-US"/>
          </a:p>
        </p:txBody>
      </p:sp>
      <p:sp>
        <p:nvSpPr>
          <p:cNvPr id="5" name="Slide Number Placeholder 4"/>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B870BD-36E6-4E05-A7AA-D2394CF71387}" type="datetime1">
              <a:rPr lang="en-US" smtClean="0"/>
              <a:t>7/14/2017</a:t>
            </a:fld>
            <a:endParaRPr lang="en-US"/>
          </a:p>
        </p:txBody>
      </p:sp>
      <p:sp>
        <p:nvSpPr>
          <p:cNvPr id="3" name="Footer Placeholder 2"/>
          <p:cNvSpPr>
            <a:spLocks noGrp="1"/>
          </p:cNvSpPr>
          <p:nvPr>
            <p:ph type="ftr" sz="quarter" idx="11"/>
          </p:nvPr>
        </p:nvSpPr>
        <p:spPr/>
        <p:txBody>
          <a:bodyPr/>
          <a:lstStyle/>
          <a:p>
            <a:r>
              <a:rPr lang="en-US" smtClean="0"/>
              <a:t>Myung Lee, CUNY</a:t>
            </a:r>
            <a:endParaRPr lang="en-US"/>
          </a:p>
        </p:txBody>
      </p:sp>
      <p:sp>
        <p:nvSpPr>
          <p:cNvPr id="4" name="Slide Number Placeholder 3"/>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fld id="{A3936EA9-4E14-48A6-99BD-55DE1F14BB86}" type="datetime1">
              <a:rPr lang="en-US" altLang="ko-KR" smtClean="0"/>
              <a:t>7/14/2017</a:t>
            </a:fld>
            <a:endParaRPr lang="en-US" altLang="ko-KR" dirty="0"/>
          </a:p>
        </p:txBody>
      </p:sp>
      <p:sp>
        <p:nvSpPr>
          <p:cNvPr id="5" name="바닥글 개체 틀 4"/>
          <p:cNvSpPr>
            <a:spLocks noGrp="1"/>
          </p:cNvSpPr>
          <p:nvPr>
            <p:ph type="ftr" sz="quarter" idx="11"/>
          </p:nvPr>
        </p:nvSpPr>
        <p:spPr>
          <a:xfrm>
            <a:off x="5214938" y="6475413"/>
            <a:ext cx="3395662" cy="369887"/>
          </a:xfrm>
        </p:spPr>
        <p:txBody>
          <a:bodyPr/>
          <a:lstStyle>
            <a:lvl1pPr>
              <a:defRPr/>
            </a:lvl1pPr>
          </a:lstStyle>
          <a:p>
            <a:pPr>
              <a:defRPr/>
            </a:pPr>
            <a:r>
              <a:rPr lang="en-US" altLang="ko-KR" smtClean="0"/>
              <a:t>Myung Lee, CUNY</a:t>
            </a:r>
            <a:endParaRPr lang="en-US" altLang="ko-KR"/>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B0D2A7-8FFB-47AD-89BA-BCEF41B381AB}" type="datetime1">
              <a:rPr lang="en-US" smtClean="0"/>
              <a:t>7/14/2017</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E2CB2-EB14-4931-91FE-280D120CE60C}" type="datetime1">
              <a:rPr lang="en-US" smtClean="0"/>
              <a:t>7/14/2017</a:t>
            </a:fld>
            <a:endParaRPr lang="en-US"/>
          </a:p>
        </p:txBody>
      </p:sp>
      <p:sp>
        <p:nvSpPr>
          <p:cNvPr id="6" name="Footer Placeholder 5"/>
          <p:cNvSpPr>
            <a:spLocks noGrp="1"/>
          </p:cNvSpPr>
          <p:nvPr>
            <p:ph type="ftr" sz="quarter" idx="11"/>
          </p:nvPr>
        </p:nvSpPr>
        <p:spPr/>
        <p:txBody>
          <a:bodyPr/>
          <a:lstStyle/>
          <a:p>
            <a:r>
              <a:rPr lang="en-US" smtClean="0"/>
              <a:t>Myung Lee, CUNY</a:t>
            </a:r>
            <a:endParaRPr lang="en-US"/>
          </a:p>
        </p:txBody>
      </p:sp>
      <p:sp>
        <p:nvSpPr>
          <p:cNvPr id="7" name="Slide Number Placeholder 6"/>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CE29C0-2BC6-4325-A6F8-DB3EC46F907F}" type="datetime1">
              <a:rPr lang="en-US" smtClean="0"/>
              <a:t>7/14/2017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42385C-EE56-4795-B280-C37E64472209}" type="datetime1">
              <a:rPr lang="en-US" smtClean="0"/>
              <a:t>7/14/2017</a:t>
            </a:fld>
            <a:endParaRPr lang="en-US"/>
          </a:p>
        </p:txBody>
      </p:sp>
      <p:sp>
        <p:nvSpPr>
          <p:cNvPr id="5" name="Footer Placeholder 4"/>
          <p:cNvSpPr>
            <a:spLocks noGrp="1"/>
          </p:cNvSpPr>
          <p:nvPr>
            <p:ph type="ftr" sz="quarter" idx="11"/>
          </p:nvPr>
        </p:nvSpPr>
        <p:spPr/>
        <p:txBody>
          <a:bodyPr/>
          <a:lstStyle/>
          <a:p>
            <a:r>
              <a:rPr lang="en-US" smtClean="0"/>
              <a:t>Myung Lee, CUNY</a:t>
            </a:r>
            <a:endParaRPr lang="en-US"/>
          </a:p>
        </p:txBody>
      </p:sp>
      <p:sp>
        <p:nvSpPr>
          <p:cNvPr id="6" name="Slide Number Placeholder 5"/>
          <p:cNvSpPr>
            <a:spLocks noGrp="1"/>
          </p:cNvSpPr>
          <p:nvPr>
            <p:ph type="sldNum" sz="quarter" idx="12"/>
          </p:nvPr>
        </p:nvSpPr>
        <p:spPr/>
        <p:txBody>
          <a:bodyPr/>
          <a:lstStyle/>
          <a:p>
            <a:fld id="{3E2EAA7D-9B31-41BB-A2C9-BF5651523D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fld id="{B6FE6E28-DED5-433F-A0DC-1562026E4EA1}" type="datetime1">
              <a:rPr lang="en-US" altLang="ko-KR" smtClean="0"/>
              <a:t>7/14/2017</a:t>
            </a:fld>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fld id="{30625FED-61F9-45A8-953D-B33896735E9C}" type="datetime1">
              <a:rPr lang="en-US" altLang="ko-KR" smtClean="0"/>
              <a:t>7/14/2017</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fld id="{4FAD3506-A4BD-44C9-9F03-50040D9C5592}" type="datetime1">
              <a:rPr lang="en-US" altLang="ko-KR" smtClean="0"/>
              <a:t>7/14/2017</a:t>
            </a:fld>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fld id="{9877CE97-924C-49E9-9F26-070BB304638F}" type="datetime1">
              <a:rPr lang="en-US" altLang="ko-KR" smtClean="0"/>
              <a:t>7/14/2017</a:t>
            </a:fld>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fld id="{460AC491-BABE-4668-9B29-154F6AFA2C8A}" type="datetime1">
              <a:rPr lang="en-US" altLang="ko-KR" smtClean="0"/>
              <a:t>7/14/2017</a:t>
            </a:fld>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Myung Lee, CUNY</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4378FEB0-1FA6-4833-AF5B-EFEC0FF72D55}" type="datetime1">
              <a:rPr lang="en-US" altLang="ko-KR" smtClean="0"/>
              <a:t>7/14/2017</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fld id="{D1A9E3E7-51C2-49E8-A843-AAB7E2B39E95}" type="datetime1">
              <a:rPr lang="en-US" altLang="ko-KR" smtClean="0"/>
              <a:t>7/14/2017</a:t>
            </a:fld>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Myung Lee, CUNY</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dirty="0" smtClean="0"/>
              <a:t>3/16/2017</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dirty="0" smtClean="0"/>
              <a:t>Myung Lee, CUNY</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62400" y="354884"/>
            <a:ext cx="4757737" cy="215444"/>
          </a:xfrm>
          <a:prstGeom prst="rect">
            <a:avLst/>
          </a:prstGeom>
          <a:noFill/>
          <a:ln w="9525">
            <a:noFill/>
            <a:miter lim="800000"/>
            <a:headEnd/>
            <a:tailEnd/>
          </a:ln>
          <a:effectLst/>
        </p:spPr>
        <p:txBody>
          <a:bodyPr lIns="0" tIns="0" rIns="0" bIns="0" anchor="b">
            <a:spAutoFit/>
          </a:bodyPr>
          <a:lstStyle/>
          <a:p>
            <a:pPr marL="1828800" marR="0" lvl="4" indent="0" algn="l" defTabSz="914400" rtl="0" eaLnBrk="0" fontAlgn="base" latinLnBrk="0" hangingPunct="0">
              <a:lnSpc>
                <a:spcPct val="100000"/>
              </a:lnSpc>
              <a:spcBef>
                <a:spcPct val="0"/>
              </a:spcBef>
              <a:spcAft>
                <a:spcPct val="0"/>
              </a:spcAft>
              <a:buClrTx/>
              <a:buSzTx/>
              <a:buFontTx/>
              <a:buNone/>
              <a:tabLst/>
              <a:defRPr/>
            </a:pPr>
            <a:r>
              <a:rPr lang="en-US" altLang="ko-KR" sz="1400" b="1" dirty="0">
                <a:ea typeface="굴림" pitchFamily="50" charset="-127"/>
              </a:rPr>
              <a:t>doc.: </a:t>
            </a:r>
            <a:r>
              <a:rPr lang="en-US" altLang="ko-KR" sz="1400" b="1" dirty="0" smtClean="0">
                <a:ea typeface="굴림" pitchFamily="50" charset="-127"/>
              </a:rPr>
              <a:t>IEEE</a:t>
            </a:r>
            <a:r>
              <a:rPr lang="en-US" altLang="ko-KR" sz="1400" b="1" baseline="0" dirty="0" smtClean="0">
                <a:ea typeface="굴림" pitchFamily="50" charset="-127"/>
              </a:rPr>
              <a:t> </a:t>
            </a:r>
            <a:r>
              <a:rPr lang="en-US" sz="1200" b="1" i="0" kern="1200" dirty="0" smtClean="0">
                <a:solidFill>
                  <a:schemeClr val="tx1"/>
                </a:solidFill>
                <a:effectLst/>
                <a:latin typeface="Times New Roman" pitchFamily="18" charset="0"/>
                <a:ea typeface="+mn-ea"/>
                <a:cs typeface="+mn-cs"/>
              </a:rPr>
              <a:t>15-17-0442-00-0008</a:t>
            </a:r>
            <a:endParaRPr lang="en-US" altLang="ko-KR" sz="1400" b="1" baseline="0" dirty="0">
              <a:ea typeface="굴림" pitchFamily="50" charset="-127"/>
            </a:endParaRPr>
          </a:p>
        </p:txBody>
      </p:sp>
      <p:sp>
        <p:nvSpPr>
          <p:cNvPr id="1032" name="Line 8"/>
          <p:cNvSpPr>
            <a:spLocks noChangeShapeType="1"/>
          </p:cNvSpPr>
          <p:nvPr/>
        </p:nvSpPr>
        <p:spPr bwMode="auto">
          <a:xfrm>
            <a:off x="685800" y="684628"/>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12954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dirty="0"/>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 id="2147483743"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D25F58-1E51-4A33-8D6D-46DE20F8CEDB}" type="datetime1">
              <a:rPr lang="en-US" smtClean="0"/>
              <a:t>7/14/2017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Myung Lee, CUNY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EAA7D-9B31-41BB-A2C9-BF5651523D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14300" y="914400"/>
            <a:ext cx="8991600" cy="458074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ea typeface="굴림" pitchFamily="50" charset="-127"/>
              </a:rPr>
              <a:t>TG8 Closing Report]</a:t>
            </a:r>
            <a:r>
              <a:rPr lang="en-US" altLang="ko-KR" sz="1600" dirty="0">
                <a:ea typeface="굴림" pitchFamily="50" charset="-127"/>
              </a:rPr>
              <a:t>	</a:t>
            </a:r>
          </a:p>
          <a:p>
            <a:pPr>
              <a:defRPr/>
            </a:pPr>
            <a:r>
              <a:rPr lang="en-US" altLang="ko-KR" sz="1600" b="1" dirty="0">
                <a:ea typeface="굴림" pitchFamily="50" charset="-127"/>
              </a:rPr>
              <a:t>Date Submitted:  </a:t>
            </a:r>
            <a:r>
              <a:rPr lang="en-US" altLang="ko-KR" sz="1600" b="1" dirty="0" smtClean="0">
                <a:ea typeface="굴림" pitchFamily="50" charset="-127"/>
              </a:rPr>
              <a:t>[</a:t>
            </a:r>
            <a:r>
              <a:rPr lang="en-US" altLang="ja-JP" sz="1600" b="1" dirty="0">
                <a:ea typeface="굴림" pitchFamily="50" charset="-127"/>
              </a:rPr>
              <a:t>July</a:t>
            </a:r>
            <a:r>
              <a:rPr lang="en-US" altLang="ko-KR" sz="1600" b="1" dirty="0" smtClean="0">
                <a:ea typeface="굴림" pitchFamily="50" charset="-127"/>
              </a:rPr>
              <a:t> 13, </a:t>
            </a:r>
            <a:r>
              <a:rPr lang="en-US" altLang="ko-KR" sz="1600" dirty="0" smtClean="0">
                <a:ea typeface="굴림" pitchFamily="50" charset="-127"/>
              </a:rPr>
              <a:t>2017]</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ja-JP" sz="1600" dirty="0" smtClean="0"/>
              <a:t>Myung </a:t>
            </a:r>
            <a:r>
              <a:rPr lang="en-US" altLang="ja-JP" sz="1600" dirty="0"/>
              <a:t>J. Lee [</a:t>
            </a:r>
            <a:r>
              <a:rPr lang="en-US" altLang="ja-JP" sz="1600" dirty="0" smtClean="0"/>
              <a:t>CUNY]</a:t>
            </a:r>
            <a:r>
              <a:rPr lang="ja-JP" altLang="en-US" sz="1600" dirty="0"/>
              <a:t> </a:t>
            </a:r>
            <a:r>
              <a:rPr lang="en-US" altLang="ja-JP" sz="1600" dirty="0" smtClean="0"/>
              <a:t>and  </a:t>
            </a:r>
            <a:r>
              <a:rPr lang="en-US" altLang="ko-KR" sz="1600" dirty="0">
                <a:solidFill>
                  <a:schemeClr val="tx2"/>
                </a:solidFill>
                <a:ea typeface="굴림" pitchFamily="50" charset="-127"/>
              </a:rPr>
              <a:t>Huan-Bang Li [NICT</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smtClean="0">
                <a:solidFill>
                  <a:schemeClr val="tx2"/>
                </a:solidFill>
                <a:ea typeface="굴림" pitchFamily="50" charset="-127"/>
              </a:rPr>
              <a:t>[</a:t>
            </a:r>
            <a:r>
              <a:rPr lang="en-US" altLang="ja-JP" sz="1600" dirty="0" smtClean="0"/>
              <a:t> </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Voice</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FAX: </a:t>
            </a:r>
            <a:r>
              <a:rPr lang="en-US" altLang="ko-KR" sz="1600" dirty="0" smtClean="0">
                <a:solidFill>
                  <a:schemeClr val="tx2"/>
                </a:solidFill>
                <a:ea typeface="굴림" pitchFamily="50" charset="-127"/>
              </a:rPr>
              <a:t>[] </a:t>
            </a:r>
            <a:endParaRPr lang="en-US" altLang="ko-KR" sz="1600" dirty="0">
              <a:solidFill>
                <a:schemeClr val="tx2"/>
              </a:solidFill>
              <a:ea typeface="굴림" pitchFamily="50" charset="-127"/>
            </a:endParaRPr>
          </a:p>
          <a:p>
            <a:pPr>
              <a:defRPr/>
            </a:pPr>
            <a:r>
              <a:rPr lang="en-US" altLang="ko-KR" sz="1600" dirty="0" smtClean="0">
                <a:solidFill>
                  <a:schemeClr val="tx2"/>
                </a:solidFill>
                <a:ea typeface="굴림" pitchFamily="50" charset="-127"/>
              </a:rPr>
              <a:t>E-Mail</a:t>
            </a:r>
            <a:r>
              <a:rPr lang="en-US" altLang="ko-KR" sz="1600" dirty="0" smtClean="0">
                <a:ea typeface="굴림" pitchFamily="50" charset="-127"/>
              </a:rPr>
              <a:t> [</a:t>
            </a:r>
            <a:r>
              <a:rPr lang="en-US" altLang="ko-KR" sz="1600" u="sng" dirty="0" smtClean="0"/>
              <a:t>lee@ccny.cuny.edu</a:t>
            </a:r>
            <a:r>
              <a:rPr lang="en-US" altLang="ko-KR" sz="1600" dirty="0" smtClean="0">
                <a:solidFill>
                  <a:schemeClr val="tx2"/>
                </a:solidFill>
                <a:ea typeface="굴림" pitchFamily="50" charset="-127"/>
              </a:rPr>
              <a:t>], </a:t>
            </a:r>
            <a:r>
              <a:rPr lang="en-US" altLang="ko-KR" sz="1600" dirty="0">
                <a:ea typeface="굴림" pitchFamily="50" charset="-127"/>
              </a:rPr>
              <a:t>: </a:t>
            </a:r>
            <a:r>
              <a:rPr lang="en-US" altLang="ko-KR" sz="1600" u="sng" dirty="0">
                <a:ea typeface="굴림" pitchFamily="50" charset="-127"/>
              </a:rPr>
              <a:t>[lee@nict.go.jp</a:t>
            </a:r>
            <a:r>
              <a:rPr lang="en-US" altLang="ko-KR" sz="1600" u="sng" dirty="0" smtClean="0">
                <a:ea typeface="굴림" pitchFamily="50" charset="-127"/>
              </a:rPr>
              <a:t>]</a:t>
            </a:r>
            <a:endParaRPr lang="en-US" altLang="ko-KR" sz="1600" dirty="0">
              <a:solidFill>
                <a:schemeClr val="tx2"/>
              </a:solidFill>
              <a:ea typeface="굴림" pitchFamily="50" charset="-127"/>
            </a:endParaRP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[Status update of TG8]</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ea typeface="굴림" pitchFamily="50" charset="-127"/>
              </a:rPr>
              <a:t>Report of TG8 activities during July 2017 Berlin Meeting</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
        <p:nvSpPr>
          <p:cNvPr id="5" name="Date Placeholder 3"/>
          <p:cNvSpPr>
            <a:spLocks noGrp="1"/>
          </p:cNvSpPr>
          <p:nvPr>
            <p:ph type="dt" sz="half" idx="10"/>
          </p:nvPr>
        </p:nvSpPr>
        <p:spPr>
          <a:xfrm>
            <a:off x="685800" y="377825"/>
            <a:ext cx="1600200" cy="215900"/>
          </a:xfrm>
        </p:spPr>
        <p:txBody>
          <a:bodyPr/>
          <a:lstStyle/>
          <a:p>
            <a:pPr>
              <a:defRPr/>
            </a:pPr>
            <a:fld id="{CB5C971F-82A3-4A66-B3FA-429B44F41884}" type="datetime1">
              <a:rPr lang="en-US" altLang="ko-KR" smtClean="0"/>
              <a:t>7/14/2017</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TG8 PAC Officers </a:t>
            </a:r>
            <a:endParaRPr lang="en-US" dirty="0"/>
          </a:p>
        </p:txBody>
      </p:sp>
      <p:sp>
        <p:nvSpPr>
          <p:cNvPr id="3" name="Content Placeholder 2"/>
          <p:cNvSpPr>
            <a:spLocks noGrp="1"/>
          </p:cNvSpPr>
          <p:nvPr>
            <p:ph idx="1"/>
          </p:nvPr>
        </p:nvSpPr>
        <p:spPr>
          <a:xfrm>
            <a:off x="714348" y="1571612"/>
            <a:ext cx="7772400" cy="4114800"/>
          </a:xfrm>
        </p:spPr>
        <p:txBody>
          <a:bodyPr/>
          <a:lstStyle/>
          <a:p>
            <a:r>
              <a:rPr lang="en-US" sz="2400" dirty="0" smtClean="0"/>
              <a:t>Chair: </a:t>
            </a:r>
          </a:p>
          <a:p>
            <a:pPr>
              <a:buNone/>
            </a:pPr>
            <a:r>
              <a:rPr lang="en-US" sz="2400" dirty="0" smtClean="0"/>
              <a:t>    </a:t>
            </a:r>
            <a:r>
              <a:rPr lang="en-US" sz="2000" dirty="0" smtClean="0"/>
              <a:t>Myung Lee (CUNY)</a:t>
            </a:r>
            <a:endParaRPr lang="en-US" sz="2400" dirty="0" smtClean="0"/>
          </a:p>
          <a:p>
            <a:r>
              <a:rPr lang="en-US" sz="2400" dirty="0" smtClean="0"/>
              <a:t>Vice Chair: </a:t>
            </a:r>
          </a:p>
          <a:p>
            <a:pPr>
              <a:buNone/>
            </a:pPr>
            <a:r>
              <a:rPr lang="en-US" sz="2400" dirty="0" smtClean="0"/>
              <a:t>	</a:t>
            </a:r>
            <a:r>
              <a:rPr lang="en-US" sz="2000" dirty="0" err="1" smtClean="0"/>
              <a:t>Huan</a:t>
            </a:r>
            <a:r>
              <a:rPr lang="en-US" sz="2000" dirty="0" smtClean="0"/>
              <a:t>-Bang Li (NICT)</a:t>
            </a:r>
            <a:endParaRPr lang="en-US" sz="2400" dirty="0" smtClean="0"/>
          </a:p>
          <a:p>
            <a:r>
              <a:rPr lang="en-US" sz="2000" dirty="0" smtClean="0"/>
              <a:t>Secretary </a:t>
            </a:r>
          </a:p>
          <a:p>
            <a:pPr>
              <a:buNone/>
            </a:pPr>
            <a:r>
              <a:rPr lang="en-US" sz="2000" dirty="0" smtClean="0"/>
              <a:t>    Marco Hernandez (NICT)</a:t>
            </a:r>
          </a:p>
          <a:p>
            <a:r>
              <a:rPr lang="en-US" sz="2400" dirty="0" smtClean="0"/>
              <a:t>Technical Editors </a:t>
            </a:r>
          </a:p>
          <a:p>
            <a:pPr>
              <a:buNone/>
            </a:pPr>
            <a:r>
              <a:rPr lang="en-US" sz="2400" dirty="0" smtClean="0"/>
              <a:t>  </a:t>
            </a:r>
            <a:r>
              <a:rPr lang="en-US" sz="2000" dirty="0" smtClean="0"/>
              <a:t>Marco </a:t>
            </a:r>
            <a:r>
              <a:rPr lang="en-US" sz="2000" dirty="0"/>
              <a:t>Hernandez (NICT</a:t>
            </a:r>
            <a:r>
              <a:rPr lang="en-US" sz="2000" dirty="0" smtClean="0"/>
              <a:t>)</a:t>
            </a:r>
          </a:p>
          <a:p>
            <a:pPr>
              <a:buNone/>
            </a:pPr>
            <a:r>
              <a:rPr lang="en-US" sz="2000" dirty="0"/>
              <a:t> </a:t>
            </a:r>
            <a:r>
              <a:rPr lang="en-US" sz="2000" dirty="0" smtClean="0"/>
              <a:t> Billy </a:t>
            </a:r>
            <a:r>
              <a:rPr lang="en-US" sz="2000" dirty="0"/>
              <a:t>Verso (</a:t>
            </a:r>
            <a:r>
              <a:rPr lang="en-US" sz="2000" dirty="0" err="1"/>
              <a:t>DecaWave</a:t>
            </a:r>
            <a:r>
              <a:rPr lang="en-US" sz="2000" dirty="0" smtClean="0"/>
              <a:t>),   </a:t>
            </a:r>
            <a:r>
              <a:rPr lang="en-US" sz="2000" dirty="0" err="1" smtClean="0"/>
              <a:t>Byung</a:t>
            </a:r>
            <a:r>
              <a:rPr lang="en-US" sz="2000" dirty="0" smtClean="0"/>
              <a:t>-Jae </a:t>
            </a:r>
            <a:r>
              <a:rPr lang="en-US" sz="2000" dirty="0" err="1" smtClean="0"/>
              <a:t>Kwak</a:t>
            </a:r>
            <a:r>
              <a:rPr lang="en-US" sz="2000" dirty="0" smtClean="0"/>
              <a:t> (ETRI</a:t>
            </a:r>
            <a:r>
              <a:rPr lang="en-US" sz="2400" dirty="0" smtClean="0"/>
              <a:t>) </a:t>
            </a:r>
            <a:endParaRPr lang="en-US" sz="2800" dirty="0" smtClean="0"/>
          </a:p>
          <a:p>
            <a:pPr>
              <a:buNone/>
            </a:pPr>
            <a:r>
              <a:rPr lang="en-US" sz="2000" dirty="0" smtClean="0"/>
              <a:t>        </a:t>
            </a:r>
            <a:endParaRPr lang="en-US" sz="2400" dirty="0" smtClean="0"/>
          </a:p>
          <a:p>
            <a:pPr>
              <a:buNone/>
            </a:pPr>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10</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E6F9A3B9-2B4B-46C1-9422-29ED3B66EDE2}" type="datetime1">
              <a:rPr lang="en-US" altLang="ko-KR" smtClean="0"/>
              <a:t>7/14/2017</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5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11</a:t>
            </a:fld>
            <a:endParaRPr lang="en-US" altLang="ko-KR"/>
          </a:p>
        </p:txBody>
      </p:sp>
      <p:sp>
        <p:nvSpPr>
          <p:cNvPr id="5" name="Date Placeholder 3"/>
          <p:cNvSpPr>
            <a:spLocks noGrp="1"/>
          </p:cNvSpPr>
          <p:nvPr>
            <p:ph type="dt" sz="half" idx="10"/>
          </p:nvPr>
        </p:nvSpPr>
        <p:spPr>
          <a:xfrm>
            <a:off x="685800" y="377825"/>
            <a:ext cx="1600200" cy="215900"/>
          </a:xfrm>
        </p:spPr>
        <p:txBody>
          <a:bodyPr/>
          <a:lstStyle/>
          <a:p>
            <a:pPr>
              <a:defRPr/>
            </a:pPr>
            <a:fld id="{4CC2CBAA-5B24-4016-946A-BA1764F46AB5}" type="datetime1">
              <a:rPr lang="en-US" altLang="ko-KR" smtClean="0"/>
              <a:t>7/14/2017</a:t>
            </a:fld>
            <a:endParaRPr lang="en-US" altLang="ko-KR" dirty="0"/>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TG8 PAC Closing Report</a:t>
            </a:r>
            <a:endParaRPr lang="en-US" dirty="0"/>
          </a:p>
        </p:txBody>
      </p:sp>
      <p:sp>
        <p:nvSpPr>
          <p:cNvPr id="3" name="Subtitle 2"/>
          <p:cNvSpPr>
            <a:spLocks noGrp="1"/>
          </p:cNvSpPr>
          <p:nvPr>
            <p:ph type="subTitle" idx="1"/>
          </p:nvPr>
        </p:nvSpPr>
        <p:spPr>
          <a:xfrm>
            <a:off x="1295400" y="3212976"/>
            <a:ext cx="6400800" cy="1752600"/>
          </a:xfrm>
        </p:spPr>
        <p:txBody>
          <a:bodyPr/>
          <a:lstStyle/>
          <a:p>
            <a:r>
              <a:rPr lang="en-US" sz="2400" dirty="0" smtClean="0"/>
              <a:t>July 13, 2017</a:t>
            </a:r>
          </a:p>
          <a:p>
            <a:endParaRPr lang="en-US" sz="2400" dirty="0" smtClean="0"/>
          </a:p>
          <a:p>
            <a:pPr algn="l"/>
            <a:r>
              <a:rPr lang="en-US" altLang="ja-JP" sz="2400" dirty="0" smtClean="0"/>
              <a:t>	       Myung </a:t>
            </a:r>
            <a:r>
              <a:rPr lang="en-US" altLang="ja-JP" sz="2400" dirty="0"/>
              <a:t>J. </a:t>
            </a:r>
            <a:r>
              <a:rPr lang="en-US" altLang="ja-JP" sz="2400" dirty="0" smtClean="0"/>
              <a:t>Lee, TG8 Chair</a:t>
            </a:r>
          </a:p>
          <a:p>
            <a:pPr algn="l"/>
            <a:r>
              <a:rPr lang="en-US" altLang="ja-JP" sz="2400" dirty="0" smtClean="0"/>
              <a:t>                   Huan-Bang </a:t>
            </a:r>
            <a:r>
              <a:rPr lang="en-US" altLang="ja-JP" sz="2400" dirty="0"/>
              <a:t>Li, TG8 Vice </a:t>
            </a:r>
            <a:r>
              <a:rPr lang="en-US" altLang="ja-JP" sz="2400" dirty="0" smtClean="0"/>
              <a:t>Chair</a:t>
            </a:r>
          </a:p>
        </p:txBody>
      </p:sp>
      <p:sp>
        <p:nvSpPr>
          <p:cNvPr id="6" name="Slide Number Placeholder 5"/>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7/14/2017</a:t>
            </a:fld>
            <a:endParaRPr lang="en-US" altLang="ko-KR" dirty="0"/>
          </a:p>
        </p:txBody>
      </p:sp>
      <p:sp>
        <p:nvSpPr>
          <p:cNvPr id="8" name="Footer Placeholder 7"/>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1066800"/>
          </a:xfrm>
        </p:spPr>
        <p:txBody>
          <a:bodyPr/>
          <a:lstStyle/>
          <a:p>
            <a:r>
              <a:rPr lang="en-US" dirty="0" smtClean="0"/>
              <a:t>Meeting Objectives</a:t>
            </a:r>
            <a:endParaRPr lang="en-US" dirty="0"/>
          </a:p>
        </p:txBody>
      </p:sp>
      <p:sp>
        <p:nvSpPr>
          <p:cNvPr id="3" name="Content Placeholder 2"/>
          <p:cNvSpPr>
            <a:spLocks noGrp="1"/>
          </p:cNvSpPr>
          <p:nvPr>
            <p:ph idx="1"/>
          </p:nvPr>
        </p:nvSpPr>
        <p:spPr>
          <a:xfrm>
            <a:off x="642910" y="1571612"/>
            <a:ext cx="7772400" cy="4114800"/>
          </a:xfrm>
        </p:spPr>
        <p:txBody>
          <a:bodyPr/>
          <a:lstStyle/>
          <a:p>
            <a:endParaRPr lang="en-US" sz="2800" dirty="0" smtClean="0"/>
          </a:p>
          <a:p>
            <a:r>
              <a:rPr lang="en-US" sz="2800" dirty="0" smtClean="0"/>
              <a:t>Resolution of comments from the Sponsor Ballot</a:t>
            </a:r>
          </a:p>
          <a:p>
            <a:r>
              <a:rPr lang="en-US" sz="2800" dirty="0" smtClean="0"/>
              <a:t>Drafting P802.15.8-D05</a:t>
            </a:r>
          </a:p>
        </p:txBody>
      </p:sp>
      <p:sp>
        <p:nvSpPr>
          <p:cNvPr id="4" name="Date Placeholder 3"/>
          <p:cNvSpPr>
            <a:spLocks noGrp="1"/>
          </p:cNvSpPr>
          <p:nvPr>
            <p:ph type="dt" sz="half" idx="10"/>
          </p:nvPr>
        </p:nvSpPr>
        <p:spPr/>
        <p:txBody>
          <a:bodyPr/>
          <a:lstStyle/>
          <a:p>
            <a:pPr>
              <a:defRPr/>
            </a:pPr>
            <a:fld id="{2A323817-D9C1-4AB9-9CC5-994FF65E58C5}" type="datetime1">
              <a:rPr lang="en-US" altLang="ko-KR" smtClean="0"/>
              <a:t>7/14/2017</a:t>
            </a:fld>
            <a:endParaRPr lang="en-US" altLang="ko-KR" dirty="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
        <p:nvSpPr>
          <p:cNvPr id="7" name="Footer Placeholder 6"/>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105748" cy="1066800"/>
          </a:xfrm>
        </p:spPr>
        <p:txBody>
          <a:bodyPr/>
          <a:lstStyle/>
          <a:p>
            <a:r>
              <a:rPr lang="en-US" dirty="0" smtClean="0"/>
              <a:t>802.15.8 Sponsor Ballot History</a:t>
            </a:r>
            <a:endParaRPr lang="en-US" dirty="0"/>
          </a:p>
        </p:txBody>
      </p:sp>
      <p:sp>
        <p:nvSpPr>
          <p:cNvPr id="3" name="Content Placeholder 2"/>
          <p:cNvSpPr>
            <a:spLocks noGrp="1"/>
          </p:cNvSpPr>
          <p:nvPr>
            <p:ph idx="1"/>
          </p:nvPr>
        </p:nvSpPr>
        <p:spPr>
          <a:xfrm>
            <a:off x="659219" y="1828800"/>
            <a:ext cx="7772400" cy="4114800"/>
          </a:xfrm>
        </p:spPr>
        <p:txBody>
          <a:bodyPr/>
          <a:lstStyle/>
          <a:p>
            <a:r>
              <a:rPr lang="en-US" sz="2800" dirty="0" smtClean="0"/>
              <a:t>1</a:t>
            </a:r>
            <a:r>
              <a:rPr lang="en-US" sz="2800" baseline="30000" dirty="0" smtClean="0"/>
              <a:t>st</a:t>
            </a:r>
            <a:r>
              <a:rPr lang="en-US" sz="2800" dirty="0"/>
              <a:t> </a:t>
            </a:r>
            <a:r>
              <a:rPr lang="en-US" sz="2800" dirty="0" smtClean="0"/>
              <a:t>Sponsor Ballot completed</a:t>
            </a:r>
          </a:p>
          <a:p>
            <a:pPr lvl="1"/>
            <a:r>
              <a:rPr lang="en-US" dirty="0" smtClean="0"/>
              <a:t>Open April 10, End May 10, 2017 (EDT)</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800" dirty="0" smtClean="0"/>
              <a:t>Ballot </a:t>
            </a:r>
            <a:r>
              <a:rPr lang="en-US" altLang="en-US" sz="2800" dirty="0"/>
              <a:t>results (pool of </a:t>
            </a:r>
            <a:r>
              <a:rPr lang="en-US" altLang="en-US" sz="2800" dirty="0" smtClean="0"/>
              <a:t>83 </a:t>
            </a:r>
            <a:r>
              <a:rPr lang="en-US" altLang="en-US" sz="2800" dirty="0"/>
              <a:t>voters)</a:t>
            </a:r>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dirty="0" smtClean="0"/>
              <a:t>71 </a:t>
            </a:r>
            <a:r>
              <a:rPr lang="en-US" altLang="en-US" dirty="0"/>
              <a:t>responses </a:t>
            </a:r>
            <a:r>
              <a:rPr lang="en-US" altLang="en-US" dirty="0" smtClean="0"/>
              <a:t>(85% </a:t>
            </a:r>
            <a:r>
              <a:rPr lang="en-US" altLang="en-US" dirty="0"/>
              <a:t>response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800" dirty="0"/>
              <a:t>60 yes, </a:t>
            </a:r>
            <a:r>
              <a:rPr lang="en-US" altLang="en-US" sz="2800" dirty="0" smtClean="0"/>
              <a:t>6 </a:t>
            </a:r>
            <a:r>
              <a:rPr lang="en-US" altLang="en-US" sz="2800" dirty="0"/>
              <a:t>no </a:t>
            </a:r>
            <a:r>
              <a:rPr lang="en-US" altLang="en-US" sz="2800" dirty="0" smtClean="0"/>
              <a:t>(91% </a:t>
            </a:r>
            <a:r>
              <a:rPr lang="en-US" altLang="en-US" sz="2800" dirty="0"/>
              <a:t>approval ratio)</a:t>
            </a:r>
          </a:p>
          <a:p>
            <a:pPr marL="1174750" lvl="2" indent="-260350">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800" dirty="0"/>
              <a:t>5 abstain </a:t>
            </a:r>
            <a:r>
              <a:rPr lang="en-US" altLang="en-US" sz="2800" dirty="0" smtClean="0"/>
              <a:t>(</a:t>
            </a:r>
            <a:r>
              <a:rPr lang="en-US" altLang="en-US" sz="2800" dirty="0"/>
              <a:t>6</a:t>
            </a:r>
            <a:r>
              <a:rPr lang="en-US" altLang="en-US" sz="2800" dirty="0" smtClean="0"/>
              <a:t>% </a:t>
            </a:r>
            <a:r>
              <a:rPr lang="en-US" altLang="en-US" sz="2800" dirty="0"/>
              <a:t>abstain ratio)</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800" dirty="0" smtClean="0"/>
              <a:t>708 comments</a:t>
            </a:r>
            <a:endParaRPr lang="en-US" altLang="en-US" sz="2800" dirty="0"/>
          </a:p>
          <a:p>
            <a:pPr marL="782638" lvl="1" indent="-293688">
              <a:buSzPct val="75000"/>
              <a:buFont typeface="Symbol" pitchFamily="18"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dirty="0" smtClean="0"/>
              <a:t>594 MBS comments </a:t>
            </a:r>
          </a:p>
          <a:p>
            <a:pPr marL="390525" indent="-293688">
              <a:buSzPct val="45000"/>
              <a:buFont typeface="Wingdings" pitchFamily="2" charset="2"/>
              <a:buChar char=""/>
              <a:tabLst>
                <a:tab pos="414338" algn="l"/>
                <a:tab pos="828675" algn="l"/>
                <a:tab pos="1243013" algn="l"/>
                <a:tab pos="1657350" algn="l"/>
                <a:tab pos="2073275" algn="l"/>
                <a:tab pos="2487613" algn="l"/>
                <a:tab pos="2901950" algn="l"/>
                <a:tab pos="3316288" algn="l"/>
                <a:tab pos="3732213" algn="l"/>
                <a:tab pos="4146550" algn="l"/>
                <a:tab pos="4560888" algn="l"/>
                <a:tab pos="4975225" algn="l"/>
                <a:tab pos="5391150" algn="l"/>
                <a:tab pos="5805488" algn="l"/>
                <a:tab pos="6219825" algn="l"/>
                <a:tab pos="6634163" algn="l"/>
                <a:tab pos="7050088" algn="l"/>
                <a:tab pos="7464425" algn="l"/>
                <a:tab pos="7878763" algn="l"/>
              </a:tabLst>
              <a:defRPr/>
            </a:pPr>
            <a:r>
              <a:rPr lang="en-US" altLang="en-US" sz="2400" dirty="0" smtClean="0">
                <a:latin typeface="Times New Roman" panose="02020603050405020304" pitchFamily="18" charset="0"/>
                <a:cs typeface="Times New Roman" panose="02020603050405020304" pitchFamily="18" charset="0"/>
              </a:rPr>
              <a:t>In addition, 240+ rogue comments from TG members</a:t>
            </a:r>
            <a:endParaRPr lang="en-US" altLang="en-US" sz="2400" dirty="0">
              <a:latin typeface="Times New Roman" panose="02020603050405020304" pitchFamily="18" charset="0"/>
              <a:cs typeface="Times New Roman" panose="02020603050405020304" pitchFamily="18" charset="0"/>
            </a:endParaRPr>
          </a:p>
          <a:p>
            <a:pPr marL="457200" lvl="1" indent="0">
              <a:buNone/>
            </a:pPr>
            <a:endParaRPr lang="en-US" dirty="0" smtClean="0"/>
          </a:p>
          <a:p>
            <a:pPr marL="457200" lvl="1" indent="0">
              <a:buNone/>
            </a:pPr>
            <a:endParaRPr lang="en-US" dirty="0"/>
          </a:p>
          <a:p>
            <a:pPr marL="0" indent="0">
              <a:buNone/>
            </a:pPr>
            <a:endParaRPr lang="en-US" sz="2800" dirty="0" smtClean="0"/>
          </a:p>
          <a:p>
            <a:pPr marL="0" indent="0">
              <a:buNone/>
            </a:pPr>
            <a:endParaRPr lang="en-US" sz="2800" dirty="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4</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7/14/2017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25686829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457200"/>
            <a:ext cx="7772400" cy="1066800"/>
          </a:xfrm>
        </p:spPr>
        <p:txBody>
          <a:bodyPr/>
          <a:lstStyle/>
          <a:p>
            <a:r>
              <a:rPr lang="en-US" dirty="0" smtClean="0"/>
              <a:t>Achievements</a:t>
            </a:r>
            <a:endParaRPr lang="en-US" dirty="0"/>
          </a:p>
        </p:txBody>
      </p:sp>
      <p:sp>
        <p:nvSpPr>
          <p:cNvPr id="3" name="Content Placeholder 2"/>
          <p:cNvSpPr>
            <a:spLocks noGrp="1"/>
          </p:cNvSpPr>
          <p:nvPr>
            <p:ph idx="1"/>
          </p:nvPr>
        </p:nvSpPr>
        <p:spPr>
          <a:xfrm>
            <a:off x="762000" y="1676400"/>
            <a:ext cx="7772400" cy="4114800"/>
          </a:xfrm>
        </p:spPr>
        <p:txBody>
          <a:bodyPr/>
          <a:lstStyle/>
          <a:p>
            <a:pPr>
              <a:spcAft>
                <a:spcPts val="1200"/>
              </a:spcAft>
            </a:pPr>
            <a:r>
              <a:rPr lang="en-US" sz="2800" dirty="0" smtClean="0"/>
              <a:t>10 time slots in July meeting</a:t>
            </a:r>
          </a:p>
          <a:p>
            <a:pPr lvl="1"/>
            <a:r>
              <a:rPr lang="en-US" dirty="0" smtClean="0"/>
              <a:t>Resolved all remained comments from the 1</a:t>
            </a:r>
            <a:r>
              <a:rPr lang="en-US" baseline="30000" dirty="0" smtClean="0"/>
              <a:t>st</a:t>
            </a:r>
            <a:r>
              <a:rPr lang="en-US" dirty="0" smtClean="0"/>
              <a:t>  Sponsor Ballot.</a:t>
            </a:r>
          </a:p>
          <a:p>
            <a:pPr lvl="1"/>
            <a:r>
              <a:rPr lang="en-US" dirty="0" smtClean="0"/>
              <a:t>In the process of </a:t>
            </a:r>
            <a:r>
              <a:rPr lang="en-US" dirty="0" smtClean="0"/>
              <a:t>resolving </a:t>
            </a:r>
            <a:r>
              <a:rPr lang="en-US" dirty="0" smtClean="0"/>
              <a:t>rouge comments (about 140 finished)</a:t>
            </a:r>
          </a:p>
          <a:p>
            <a:pPr lvl="1"/>
            <a:r>
              <a:rPr lang="en-US" dirty="0" smtClean="0"/>
              <a:t>Drafting P802.15.8-D5.0 according to the comment resolution </a:t>
            </a:r>
            <a:r>
              <a:rPr lang="en-US" dirty="0" smtClean="0"/>
              <a:t>results.</a:t>
            </a:r>
            <a:endParaRPr lang="en-US" dirty="0" smtClean="0"/>
          </a:p>
          <a:p>
            <a:pPr lvl="1"/>
            <a:r>
              <a:rPr lang="en-US" dirty="0" smtClean="0"/>
              <a:t>Discussion on the schedule of submission to </a:t>
            </a:r>
            <a:r>
              <a:rPr lang="en-US" dirty="0" err="1" smtClean="0"/>
              <a:t>RevCom</a:t>
            </a:r>
            <a:r>
              <a:rPr lang="en-US" dirty="0" smtClean="0"/>
              <a:t>.</a:t>
            </a:r>
          </a:p>
          <a:p>
            <a:pPr lvl="1"/>
            <a:endParaRPr lang="en-US" dirty="0" smtClean="0"/>
          </a:p>
          <a:p>
            <a:pPr marL="457200" lvl="1" indent="0">
              <a:buNone/>
            </a:pPr>
            <a:endParaRPr lang="en-US" dirty="0" smtClean="0"/>
          </a:p>
          <a:p>
            <a:pPr marL="457200" lvl="1" indent="0">
              <a:buNone/>
            </a:pPr>
            <a:endParaRPr lang="en-US" dirty="0"/>
          </a:p>
          <a:p>
            <a:pPr marL="0" indent="0">
              <a:buNone/>
            </a:pPr>
            <a:endParaRPr lang="en-US" sz="2800" dirty="0" smtClean="0"/>
          </a:p>
          <a:p>
            <a:pPr marL="0" indent="0">
              <a:buNone/>
            </a:pPr>
            <a:endParaRPr lang="en-US" sz="2800" dirty="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5</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7/14/2017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14517624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228" y="509423"/>
            <a:ext cx="7772400" cy="1066800"/>
          </a:xfrm>
        </p:spPr>
        <p:txBody>
          <a:bodyPr/>
          <a:lstStyle/>
          <a:p>
            <a:r>
              <a:rPr lang="en-US" dirty="0" smtClean="0"/>
              <a:t>TG8 BRC Motion</a:t>
            </a:r>
            <a:endParaRPr lang="en-US" dirty="0"/>
          </a:p>
        </p:txBody>
      </p:sp>
      <p:sp>
        <p:nvSpPr>
          <p:cNvPr id="3" name="Content Placeholder 2"/>
          <p:cNvSpPr>
            <a:spLocks noGrp="1"/>
          </p:cNvSpPr>
          <p:nvPr>
            <p:ph idx="1"/>
          </p:nvPr>
        </p:nvSpPr>
        <p:spPr>
          <a:xfrm>
            <a:off x="599090" y="1676400"/>
            <a:ext cx="7772400" cy="4114800"/>
          </a:xfrm>
        </p:spPr>
        <p:txBody>
          <a:bodyPr/>
          <a:lstStyle/>
          <a:p>
            <a:r>
              <a:rPr lang="en-US" altLang="en-US" sz="2000" i="1" dirty="0">
                <a:latin typeface="+mn-lt"/>
              </a:rPr>
              <a:t>Move that 802.15 WG approve the formation of a Ballot Resolution Committee (BRC) for </a:t>
            </a:r>
            <a:r>
              <a:rPr lang="en-US" altLang="en-US" sz="2000" i="1" dirty="0" smtClean="0">
                <a:latin typeface="+mn-lt"/>
              </a:rPr>
              <a:t>the Sponsor Ballot recirculation </a:t>
            </a:r>
            <a:r>
              <a:rPr lang="en-US" altLang="en-US" sz="2000" i="1" dirty="0">
                <a:latin typeface="+mn-lt"/>
              </a:rPr>
              <a:t>of the </a:t>
            </a:r>
            <a:r>
              <a:rPr lang="en-US" altLang="en-US" sz="2000" i="1" dirty="0" smtClean="0">
                <a:latin typeface="+mn-lt"/>
              </a:rPr>
              <a:t>P802.15.8-D5.0 </a:t>
            </a:r>
            <a:r>
              <a:rPr lang="en-US" altLang="en-US" sz="2000" i="1" dirty="0">
                <a:latin typeface="+mn-lt"/>
              </a:rPr>
              <a:t>with the following membership</a:t>
            </a:r>
            <a:r>
              <a:rPr lang="en-US" altLang="en-US" sz="2000" i="1" dirty="0" smtClean="0">
                <a:latin typeface="+mn-lt"/>
              </a:rPr>
              <a:t>: Myung Lee </a:t>
            </a:r>
            <a:r>
              <a:rPr lang="en-US" altLang="en-US" sz="2000" i="1" dirty="0">
                <a:latin typeface="+mn-lt"/>
              </a:rPr>
              <a:t>(chair</a:t>
            </a:r>
            <a:r>
              <a:rPr lang="en-US" altLang="en-US" sz="2000" i="1" dirty="0" smtClean="0">
                <a:latin typeface="+mn-lt"/>
              </a:rPr>
              <a:t>), </a:t>
            </a:r>
            <a:r>
              <a:rPr lang="en-US" altLang="en-US" sz="2000" i="1" dirty="0" err="1" smtClean="0">
                <a:latin typeface="+mn-lt"/>
              </a:rPr>
              <a:t>Huan-bang</a:t>
            </a:r>
            <a:r>
              <a:rPr lang="en-US" altLang="en-US" sz="2000" i="1" dirty="0" smtClean="0">
                <a:latin typeface="+mn-lt"/>
              </a:rPr>
              <a:t> Li, Marco Hernandez, Billy Verso, and </a:t>
            </a:r>
            <a:r>
              <a:rPr lang="en-US" altLang="en-US" sz="2000" i="1" dirty="0" err="1" smtClean="0">
                <a:latin typeface="+mn-lt"/>
              </a:rPr>
              <a:t>Seong</a:t>
            </a:r>
            <a:r>
              <a:rPr lang="en-US" altLang="en-US" sz="2000" i="1" dirty="0">
                <a:latin typeface="+mn-lt"/>
              </a:rPr>
              <a:t>-</a:t>
            </a:r>
            <a:r>
              <a:rPr lang="en-US" altLang="en-US" sz="2000" i="1" dirty="0" smtClean="0">
                <a:latin typeface="+mn-lt"/>
              </a:rPr>
              <a:t>Soon Joo. </a:t>
            </a:r>
            <a:r>
              <a:rPr lang="en-US" altLang="en-US" sz="2000" i="1" dirty="0">
                <a:latin typeface="+mn-lt"/>
              </a:rPr>
              <a:t>The </a:t>
            </a:r>
            <a:r>
              <a:rPr lang="en-US" altLang="en-US" sz="2000" i="1" dirty="0" smtClean="0">
                <a:latin typeface="+mn-lt"/>
              </a:rPr>
              <a:t>802.15.8 </a:t>
            </a:r>
            <a:r>
              <a:rPr lang="en-US" altLang="en-US" sz="2000" i="1" dirty="0">
                <a:latin typeface="+mn-lt"/>
              </a:rPr>
              <a:t>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a:t>
            </a:r>
            <a:r>
              <a:rPr lang="en-US" altLang="en-US" sz="2000" i="1" dirty="0" smtClean="0">
                <a:latin typeface="+mn-lt"/>
              </a:rPr>
              <a:t>P&amp;P</a:t>
            </a:r>
          </a:p>
          <a:p>
            <a:pPr marL="0" indent="0">
              <a:buNone/>
            </a:pPr>
            <a:endParaRPr lang="en-US" altLang="en-US" sz="2000" dirty="0"/>
          </a:p>
          <a:p>
            <a:r>
              <a:rPr lang="en-US" altLang="en-US" sz="2000" dirty="0"/>
              <a:t>Moved By</a:t>
            </a:r>
            <a:r>
              <a:rPr lang="en-US" altLang="en-US" sz="2000" dirty="0" smtClean="0"/>
              <a:t>: </a:t>
            </a:r>
            <a:r>
              <a:rPr lang="en-US" altLang="en-US" sz="2000" i="1" dirty="0"/>
              <a:t>Marco Hernandez</a:t>
            </a:r>
            <a:endParaRPr lang="en-US" altLang="en-US" sz="2000" dirty="0"/>
          </a:p>
          <a:p>
            <a:r>
              <a:rPr lang="en-US" altLang="en-US" sz="2000" dirty="0"/>
              <a:t>Seconded By</a:t>
            </a:r>
            <a:r>
              <a:rPr lang="en-US" altLang="en-US" sz="2000" dirty="0" smtClean="0"/>
              <a:t>: </a:t>
            </a:r>
            <a:r>
              <a:rPr lang="en-US" altLang="en-US" sz="2000" i="1" dirty="0"/>
              <a:t>Billy Verso</a:t>
            </a:r>
            <a:endParaRPr lang="en-US" altLang="en-US" sz="2000" dirty="0"/>
          </a:p>
          <a:p>
            <a:pPr marL="0" indent="0">
              <a:buNone/>
            </a:pPr>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6</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7/14/2017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10698579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228" y="509423"/>
            <a:ext cx="7772400" cy="1066800"/>
          </a:xfrm>
        </p:spPr>
        <p:txBody>
          <a:bodyPr/>
          <a:lstStyle/>
          <a:p>
            <a:r>
              <a:rPr lang="en-US" dirty="0" smtClean="0"/>
              <a:t>WG BRC Motion</a:t>
            </a:r>
            <a:endParaRPr lang="en-US" dirty="0"/>
          </a:p>
        </p:txBody>
      </p:sp>
      <p:sp>
        <p:nvSpPr>
          <p:cNvPr id="3" name="Content Placeholder 2"/>
          <p:cNvSpPr>
            <a:spLocks noGrp="1"/>
          </p:cNvSpPr>
          <p:nvPr>
            <p:ph idx="1"/>
          </p:nvPr>
        </p:nvSpPr>
        <p:spPr>
          <a:xfrm>
            <a:off x="599090" y="1676400"/>
            <a:ext cx="7772400" cy="4114800"/>
          </a:xfrm>
        </p:spPr>
        <p:txBody>
          <a:bodyPr/>
          <a:lstStyle/>
          <a:p>
            <a:r>
              <a:rPr lang="en-US" altLang="en-US" sz="2000" i="1" dirty="0">
                <a:latin typeface="+mn-lt"/>
              </a:rPr>
              <a:t>Move that 802.15 WG approve the formation of a Ballot Resolution Committee (BRC) for </a:t>
            </a:r>
            <a:r>
              <a:rPr lang="en-US" altLang="en-US" sz="2000" i="1" dirty="0" smtClean="0">
                <a:latin typeface="+mn-lt"/>
              </a:rPr>
              <a:t>the Sponsor Ballot recirculation </a:t>
            </a:r>
            <a:r>
              <a:rPr lang="en-US" altLang="en-US" sz="2000" i="1" dirty="0">
                <a:latin typeface="+mn-lt"/>
              </a:rPr>
              <a:t>of the </a:t>
            </a:r>
            <a:r>
              <a:rPr lang="en-US" altLang="en-US" sz="2000" i="1" dirty="0" smtClean="0">
                <a:latin typeface="+mn-lt"/>
              </a:rPr>
              <a:t>P802.15.8-D5.0 </a:t>
            </a:r>
            <a:r>
              <a:rPr lang="en-US" altLang="en-US" sz="2000" i="1" dirty="0">
                <a:latin typeface="+mn-lt"/>
              </a:rPr>
              <a:t>with the following membership</a:t>
            </a:r>
            <a:r>
              <a:rPr lang="en-US" altLang="en-US" sz="2000" i="1" dirty="0" smtClean="0">
                <a:latin typeface="+mn-lt"/>
              </a:rPr>
              <a:t>: Myung Lee </a:t>
            </a:r>
            <a:r>
              <a:rPr lang="en-US" altLang="en-US" sz="2000" i="1" dirty="0">
                <a:latin typeface="+mn-lt"/>
              </a:rPr>
              <a:t>(chair</a:t>
            </a:r>
            <a:r>
              <a:rPr lang="en-US" altLang="en-US" sz="2000" i="1" dirty="0" smtClean="0">
                <a:latin typeface="+mn-lt"/>
              </a:rPr>
              <a:t>), </a:t>
            </a:r>
            <a:r>
              <a:rPr lang="en-US" altLang="en-US" sz="2000" i="1" dirty="0" err="1" smtClean="0">
                <a:latin typeface="+mn-lt"/>
              </a:rPr>
              <a:t>Huan-bang</a:t>
            </a:r>
            <a:r>
              <a:rPr lang="en-US" altLang="en-US" sz="2000" i="1" dirty="0" smtClean="0">
                <a:latin typeface="+mn-lt"/>
              </a:rPr>
              <a:t> Li, Marco Hernandez, Billy Verso, and </a:t>
            </a:r>
            <a:r>
              <a:rPr lang="en-US" altLang="en-US" sz="2000" i="1" dirty="0" err="1" smtClean="0">
                <a:latin typeface="+mn-lt"/>
              </a:rPr>
              <a:t>Seong</a:t>
            </a:r>
            <a:r>
              <a:rPr lang="en-US" altLang="en-US" sz="2000" i="1" dirty="0">
                <a:latin typeface="+mn-lt"/>
              </a:rPr>
              <a:t>-</a:t>
            </a:r>
            <a:r>
              <a:rPr lang="en-US" altLang="en-US" sz="2000" i="1" dirty="0" smtClean="0">
                <a:latin typeface="+mn-lt"/>
              </a:rPr>
              <a:t>Soon Joo. </a:t>
            </a:r>
            <a:r>
              <a:rPr lang="en-US" altLang="en-US" sz="2000" i="1" dirty="0">
                <a:latin typeface="+mn-lt"/>
              </a:rPr>
              <a:t>The </a:t>
            </a:r>
            <a:r>
              <a:rPr lang="en-US" altLang="en-US" sz="2000" i="1" dirty="0" smtClean="0">
                <a:latin typeface="+mn-lt"/>
              </a:rPr>
              <a:t>802.15.8 </a:t>
            </a:r>
            <a:r>
              <a:rPr lang="en-US" altLang="en-US" sz="2000" i="1" dirty="0">
                <a:latin typeface="+mn-lt"/>
              </a:rPr>
              <a:t>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a:t>
            </a:r>
            <a:r>
              <a:rPr lang="en-US" altLang="en-US" sz="2000" i="1" dirty="0" smtClean="0">
                <a:latin typeface="+mn-lt"/>
              </a:rPr>
              <a:t>P&amp;P</a:t>
            </a:r>
          </a:p>
          <a:p>
            <a:pPr marL="0" indent="0">
              <a:buNone/>
            </a:pPr>
            <a:endParaRPr lang="en-US" altLang="en-US" sz="2000" dirty="0"/>
          </a:p>
          <a:p>
            <a:r>
              <a:rPr lang="en-US" altLang="en-US" sz="2000" dirty="0"/>
              <a:t>Moved By</a:t>
            </a:r>
            <a:r>
              <a:rPr lang="en-US" altLang="en-US" sz="2000" dirty="0" smtClean="0"/>
              <a:t>: Huan-Bang Li</a:t>
            </a:r>
            <a:endParaRPr lang="en-US" altLang="en-US" sz="2000" dirty="0"/>
          </a:p>
          <a:p>
            <a:r>
              <a:rPr lang="en-US" altLang="en-US" sz="2000" dirty="0"/>
              <a:t>Seconded By</a:t>
            </a:r>
            <a:r>
              <a:rPr lang="en-US" altLang="en-US" sz="2000" dirty="0" smtClean="0"/>
              <a:t>: </a:t>
            </a:r>
            <a:endParaRPr lang="en-US" altLang="en-US" sz="2000" dirty="0"/>
          </a:p>
          <a:p>
            <a:pPr marL="0" indent="0">
              <a:buNone/>
            </a:pPr>
            <a:endParaRPr lang="en-US" sz="2000" dirty="0" smtClean="0"/>
          </a:p>
        </p:txBody>
      </p:sp>
      <p:sp>
        <p:nvSpPr>
          <p:cNvPr id="6" name="Slide Number Placeholder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7</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82C5CF5D-973E-4227-8126-82E4BD2B3750}" type="datetime1">
              <a:rPr lang="en-US" altLang="ko-KR" smtClean="0"/>
              <a:t>7/14/2017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4373991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4661"/>
            <a:ext cx="7772400" cy="900803"/>
          </a:xfrm>
        </p:spPr>
        <p:txBody>
          <a:bodyPr/>
          <a:lstStyle/>
          <a:p>
            <a:r>
              <a:rPr lang="en-US" sz="3200" dirty="0" smtClean="0"/>
              <a:t>Plan for before September Interim</a:t>
            </a:r>
            <a:endParaRPr lang="en-US" sz="3200" dirty="0"/>
          </a:p>
        </p:txBody>
      </p:sp>
      <p:sp>
        <p:nvSpPr>
          <p:cNvPr id="3" name="Content Placeholder 2"/>
          <p:cNvSpPr>
            <a:spLocks noGrp="1"/>
          </p:cNvSpPr>
          <p:nvPr>
            <p:ph idx="1"/>
          </p:nvPr>
        </p:nvSpPr>
        <p:spPr>
          <a:xfrm>
            <a:off x="533400" y="1752600"/>
            <a:ext cx="8229600" cy="4114800"/>
          </a:xfrm>
        </p:spPr>
        <p:txBody>
          <a:bodyPr/>
          <a:lstStyle/>
          <a:p>
            <a:pPr lvl="1"/>
            <a:r>
              <a:rPr lang="en-US" altLang="ja-JP" sz="2400" dirty="0" smtClean="0"/>
              <a:t>BRC Agenda</a:t>
            </a:r>
            <a:r>
              <a:rPr lang="en-US" altLang="ja-JP" sz="2400" dirty="0"/>
              <a:t>: </a:t>
            </a:r>
            <a:endParaRPr lang="en-US" altLang="ja-JP" sz="2400" dirty="0" smtClean="0"/>
          </a:p>
          <a:p>
            <a:pPr lvl="2"/>
            <a:r>
              <a:rPr lang="en-US" altLang="ja-JP" dirty="0" smtClean="0"/>
              <a:t>Drafting P802.15.8-D5.0 in accordance with the comment resolution results</a:t>
            </a:r>
          </a:p>
          <a:p>
            <a:pPr lvl="2"/>
            <a:r>
              <a:rPr lang="en-US" altLang="ja-JP" dirty="0" smtClean="0"/>
              <a:t>Preparation of 1</a:t>
            </a:r>
            <a:r>
              <a:rPr lang="en-US" altLang="ja-JP" baseline="30000" dirty="0" smtClean="0"/>
              <a:t>st</a:t>
            </a:r>
            <a:r>
              <a:rPr lang="en-US" altLang="ja-JP" dirty="0" smtClean="0"/>
              <a:t> Recirculation Sponsor Ballot </a:t>
            </a:r>
            <a:endParaRPr lang="en-US" altLang="ja-JP" dirty="0"/>
          </a:p>
          <a:p>
            <a:pPr lvl="1"/>
            <a:r>
              <a:rPr lang="en-US" altLang="ja-JP" sz="2400" dirty="0"/>
              <a:t>W</a:t>
            </a:r>
            <a:r>
              <a:rPr lang="en-US" altLang="ja-JP" sz="2400" dirty="0" smtClean="0"/>
              <a:t>eekly </a:t>
            </a:r>
            <a:r>
              <a:rPr lang="en-US" altLang="ja-JP" sz="2400" dirty="0" smtClean="0"/>
              <a:t>Teleconference, Wednesday </a:t>
            </a:r>
            <a:r>
              <a:rPr lang="en-US" altLang="ja-JP" sz="2400" dirty="0" smtClean="0"/>
              <a:t>starting July 19, 2017</a:t>
            </a:r>
            <a:endParaRPr lang="en-US" altLang="ja-JP" sz="2400" dirty="0"/>
          </a:p>
          <a:p>
            <a:pPr lvl="2"/>
            <a:r>
              <a:rPr lang="en-US" dirty="0" smtClean="0"/>
              <a:t>7:00amUS ET</a:t>
            </a:r>
            <a:r>
              <a:rPr lang="en-US" dirty="0"/>
              <a:t>, </a:t>
            </a:r>
            <a:r>
              <a:rPr lang="en-US" dirty="0" smtClean="0"/>
              <a:t>8:00pm </a:t>
            </a:r>
            <a:r>
              <a:rPr lang="en-US" dirty="0"/>
              <a:t>Japan/Korea, </a:t>
            </a:r>
            <a:r>
              <a:rPr lang="en-US" dirty="0" smtClean="0"/>
              <a:t>Ireland 12:00PM </a:t>
            </a:r>
          </a:p>
          <a:p>
            <a:pPr lvl="2"/>
            <a:r>
              <a:rPr lang="en-US" dirty="0" smtClean="0"/>
              <a:t>1.5 Hours each</a:t>
            </a:r>
          </a:p>
          <a:p>
            <a:pPr lvl="2"/>
            <a:r>
              <a:rPr lang="en-US" dirty="0" smtClean="0"/>
              <a:t>July 19, 26, August 2, 9, 16, 23</a:t>
            </a:r>
            <a:r>
              <a:rPr lang="en-US" dirty="0" smtClean="0"/>
              <a:t>.</a:t>
            </a:r>
            <a:endParaRPr lang="en-US" altLang="ja-JP" sz="2400" dirty="0"/>
          </a:p>
          <a:p>
            <a:pPr marL="857250" lvl="2" indent="0">
              <a:buNone/>
            </a:pPr>
            <a:endParaRPr lang="en-US" altLang="ja-JP" dirty="0" smtClean="0"/>
          </a:p>
          <a:p>
            <a:pPr marL="457200" lvl="1" indent="0">
              <a:buNone/>
            </a:pPr>
            <a:endParaRPr lang="en-US" altLang="ja-JP" sz="2400" dirty="0"/>
          </a:p>
          <a:p>
            <a:pPr marL="91440" lvl="2" indent="0">
              <a:spcBef>
                <a:spcPts val="0"/>
              </a:spcBef>
              <a:buNone/>
            </a:pPr>
            <a:endParaRPr lang="en-US" altLang="ja-JP" dirty="0"/>
          </a:p>
          <a:p>
            <a:pPr lvl="2">
              <a:buFont typeface="Wingdings" panose="05000000000000000000" pitchFamily="2" charset="2"/>
              <a:buChar char="ü"/>
            </a:pPr>
            <a:endParaRPr lang="en-US" altLang="ja-JP" dirty="0"/>
          </a:p>
          <a:p>
            <a:pPr marL="857250" lvl="2" indent="0">
              <a:buNone/>
            </a:pPr>
            <a:r>
              <a:rPr lang="en-US" altLang="ja-JP" dirty="0"/>
              <a:t>	</a:t>
            </a:r>
            <a:r>
              <a:rPr lang="en-US" altLang="ja-JP" dirty="0" smtClean="0"/>
              <a:t>				</a:t>
            </a:r>
          </a:p>
          <a:p>
            <a:endParaRPr lang="en-US" altLang="ja-JP" sz="2400" dirty="0" smtClean="0"/>
          </a:p>
          <a:p>
            <a:pPr>
              <a:buNone/>
            </a:pPr>
            <a:endParaRPr lang="en-US" altLang="ja-JP" sz="2400" dirty="0" smtClean="0"/>
          </a:p>
          <a:p>
            <a:pPr lvl="1"/>
            <a:endParaRPr lang="en-US" sz="2400" dirty="0" smtClean="0"/>
          </a:p>
          <a:p>
            <a:pPr lvl="1">
              <a:buNone/>
            </a:pPr>
            <a:endParaRPr lang="en-US" sz="2400" dirty="0" smtClean="0"/>
          </a:p>
          <a:p>
            <a:endParaRPr lang="en-US" sz="2400" dirty="0" smtClean="0"/>
          </a:p>
          <a:p>
            <a:pPr lvl="1"/>
            <a:endParaRPr lang="en-US" sz="2400" dirty="0" smtClean="0"/>
          </a:p>
        </p:txBody>
      </p:sp>
      <p:sp>
        <p:nvSpPr>
          <p:cNvPr id="6" name="Slide Number Placeholder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sp>
        <p:nvSpPr>
          <p:cNvPr id="7" name="Date Placeholder 3"/>
          <p:cNvSpPr>
            <a:spLocks noGrp="1"/>
          </p:cNvSpPr>
          <p:nvPr>
            <p:ph type="dt" sz="half" idx="10"/>
          </p:nvPr>
        </p:nvSpPr>
        <p:spPr>
          <a:xfrm>
            <a:off x="685800" y="606425"/>
            <a:ext cx="1600200" cy="215900"/>
          </a:xfrm>
        </p:spPr>
        <p:txBody>
          <a:bodyPr/>
          <a:lstStyle/>
          <a:p>
            <a:pPr>
              <a:defRPr/>
            </a:pPr>
            <a:fld id="{EAFF7C8D-ACC3-47AB-90A9-75731EADB2DA}" type="datetime1">
              <a:rPr lang="en-US" altLang="ko-KR" smtClean="0"/>
              <a:t>7/14/2017</a:t>
            </a:fld>
            <a:endParaRPr lang="en-US" altLang="ko-KR" dirty="0"/>
          </a:p>
        </p:txBody>
      </p:sp>
      <p:sp>
        <p:nvSpPr>
          <p:cNvPr id="8" name="Footer Placeholder 7"/>
          <p:cNvSpPr>
            <a:spLocks noGrp="1"/>
          </p:cNvSpPr>
          <p:nvPr>
            <p:ph type="ftr" sz="quarter" idx="11"/>
          </p:nvPr>
        </p:nvSpPr>
        <p:spPr/>
        <p:txBody>
          <a:bodyPr/>
          <a:lstStyle/>
          <a:p>
            <a:pPr>
              <a:defRPr/>
            </a:pPr>
            <a:r>
              <a:rPr lang="en-US" altLang="ko-KR" dirty="0" smtClean="0"/>
              <a:t>Myung Lee, CUNY</a:t>
            </a:r>
            <a:endParaRPr lang="en-US" altLang="ko-KR" dirty="0"/>
          </a:p>
        </p:txBody>
      </p:sp>
    </p:spTree>
    <p:extLst>
      <p:ext uri="{BB962C8B-B14F-4D97-AF65-F5344CB8AC3E}">
        <p14:creationId xmlns:p14="http://schemas.microsoft.com/office/powerpoint/2010/main" val="20875610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457200"/>
            <a:ext cx="7772400" cy="1066800"/>
          </a:xfrm>
        </p:spPr>
        <p:txBody>
          <a:bodyPr/>
          <a:lstStyle/>
          <a:p>
            <a:r>
              <a:rPr lang="en-US" altLang="ko-KR" dirty="0" smtClean="0"/>
              <a:t>Timeline</a:t>
            </a:r>
            <a:endParaRPr lang="ko-KR" altLang="en-US" dirty="0"/>
          </a:p>
        </p:txBody>
      </p:sp>
      <p:sp>
        <p:nvSpPr>
          <p:cNvPr id="3" name="내용 개체 틀 2"/>
          <p:cNvSpPr>
            <a:spLocks noGrp="1"/>
          </p:cNvSpPr>
          <p:nvPr>
            <p:ph idx="1"/>
          </p:nvPr>
        </p:nvSpPr>
        <p:spPr>
          <a:xfrm>
            <a:off x="428596" y="1343012"/>
            <a:ext cx="8229600" cy="4843482"/>
          </a:xfrm>
        </p:spPr>
        <p:txBody>
          <a:bodyPr>
            <a:normAutofit lnSpcReduction="10000"/>
          </a:bodyPr>
          <a:lstStyle/>
          <a:p>
            <a:r>
              <a:rPr lang="en-US" altLang="ko-KR" sz="2000" dirty="0" smtClean="0">
                <a:solidFill>
                  <a:srgbClr val="0000FF"/>
                </a:solidFill>
              </a:rPr>
              <a:t>TG formation					         Mar 12</a:t>
            </a:r>
          </a:p>
          <a:p>
            <a:r>
              <a:rPr lang="en-US" altLang="ko-KR" sz="2000" dirty="0" smtClean="0">
                <a:solidFill>
                  <a:srgbClr val="0000FF"/>
                </a:solidFill>
              </a:rPr>
              <a:t>Call for Application				        April 12</a:t>
            </a:r>
          </a:p>
          <a:p>
            <a:r>
              <a:rPr lang="en-US" altLang="ko-KR" sz="2000" dirty="0" smtClean="0">
                <a:solidFill>
                  <a:srgbClr val="0000FF"/>
                </a:solidFill>
              </a:rPr>
              <a:t>Application presentation				         May 12</a:t>
            </a:r>
          </a:p>
          <a:p>
            <a:r>
              <a:rPr lang="en-US" altLang="ko-KR" sz="2000" dirty="0" smtClean="0">
                <a:solidFill>
                  <a:srgbClr val="0000FF"/>
                </a:solidFill>
              </a:rPr>
              <a:t>TGD approval/Call for proposal			         Jan 13</a:t>
            </a:r>
          </a:p>
          <a:p>
            <a:r>
              <a:rPr lang="en-US" altLang="ko-KR" sz="2000" dirty="0" smtClean="0">
                <a:solidFill>
                  <a:srgbClr val="0000FF"/>
                </a:solidFill>
              </a:rPr>
              <a:t>Re-affirmation of TGD/Call for proposal		     March  13</a:t>
            </a:r>
          </a:p>
          <a:p>
            <a:r>
              <a:rPr lang="en-US" altLang="ko-KR" sz="2000" dirty="0">
                <a:solidFill>
                  <a:srgbClr val="0000FF"/>
                </a:solidFill>
              </a:rPr>
              <a:t>Preliminary proposal </a:t>
            </a:r>
            <a:r>
              <a:rPr lang="en-US" altLang="ko-KR" sz="2000" dirty="0" smtClean="0">
                <a:solidFill>
                  <a:srgbClr val="0000FF"/>
                </a:solidFill>
              </a:rPr>
              <a:t>presentation			        May, 13</a:t>
            </a:r>
          </a:p>
          <a:p>
            <a:r>
              <a:rPr lang="en-US" altLang="ko-KR" sz="2000" dirty="0" smtClean="0">
                <a:solidFill>
                  <a:srgbClr val="0000FF"/>
                </a:solidFill>
              </a:rPr>
              <a:t>Final proposal presentation			         July 13</a:t>
            </a:r>
          </a:p>
          <a:p>
            <a:r>
              <a:rPr lang="en-US" altLang="ko-KR" sz="2000" dirty="0" smtClean="0">
                <a:solidFill>
                  <a:srgbClr val="0000FF"/>
                </a:solidFill>
              </a:rPr>
              <a:t>PAC Framework Document/Call for contribution	         Jan. 14</a:t>
            </a:r>
          </a:p>
          <a:p>
            <a:r>
              <a:rPr lang="en-US" altLang="ko-KR" sz="2000" dirty="0" smtClean="0">
                <a:solidFill>
                  <a:srgbClr val="0000FF"/>
                </a:solidFill>
              </a:rPr>
              <a:t>Contribution Presentation				      March 15</a:t>
            </a:r>
          </a:p>
          <a:p>
            <a:r>
              <a:rPr lang="en-US" altLang="ko-KR" sz="2000" dirty="0" smtClean="0">
                <a:solidFill>
                  <a:srgbClr val="0000FF"/>
                </a:solidFill>
              </a:rPr>
              <a:t>Draft spec (P802.15.8 D1.0) complete/Letter Ballot       May 16           </a:t>
            </a:r>
          </a:p>
          <a:p>
            <a:r>
              <a:rPr lang="en-US" altLang="ko-KR" sz="2000" dirty="0" smtClean="0">
                <a:solidFill>
                  <a:schemeClr val="accent6"/>
                </a:solidFill>
              </a:rPr>
              <a:t>LB Comment resolution/ LB recirculation		        Nov. 16</a:t>
            </a:r>
          </a:p>
          <a:p>
            <a:r>
              <a:rPr lang="en-US" altLang="ko-KR" sz="2000" dirty="0" smtClean="0">
                <a:solidFill>
                  <a:schemeClr val="accent6"/>
                </a:solidFill>
              </a:rPr>
              <a:t>1</a:t>
            </a:r>
            <a:r>
              <a:rPr lang="en-US" altLang="ko-KR" sz="2000" baseline="30000" dirty="0" smtClean="0">
                <a:solidFill>
                  <a:schemeClr val="accent6"/>
                </a:solidFill>
              </a:rPr>
              <a:t>st</a:t>
            </a:r>
            <a:r>
              <a:rPr lang="en-US" altLang="ko-KR" sz="2000" dirty="0" smtClean="0">
                <a:solidFill>
                  <a:schemeClr val="accent6"/>
                </a:solidFill>
              </a:rPr>
              <a:t> Sponsor Ballot 			</a:t>
            </a:r>
            <a:r>
              <a:rPr lang="en-US" altLang="ko-KR" sz="2000" dirty="0">
                <a:solidFill>
                  <a:schemeClr val="accent6"/>
                </a:solidFill>
              </a:rPr>
              <a:t> </a:t>
            </a:r>
            <a:r>
              <a:rPr lang="en-US" altLang="ko-KR" sz="2000" dirty="0" smtClean="0">
                <a:solidFill>
                  <a:schemeClr val="accent6"/>
                </a:solidFill>
              </a:rPr>
              <a:t>                 April 10 – May 10, 17</a:t>
            </a:r>
          </a:p>
          <a:p>
            <a:r>
              <a:rPr lang="en-US" altLang="ko-KR" sz="2000" dirty="0" smtClean="0">
                <a:solidFill>
                  <a:schemeClr val="accent6"/>
                </a:solidFill>
              </a:rPr>
              <a:t>Sponsor Ballot recirculation                                     August - October</a:t>
            </a:r>
          </a:p>
          <a:p>
            <a:r>
              <a:rPr lang="en-US" altLang="ko-KR" sz="2000" dirty="0" err="1" smtClean="0"/>
              <a:t>RevCom</a:t>
            </a:r>
            <a:r>
              <a:rPr lang="en-US" altLang="ko-KR" sz="2000" dirty="0" smtClean="0"/>
              <a:t> submission 				 October, 16</a:t>
            </a:r>
          </a:p>
        </p:txBody>
      </p:sp>
      <p:sp>
        <p:nvSpPr>
          <p:cNvPr id="7" name="Slide Number Placeholder 6"/>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9</a:t>
            </a:fld>
            <a:endParaRPr lang="en-US" altLang="ko-KR"/>
          </a:p>
        </p:txBody>
      </p:sp>
      <p:sp>
        <p:nvSpPr>
          <p:cNvPr id="8" name="Date Placeholder 3"/>
          <p:cNvSpPr>
            <a:spLocks noGrp="1"/>
          </p:cNvSpPr>
          <p:nvPr>
            <p:ph type="dt" sz="half" idx="10"/>
          </p:nvPr>
        </p:nvSpPr>
        <p:spPr>
          <a:xfrm>
            <a:off x="685800" y="377825"/>
            <a:ext cx="1600200" cy="215900"/>
          </a:xfrm>
        </p:spPr>
        <p:txBody>
          <a:bodyPr/>
          <a:lstStyle/>
          <a:p>
            <a:pPr>
              <a:defRPr/>
            </a:pPr>
            <a:fld id="{D3EEC69B-3E42-49C8-9776-9F7510C08F85}" type="datetime1">
              <a:rPr lang="en-US" altLang="ko-KR" smtClean="0"/>
              <a:t>7/14/2017</a:t>
            </a:fld>
            <a:endParaRPr lang="en-US" altLang="ko-KR" dirty="0"/>
          </a:p>
        </p:txBody>
      </p:sp>
      <p:sp>
        <p:nvSpPr>
          <p:cNvPr id="6" name="Footer Placeholder 5"/>
          <p:cNvSpPr>
            <a:spLocks noGrp="1"/>
          </p:cNvSpPr>
          <p:nvPr>
            <p:ph type="ftr" sz="quarter" idx="11"/>
          </p:nvPr>
        </p:nvSpPr>
        <p:spPr/>
        <p:txBody>
          <a:bodyPr/>
          <a:lstStyle/>
          <a:p>
            <a:pPr>
              <a:defRPr/>
            </a:pPr>
            <a:r>
              <a:rPr lang="en-US" altLang="ko-KR" smtClean="0"/>
              <a:t>Myung Lee, CUNY</a:t>
            </a:r>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34158</TotalTime>
  <Words>640</Words>
  <Application>Microsoft Office PowerPoint</Application>
  <PresentationFormat>画面に合わせる (4:3)</PresentationFormat>
  <Paragraphs>158</Paragraphs>
  <Slides>11</Slides>
  <Notes>7</Notes>
  <HiddenSlides>0</HiddenSlides>
  <MMClips>0</MMClips>
  <ScaleCrop>false</ScaleCrop>
  <HeadingPairs>
    <vt:vector size="4" baseType="variant">
      <vt:variant>
        <vt:lpstr>テーマ</vt:lpstr>
      </vt:variant>
      <vt:variant>
        <vt:i4>2</vt:i4>
      </vt:variant>
      <vt:variant>
        <vt:lpstr>スライド タイトル</vt:lpstr>
      </vt:variant>
      <vt:variant>
        <vt:i4>11</vt:i4>
      </vt:variant>
    </vt:vector>
  </HeadingPairs>
  <TitlesOfParts>
    <vt:vector size="13" baseType="lpstr">
      <vt:lpstr>Blank Presentation</vt:lpstr>
      <vt:lpstr>Custom Design</vt:lpstr>
      <vt:lpstr>PowerPoint プレゼンテーション</vt:lpstr>
      <vt:lpstr>TG8 PAC Closing Report</vt:lpstr>
      <vt:lpstr>Meeting Objectives</vt:lpstr>
      <vt:lpstr>802.15.8 Sponsor Ballot History</vt:lpstr>
      <vt:lpstr>Achievements</vt:lpstr>
      <vt:lpstr>TG8 BRC Motion</vt:lpstr>
      <vt:lpstr>WG BRC Motion</vt:lpstr>
      <vt:lpstr>Plan for before September Interim</vt:lpstr>
      <vt:lpstr>Timeline</vt:lpstr>
      <vt:lpstr>TG8 PAC Officers </vt:lpstr>
      <vt:lpstr> Thank you!</vt:lpstr>
    </vt:vector>
  </TitlesOfParts>
  <Company>Self: Consultant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Li</cp:lastModifiedBy>
  <cp:revision>1318</cp:revision>
  <cp:lastPrinted>1998-02-10T13:28:06Z</cp:lastPrinted>
  <dcterms:created xsi:type="dcterms:W3CDTF">1999-11-08T18:59:45Z</dcterms:created>
  <dcterms:modified xsi:type="dcterms:W3CDTF">2017-07-13T16:14:36Z</dcterms:modified>
</cp:coreProperties>
</file>