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59" r:id="rId2"/>
    <p:sldId id="260" r:id="rId3"/>
    <p:sldId id="262" r:id="rId4"/>
    <p:sldId id="263" r:id="rId5"/>
    <p:sldId id="274" r:id="rId6"/>
    <p:sldId id="342" r:id="rId7"/>
    <p:sldId id="343" r:id="rId8"/>
    <p:sldId id="344" r:id="rId9"/>
    <p:sldId id="333" r:id="rId10"/>
    <p:sldId id="332" r:id="rId11"/>
    <p:sldId id="345" r:id="rId12"/>
    <p:sldId id="337" r:id="rId1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ittlere Formatvorlag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E8034E78-7F5D-4C2E-B375-FC64B27BC917}" styleName="Dunkle Formatvorlag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D7AC3CCA-C797-4891-BE02-D94E43425B78}" styleName="Mittlere Formatvorlag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00A15C55-8517-42AA-B614-E9B94910E393}" styleName="Mittlere Formatvorlage 2 - Akz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708" autoAdjust="0"/>
    <p:restoredTop sz="94671" autoAdjust="0"/>
  </p:normalViewPr>
  <p:slideViewPr>
    <p:cSldViewPr>
      <p:cViewPr>
        <p:scale>
          <a:sx n="80" d="100"/>
          <a:sy n="80" d="100"/>
        </p:scale>
        <p:origin x="-984"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en-US"/>
              <a:t>Page </a:t>
            </a:r>
            <a:fld id="{D155B0EA-C7B8-42C3-B56A-5BBDAD17CEE1}" type="slidenum">
              <a:rPr lang="en-US" altLang="en-US"/>
              <a:pPr>
                <a:defRPr/>
              </a:pPr>
              <a:t>‹Nr.›</a:t>
            </a:fld>
            <a:endParaRPr lang="en-US" altLang="en-US"/>
          </a:p>
        </p:txBody>
      </p:sp>
      <p:sp>
        <p:nvSpPr>
          <p:cNvPr id="615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en-US" sz="1200" smtClean="0"/>
              <a:t>Submission</a:t>
            </a:r>
          </a:p>
        </p:txBody>
      </p:sp>
      <p:sp>
        <p:nvSpPr>
          <p:cNvPr id="615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48696666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512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en-US"/>
              <a:t>Page </a:t>
            </a:r>
            <a:fld id="{5FEB5FDB-DE82-4AB7-8712-9A9F3663A589}" type="slidenum">
              <a:rPr lang="en-US" altLang="en-US"/>
              <a:pPr>
                <a:defRPr/>
              </a:pPr>
              <a:t>‹Nr.›</a:t>
            </a:fld>
            <a:endParaRPr lang="en-US" altLang="en-US"/>
          </a:p>
        </p:txBody>
      </p:sp>
      <p:sp>
        <p:nvSpPr>
          <p:cNvPr id="5128"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51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324709211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March 2017</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CA61DD99-C9BB-4923-A4D0-63974C4618AE}" type="slidenum">
              <a:rPr lang="en-US" altLang="en-US"/>
              <a:pPr>
                <a:defRPr/>
              </a:pPr>
              <a:t>‹Nr.›</a:t>
            </a:fld>
            <a:endParaRPr lang="en-US" altLang="en-US"/>
          </a:p>
        </p:txBody>
      </p:sp>
    </p:spTree>
    <p:extLst>
      <p:ext uri="{BB962C8B-B14F-4D97-AF65-F5344CB8AC3E}">
        <p14:creationId xmlns:p14="http://schemas.microsoft.com/office/powerpoint/2010/main" val="31258819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March 2017</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2FC7BA1E-1A3C-4B5D-9B83-5B34940DCE75}" type="slidenum">
              <a:rPr lang="en-US" altLang="en-US"/>
              <a:pPr>
                <a:defRPr/>
              </a:pPr>
              <a:t>‹Nr.›</a:t>
            </a:fld>
            <a:endParaRPr lang="en-US" altLang="en-US"/>
          </a:p>
        </p:txBody>
      </p:sp>
    </p:spTree>
    <p:extLst>
      <p:ext uri="{BB962C8B-B14F-4D97-AF65-F5344CB8AC3E}">
        <p14:creationId xmlns:p14="http://schemas.microsoft.com/office/powerpoint/2010/main" val="28854621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March 2017</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850159D3-C163-4BBD-B2E0-71B0828CBD4D}" type="slidenum">
              <a:rPr lang="en-US" altLang="en-US"/>
              <a:pPr>
                <a:defRPr/>
              </a:pPr>
              <a:t>‹Nr.›</a:t>
            </a:fld>
            <a:endParaRPr lang="en-US" altLang="en-US"/>
          </a:p>
        </p:txBody>
      </p:sp>
    </p:spTree>
    <p:extLst>
      <p:ext uri="{BB962C8B-B14F-4D97-AF65-F5344CB8AC3E}">
        <p14:creationId xmlns:p14="http://schemas.microsoft.com/office/powerpoint/2010/main" val="1168151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July 2017</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AECCCC10-95A5-4A40-B619-D8FBFD7D6646}" type="slidenum">
              <a:rPr lang="en-US" altLang="en-US"/>
              <a:pPr>
                <a:defRPr/>
              </a:pPr>
              <a:t>‹Nr.›</a:t>
            </a:fld>
            <a:endParaRPr lang="en-US" altLang="en-US"/>
          </a:p>
        </p:txBody>
      </p:sp>
    </p:spTree>
    <p:extLst>
      <p:ext uri="{BB962C8B-B14F-4D97-AF65-F5344CB8AC3E}">
        <p14:creationId xmlns:p14="http://schemas.microsoft.com/office/powerpoint/2010/main" val="26806785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March 2017</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F4A1C197-2786-4603-AB11-5395CC76E2CD}" type="slidenum">
              <a:rPr lang="en-US" altLang="en-US"/>
              <a:pPr>
                <a:defRPr/>
              </a:pPr>
              <a:t>‹Nr.›</a:t>
            </a:fld>
            <a:endParaRPr lang="en-US" altLang="en-US"/>
          </a:p>
        </p:txBody>
      </p:sp>
    </p:spTree>
    <p:extLst>
      <p:ext uri="{BB962C8B-B14F-4D97-AF65-F5344CB8AC3E}">
        <p14:creationId xmlns:p14="http://schemas.microsoft.com/office/powerpoint/2010/main" val="28196947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smtClean="0"/>
            </a:lvl1pPr>
          </a:lstStyle>
          <a:p>
            <a:pPr>
              <a:defRPr/>
            </a:pPr>
            <a:r>
              <a:rPr lang="en-US" altLang="en-US" dirty="0" smtClean="0"/>
              <a:t>March 2017</a:t>
            </a:r>
            <a:endParaRPr lang="en-US" altLang="en-US" dirty="0"/>
          </a:p>
        </p:txBody>
      </p:sp>
      <p:sp>
        <p:nvSpPr>
          <p:cNvPr id="6" name="Fußzeilenplatzhalter 5"/>
          <p:cNvSpPr>
            <a:spLocks noGrp="1"/>
          </p:cNvSpPr>
          <p:nvPr>
            <p:ph type="ftr" sz="quarter" idx="11"/>
          </p:nvPr>
        </p:nvSpPr>
        <p:spPr/>
        <p:txBody>
          <a:bodyPr/>
          <a:lstStyle>
            <a:lvl1pPr>
              <a:defRPr dirty="0" smtClean="0"/>
            </a:lvl1pPr>
          </a:lstStyle>
          <a:p>
            <a:pPr>
              <a:defRPr/>
            </a:pPr>
            <a:r>
              <a:rPr lang="en-US" altLang="en-US"/>
              <a:t>Joerg ROBERT, FAU Erlangen-</a:t>
            </a:r>
            <a:r>
              <a:rPr lang="en-US" altLang="en-US" err="1"/>
              <a:t>Nuernberg</a:t>
            </a:r>
            <a:endParaRPr lang="en-US" altLang="en-US"/>
          </a:p>
        </p:txBody>
      </p:sp>
      <p:sp>
        <p:nvSpPr>
          <p:cNvPr id="7" name="Foliennummernplatzhalter 6"/>
          <p:cNvSpPr>
            <a:spLocks noGrp="1"/>
          </p:cNvSpPr>
          <p:nvPr>
            <p:ph type="sldNum" sz="quarter" idx="12"/>
          </p:nvPr>
        </p:nvSpPr>
        <p:spPr/>
        <p:txBody>
          <a:bodyPr/>
          <a:lstStyle>
            <a:lvl1pPr>
              <a:defRPr smtClean="0"/>
            </a:lvl1pPr>
          </a:lstStyle>
          <a:p>
            <a:pPr>
              <a:defRPr/>
            </a:pPr>
            <a:r>
              <a:rPr lang="en-US" altLang="en-US"/>
              <a:t>Slide </a:t>
            </a:r>
            <a:fld id="{52F1B2CD-7625-4F18-8E05-E9EEC07E93CC}" type="slidenum">
              <a:rPr lang="en-US" altLang="en-US"/>
              <a:pPr>
                <a:defRPr/>
              </a:pPr>
              <a:t>‹Nr.›</a:t>
            </a:fld>
            <a:endParaRPr lang="en-US" altLang="en-US"/>
          </a:p>
        </p:txBody>
      </p:sp>
    </p:spTree>
    <p:extLst>
      <p:ext uri="{BB962C8B-B14F-4D97-AF65-F5344CB8AC3E}">
        <p14:creationId xmlns:p14="http://schemas.microsoft.com/office/powerpoint/2010/main" val="32095779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Rectangle 4"/>
          <p:cNvSpPr>
            <a:spLocks noGrp="1" noChangeArrowheads="1"/>
          </p:cNvSpPr>
          <p:nvPr>
            <p:ph type="dt" sz="half" idx="10"/>
          </p:nvPr>
        </p:nvSpPr>
        <p:spPr>
          <a:ln/>
        </p:spPr>
        <p:txBody>
          <a:bodyPr/>
          <a:lstStyle>
            <a:lvl1pPr>
              <a:defRPr/>
            </a:lvl1pPr>
          </a:lstStyle>
          <a:p>
            <a:pPr>
              <a:defRPr/>
            </a:pPr>
            <a:r>
              <a:rPr lang="en-US" altLang="en-US" dirty="0" smtClean="0"/>
              <a:t>March 2017</a:t>
            </a:r>
            <a:endParaRPr lang="en-US" alt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8AE65431-8228-424E-B506-6A40843FF070}" type="slidenum">
              <a:rPr lang="en-US" altLang="en-US"/>
              <a:pPr>
                <a:defRPr/>
              </a:pPr>
              <a:t>‹Nr.›</a:t>
            </a:fld>
            <a:endParaRPr lang="en-US" altLang="en-US"/>
          </a:p>
        </p:txBody>
      </p:sp>
    </p:spTree>
    <p:extLst>
      <p:ext uri="{BB962C8B-B14F-4D97-AF65-F5344CB8AC3E}">
        <p14:creationId xmlns:p14="http://schemas.microsoft.com/office/powerpoint/2010/main" val="8937796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Rectangle 4"/>
          <p:cNvSpPr>
            <a:spLocks noGrp="1" noChangeArrowheads="1"/>
          </p:cNvSpPr>
          <p:nvPr>
            <p:ph type="dt" sz="half" idx="10"/>
          </p:nvPr>
        </p:nvSpPr>
        <p:spPr>
          <a:ln/>
        </p:spPr>
        <p:txBody>
          <a:bodyPr/>
          <a:lstStyle>
            <a:lvl1pPr>
              <a:defRPr/>
            </a:lvl1pPr>
          </a:lstStyle>
          <a:p>
            <a:pPr>
              <a:defRPr/>
            </a:pPr>
            <a:r>
              <a:rPr lang="en-US" altLang="en-US" dirty="0" smtClean="0"/>
              <a:t>March 2017</a:t>
            </a:r>
            <a:endParaRPr lang="en-US" alt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601FCD64-390F-49E5-9CE4-7F6F7547B309}" type="slidenum">
              <a:rPr lang="en-US" altLang="en-US"/>
              <a:pPr>
                <a:defRPr/>
              </a:pPr>
              <a:t>‹Nr.›</a:t>
            </a:fld>
            <a:endParaRPr lang="en-US" altLang="en-US"/>
          </a:p>
        </p:txBody>
      </p:sp>
    </p:spTree>
    <p:extLst>
      <p:ext uri="{BB962C8B-B14F-4D97-AF65-F5344CB8AC3E}">
        <p14:creationId xmlns:p14="http://schemas.microsoft.com/office/powerpoint/2010/main" val="40709809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en-US" dirty="0" smtClean="0"/>
              <a:t>March 2017</a:t>
            </a:r>
            <a:endParaRPr lang="en-US" alt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CB0D41C4-DADD-4A73-8178-CCCFAB2676E1}" type="slidenum">
              <a:rPr lang="en-US" altLang="en-US"/>
              <a:pPr>
                <a:defRPr/>
              </a:pPr>
              <a:t>‹Nr.›</a:t>
            </a:fld>
            <a:endParaRPr lang="en-US" altLang="en-US"/>
          </a:p>
        </p:txBody>
      </p:sp>
    </p:spTree>
    <p:extLst>
      <p:ext uri="{BB962C8B-B14F-4D97-AF65-F5344CB8AC3E}">
        <p14:creationId xmlns:p14="http://schemas.microsoft.com/office/powerpoint/2010/main" val="35476444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dirty="0" smtClean="0"/>
              <a:t>Titelmasterformat durch Klicken bearbeiten</a:t>
            </a:r>
            <a:endParaRPr lang="de-DE" dirty="0"/>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dirty="0" smtClean="0"/>
              <a:t>March 2017</a:t>
            </a:r>
            <a:endParaRPr lang="en-US" alt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65F4C1F3-06E0-4A42-8490-7D5523201175}" type="slidenum">
              <a:rPr lang="en-US" altLang="en-US"/>
              <a:pPr>
                <a:defRPr/>
              </a:pPr>
              <a:t>‹Nr.›</a:t>
            </a:fld>
            <a:endParaRPr lang="en-US" altLang="en-US"/>
          </a:p>
        </p:txBody>
      </p:sp>
    </p:spTree>
    <p:extLst>
      <p:ext uri="{BB962C8B-B14F-4D97-AF65-F5344CB8AC3E}">
        <p14:creationId xmlns:p14="http://schemas.microsoft.com/office/powerpoint/2010/main" val="719554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smtClean="0"/>
              <a:t>Bild durch Klicken auf Symbol hinzufügen</a:t>
            </a:r>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dirty="0" smtClean="0"/>
              <a:t>March 2017</a:t>
            </a:r>
            <a:endParaRPr lang="en-US" alt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6B93A8EE-B5D3-4522-A447-D1DBA4E77764}" type="slidenum">
              <a:rPr lang="en-US" altLang="en-US"/>
              <a:pPr>
                <a:defRPr/>
              </a:pPr>
              <a:t>‹Nr.›</a:t>
            </a:fld>
            <a:endParaRPr lang="en-US" altLang="en-US"/>
          </a:p>
        </p:txBody>
      </p:sp>
    </p:spTree>
    <p:extLst>
      <p:ext uri="{BB962C8B-B14F-4D97-AF65-F5344CB8AC3E}">
        <p14:creationId xmlns:p14="http://schemas.microsoft.com/office/powerpoint/2010/main" val="40343334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de-DE" altLang="en-US" smtClean="0"/>
              <a:t>Titelmasterformat durch Klicken bearbeiten</a:t>
            </a:r>
            <a:endParaRPr lang="en-US" alt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de-DE" altLang="en-US" smtClean="0"/>
              <a:t>Textmasterformat bearbeiten</a:t>
            </a:r>
          </a:p>
          <a:p>
            <a:pPr lvl="1"/>
            <a:r>
              <a:rPr lang="de-DE" altLang="en-US" smtClean="0"/>
              <a:t>Zweite Ebene</a:t>
            </a:r>
          </a:p>
          <a:p>
            <a:pPr lvl="2"/>
            <a:r>
              <a:rPr lang="de-DE" altLang="en-US" smtClean="0"/>
              <a:t>Dritte Ebene</a:t>
            </a:r>
          </a:p>
          <a:p>
            <a:pPr lvl="3"/>
            <a:r>
              <a:rPr lang="de-DE" altLang="en-US" smtClean="0"/>
              <a:t>Vierte Ebene</a:t>
            </a:r>
          </a:p>
          <a:p>
            <a:pPr lvl="4"/>
            <a:r>
              <a:rPr lang="de-DE" altLang="en-US" smtClean="0"/>
              <a:t>Fünfte Ebene</a:t>
            </a:r>
            <a:endParaRPr lang="en-US" altLang="en-US"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pPr>
              <a:defRPr/>
            </a:pPr>
            <a:r>
              <a:rPr lang="en-US" altLang="en-US" dirty="0" smtClean="0"/>
              <a:t>July 2017</a:t>
            </a:r>
            <a:endParaRPr lang="en-US" altLang="en-US" dirty="0"/>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dirty="0" smtClean="0"/>
            </a:lvl1pPr>
          </a:lstStyle>
          <a:p>
            <a:pPr>
              <a:defRPr/>
            </a:pPr>
            <a:r>
              <a:rPr lang="en-US" altLang="en-US"/>
              <a:t>Joerg Robert, FAU Erlangen-</a:t>
            </a:r>
            <a:r>
              <a:rPr lang="en-US" altLang="en-US" err="1"/>
              <a:t>Nuernberg</a:t>
            </a:r>
            <a:endParaRPr lang="en-US" alt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lvl1pPr>
          </a:lstStyle>
          <a:p>
            <a:pPr>
              <a:defRPr/>
            </a:pPr>
            <a:r>
              <a:rPr lang="en-US" altLang="en-US"/>
              <a:t>Slide </a:t>
            </a:r>
            <a:fld id="{7BD9AE10-2F0C-444F-9697-6FFCC3759E3A}" type="slidenum">
              <a:rPr lang="en-US" altLang="en-US"/>
              <a:pPr>
                <a:defRPr/>
              </a:pPr>
              <a:t>‹Nr.›</a:t>
            </a:fld>
            <a:endParaRPr lang="en-US" altLang="en-US"/>
          </a:p>
        </p:txBody>
      </p:sp>
      <p:sp>
        <p:nvSpPr>
          <p:cNvPr id="1031" name="Rectangle 7"/>
          <p:cNvSpPr>
            <a:spLocks noChangeArrowheads="1"/>
          </p:cNvSpPr>
          <p:nvPr/>
        </p:nvSpPr>
        <p:spPr bwMode="auto">
          <a:xfrm>
            <a:off x="3851920" y="394156"/>
            <a:ext cx="460628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r>
              <a:rPr lang="en-US" altLang="en-US" sz="1400" b="1" dirty="0"/>
              <a:t>doc.: IEEE </a:t>
            </a:r>
            <a:r>
              <a:rPr lang="en-US" altLang="en-US" sz="1400" b="1" dirty="0" smtClean="0"/>
              <a:t>802. 15-17-0441-00-0000</a:t>
            </a:r>
            <a:endParaRPr lang="en-US" alt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71" r:id="rId4"/>
    <p:sldLayoutId id="2147483664" r:id="rId5"/>
    <p:sldLayoutId id="2147483665" r:id="rId6"/>
    <p:sldLayoutId id="2147483666" r:id="rId7"/>
    <p:sldLayoutId id="2147483667" r:id="rId8"/>
    <p:sldLayoutId id="2147483668" r:id="rId9"/>
    <p:sldLayoutId id="2147483669" r:id="rId10"/>
    <p:sldLayoutId id="2147483670"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802.15/dcn/17/15-17-0373-00-lpwa-update-on-etsi-ltn.pptx" TargetMode="External"/><Relationship Id="rId2" Type="http://schemas.openxmlformats.org/officeDocument/2006/relationships/hyperlink" Target="https://mentor.ieee.org/802.15/dcn/17/15-17-0383-00-lpwa-research-project-bats.pptx" TargetMode="External"/><Relationship Id="rId1" Type="http://schemas.openxmlformats.org/officeDocument/2006/relationships/slideLayout" Target="../slideLayouts/slideLayout2.xml"/><Relationship Id="rId6" Type="http://schemas.openxmlformats.org/officeDocument/2006/relationships/hyperlink" Target="https://mentor.ieee.org/802.15/dcn/17/15-17-0346-00-lpwa-suitability-of-ieee-802-15-4k.pptx" TargetMode="External"/><Relationship Id="rId5" Type="http://schemas.openxmlformats.org/officeDocument/2006/relationships/hyperlink" Target="https://mentor.ieee.org/802.15/dcn/17/15-17-0248-00-lpwa-summary-of-ieee-std-802-15-4-lecim.docx" TargetMode="External"/><Relationship Id="rId4" Type="http://schemas.openxmlformats.org/officeDocument/2006/relationships/hyperlink" Target="https://mentor.ieee.org/802.15/dcn/17/15-17-0249-00-lpwa-lpwan-slides-ieee-802-15-ig-lpwa.pptx"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5/dcn/17/15-17-0417-01-lpwa-on-ietf-lpwan.pptx" TargetMode="External"/><Relationship Id="rId2" Type="http://schemas.openxmlformats.org/officeDocument/2006/relationships/hyperlink" Target="https://mentor.ieee.org/802.15/dcn/17/15-17-0344-00-lpwa-packet-splitting-for-improved-robustness.pptx"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5/dcn/17/15-17-0375-00-lpwa-suitability-evaluation-of-fec-schemes.pptx" TargetMode="External"/><Relationship Id="rId2" Type="http://schemas.openxmlformats.org/officeDocument/2006/relationships/hyperlink" Target="https://mentor.ieee.org/802.15/dcn/17/15-17-0374-00-lpwa-suitability-evaluation-of-modulation-schemes.pptx" TargetMode="External"/><Relationship Id="rId1" Type="http://schemas.openxmlformats.org/officeDocument/2006/relationships/slideLayout" Target="../slideLayouts/slideLayout2.xml"/><Relationship Id="rId5" Type="http://schemas.openxmlformats.org/officeDocument/2006/relationships/hyperlink" Target="https://mentor.ieee.org/802.15/dcn/17/15-17-0379-00-lpwa-suitability-evaluation-of-network-topologies.pptx" TargetMode="External"/><Relationship Id="rId4" Type="http://schemas.openxmlformats.org/officeDocument/2006/relationships/hyperlink" Target="https://mentor.ieee.org/802.15/dcn/17/15-17-0376-01-lpwa-suitability-evaluation-of-connectivity.pptx"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5/dcn/17/15-17-0377-00-lpwa-suitability-evaluation-of-encryption-schemes.pptx" TargetMode="External"/><Relationship Id="rId2" Type="http://schemas.openxmlformats.org/officeDocument/2006/relationships/hyperlink" Target="https://mentor.ieee.org/802.15/dcn/17/15-17-0378-00-lpwa-suitability-evaluation-of-mac-schemes.ppt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umsplatzhalter 1"/>
          <p:cNvSpPr>
            <a:spLocks noGrp="1"/>
          </p:cNvSpPr>
          <p:nvPr>
            <p:ph type="dt" sz="quarter" idx="10"/>
          </p:nvPr>
        </p:nvSpPr>
        <p:spPr>
          <a:xfrm>
            <a:off x="685800" y="378281"/>
            <a:ext cx="1600200" cy="215444"/>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sz="1400" dirty="0" smtClean="0"/>
              <a:t>July 2017</a:t>
            </a:r>
            <a:endParaRPr lang="en-US" altLang="en-US" sz="1400" dirty="0"/>
          </a:p>
        </p:txBody>
      </p:sp>
      <p:sp>
        <p:nvSpPr>
          <p:cNvPr id="3075" name="Fußzeilenplatzhalter 2"/>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dirty="0"/>
              <a:t>Joerg ROBERT, FAU Erlangen-</a:t>
            </a:r>
            <a:r>
              <a:rPr lang="en-US" altLang="en-US" dirty="0" err="1"/>
              <a:t>Nuernberg</a:t>
            </a:r>
            <a:endParaRPr lang="en-US" altLang="en-US"/>
          </a:p>
        </p:txBody>
      </p:sp>
      <p:sp>
        <p:nvSpPr>
          <p:cNvPr id="3076" name="Foliennummernplatzhalter 3"/>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Slide </a:t>
            </a:r>
            <a:fld id="{049B0792-D589-4959-95CB-096FC9FA4897}" type="slidenum">
              <a:rPr lang="en-US" altLang="en-US"/>
              <a:pPr/>
              <a:t>1</a:t>
            </a:fld>
            <a:endParaRPr lang="en-US" altLang="en-US"/>
          </a:p>
        </p:txBody>
      </p:sp>
      <p:sp>
        <p:nvSpPr>
          <p:cNvPr id="27651" name="Rectangle 3"/>
          <p:cNvSpPr>
            <a:spLocks noChangeArrowheads="1"/>
          </p:cNvSpPr>
          <p:nvPr/>
        </p:nvSpPr>
        <p:spPr bwMode="auto">
          <a:xfrm>
            <a:off x="152400" y="609600"/>
            <a:ext cx="89916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pPr>
              <a:defRPr/>
            </a:pPr>
            <a:endParaRPr lang="en-US" altLang="en-US" sz="1600" dirty="0">
              <a:solidFill>
                <a:schemeClr val="tx2"/>
              </a:solidFill>
            </a:endParaRPr>
          </a:p>
          <a:p>
            <a:pPr>
              <a:defRPr/>
            </a:pPr>
            <a:r>
              <a:rPr lang="en-US" altLang="en-US" sz="1600" b="1" dirty="0">
                <a:solidFill>
                  <a:schemeClr val="tx2"/>
                </a:solidFill>
              </a:rPr>
              <a:t>Submission Title:</a:t>
            </a:r>
            <a:r>
              <a:rPr lang="en-US" altLang="en-US" sz="1600" dirty="0">
                <a:solidFill>
                  <a:schemeClr val="tx2"/>
                </a:solidFill>
              </a:rPr>
              <a:t> </a:t>
            </a:r>
            <a:r>
              <a:rPr lang="en-US" altLang="en-US" sz="1600" dirty="0" smtClean="0">
                <a:solidFill>
                  <a:schemeClr val="tx2"/>
                </a:solidFill>
              </a:rPr>
              <a:t>[IG LPWA </a:t>
            </a:r>
            <a:r>
              <a:rPr lang="en-US" altLang="en-US" sz="1600" dirty="0" smtClean="0">
                <a:solidFill>
                  <a:schemeClr val="tx2"/>
                </a:solidFill>
              </a:rPr>
              <a:t>Closing Report  </a:t>
            </a:r>
            <a:r>
              <a:rPr lang="en-US" altLang="en-US" sz="1600" dirty="0" smtClean="0">
                <a:solidFill>
                  <a:schemeClr val="tx2"/>
                </a:solidFill>
              </a:rPr>
              <a:t>July 2017 Plenary]</a:t>
            </a:r>
            <a:r>
              <a:rPr lang="en-US" altLang="en-US" sz="1600" dirty="0">
                <a:solidFill>
                  <a:schemeClr val="tx2"/>
                </a:solidFill>
              </a:rPr>
              <a:t>	</a:t>
            </a:r>
          </a:p>
          <a:p>
            <a:pPr>
              <a:defRPr/>
            </a:pPr>
            <a:r>
              <a:rPr lang="en-US" altLang="en-US" sz="1600" b="1" dirty="0">
                <a:solidFill>
                  <a:schemeClr val="tx2"/>
                </a:solidFill>
              </a:rPr>
              <a:t>Date Submitted: </a:t>
            </a:r>
            <a:r>
              <a:rPr lang="en-US" altLang="en-US" sz="1600" dirty="0" smtClean="0">
                <a:solidFill>
                  <a:schemeClr val="tx2"/>
                </a:solidFill>
              </a:rPr>
              <a:t>[</a:t>
            </a:r>
            <a:r>
              <a:rPr lang="en-US" altLang="en-US" sz="1600" dirty="0" smtClean="0">
                <a:solidFill>
                  <a:schemeClr val="tx2"/>
                </a:solidFill>
              </a:rPr>
              <a:t>13 </a:t>
            </a:r>
            <a:r>
              <a:rPr lang="en-US" altLang="en-US" sz="1600" dirty="0" smtClean="0">
                <a:solidFill>
                  <a:schemeClr val="tx2"/>
                </a:solidFill>
              </a:rPr>
              <a:t>July, 2017]</a:t>
            </a:r>
            <a:r>
              <a:rPr lang="en-US" altLang="en-US" sz="1600" dirty="0">
                <a:solidFill>
                  <a:schemeClr val="tx2"/>
                </a:solidFill>
              </a:rPr>
              <a:t>	</a:t>
            </a:r>
          </a:p>
          <a:p>
            <a:pPr>
              <a:defRPr/>
            </a:pPr>
            <a:r>
              <a:rPr lang="en-US" altLang="en-US" sz="1600" b="1" dirty="0">
                <a:solidFill>
                  <a:schemeClr val="tx2"/>
                </a:solidFill>
              </a:rPr>
              <a:t>Source:</a:t>
            </a:r>
            <a:r>
              <a:rPr lang="en-US" altLang="en-US" sz="1600" dirty="0">
                <a:solidFill>
                  <a:schemeClr val="tx2"/>
                </a:solidFill>
              </a:rPr>
              <a:t> [Joerg ROBERT] Company [Friedrich-Alexander University Erlangen-</a:t>
            </a:r>
            <a:r>
              <a:rPr lang="en-US" altLang="en-US" sz="1600" dirty="0" err="1">
                <a:solidFill>
                  <a:schemeClr val="tx2"/>
                </a:solidFill>
              </a:rPr>
              <a:t>Nuernberg</a:t>
            </a:r>
            <a:r>
              <a:rPr lang="en-US" altLang="en-US" sz="1600" dirty="0">
                <a:solidFill>
                  <a:schemeClr val="tx2"/>
                </a:solidFill>
              </a:rPr>
              <a:t>]</a:t>
            </a:r>
          </a:p>
          <a:p>
            <a:pPr>
              <a:defRPr/>
            </a:pPr>
            <a:r>
              <a:rPr lang="en-US" altLang="en-US" sz="1600" dirty="0">
                <a:solidFill>
                  <a:schemeClr val="tx2"/>
                </a:solidFill>
              </a:rPr>
              <a:t>Address [Am </a:t>
            </a:r>
            <a:r>
              <a:rPr lang="en-US" altLang="en-US" sz="1600" dirty="0" err="1">
                <a:solidFill>
                  <a:schemeClr val="tx2"/>
                </a:solidFill>
              </a:rPr>
              <a:t>Wolfsmantel</a:t>
            </a:r>
            <a:r>
              <a:rPr lang="en-US" altLang="en-US" sz="1600" dirty="0">
                <a:solidFill>
                  <a:schemeClr val="tx2"/>
                </a:solidFill>
              </a:rPr>
              <a:t> 33, 91058 Erlangen, Germany]</a:t>
            </a:r>
          </a:p>
          <a:p>
            <a:pPr>
              <a:defRPr/>
            </a:pPr>
            <a:r>
              <a:rPr lang="en-US" altLang="en-US" sz="1600" dirty="0">
                <a:solidFill>
                  <a:schemeClr val="tx2"/>
                </a:solidFill>
              </a:rPr>
              <a:t>Voice:[+49 9131 8525373], FAX: [+49 9131 8525102], E-Mail:[joerg.robert@fau.de]	</a:t>
            </a:r>
          </a:p>
          <a:p>
            <a:pPr>
              <a:spcBef>
                <a:spcPts val="600"/>
              </a:spcBef>
              <a:spcAft>
                <a:spcPts val="600"/>
              </a:spcAft>
              <a:defRPr/>
            </a:pPr>
            <a:r>
              <a:rPr lang="en-US" altLang="en-US" sz="1600" b="1" dirty="0">
                <a:solidFill>
                  <a:schemeClr val="tx2"/>
                </a:solidFill>
              </a:rPr>
              <a:t>Re:</a:t>
            </a:r>
            <a:r>
              <a:rPr lang="en-US" altLang="en-US" sz="1600" dirty="0">
                <a:solidFill>
                  <a:schemeClr val="tx2"/>
                </a:solidFill>
              </a:rPr>
              <a:t> </a:t>
            </a:r>
            <a:r>
              <a:rPr lang="en-US" altLang="en-US" sz="1600" dirty="0" smtClean="0">
                <a:solidFill>
                  <a:schemeClr val="tx2"/>
                </a:solidFill>
              </a:rPr>
              <a:t>[]</a:t>
            </a:r>
            <a:endParaRPr lang="en-US" altLang="en-US" sz="1600" dirty="0">
              <a:solidFill>
                <a:schemeClr val="tx2"/>
              </a:solidFill>
            </a:endParaRPr>
          </a:p>
          <a:p>
            <a:pPr>
              <a:spcBef>
                <a:spcPts val="600"/>
              </a:spcBef>
              <a:spcAft>
                <a:spcPts val="600"/>
              </a:spcAft>
              <a:defRPr/>
            </a:pPr>
            <a:r>
              <a:rPr lang="en-US" altLang="en-US" sz="1600" b="1" dirty="0">
                <a:solidFill>
                  <a:schemeClr val="tx2"/>
                </a:solidFill>
              </a:rPr>
              <a:t>Abstract:</a:t>
            </a:r>
            <a:r>
              <a:rPr lang="en-US" altLang="en-US" sz="1600" dirty="0">
                <a:solidFill>
                  <a:schemeClr val="tx2"/>
                </a:solidFill>
              </a:rPr>
              <a:t>	</a:t>
            </a:r>
            <a:r>
              <a:rPr lang="en-US" altLang="en-US" sz="1600" dirty="0" smtClean="0">
                <a:solidFill>
                  <a:schemeClr val="tx2"/>
                </a:solidFill>
              </a:rPr>
              <a:t>[]</a:t>
            </a:r>
            <a:endParaRPr lang="en-US" altLang="en-US" sz="1600" dirty="0">
              <a:solidFill>
                <a:schemeClr val="tx2"/>
              </a:solidFill>
            </a:endParaRPr>
          </a:p>
          <a:p>
            <a:pPr>
              <a:spcBef>
                <a:spcPts val="600"/>
              </a:spcBef>
              <a:spcAft>
                <a:spcPts val="600"/>
              </a:spcAft>
              <a:defRPr/>
            </a:pPr>
            <a:r>
              <a:rPr lang="en-US" altLang="en-US" sz="1600" b="1" dirty="0">
                <a:solidFill>
                  <a:schemeClr val="tx2"/>
                </a:solidFill>
              </a:rPr>
              <a:t>Purpose:</a:t>
            </a:r>
            <a:r>
              <a:rPr lang="en-US" altLang="en-US" sz="1600" dirty="0">
                <a:solidFill>
                  <a:schemeClr val="tx2"/>
                </a:solidFill>
              </a:rPr>
              <a:t>	</a:t>
            </a:r>
            <a:r>
              <a:rPr lang="en-US" altLang="en-US" sz="1600" dirty="0" smtClean="0">
                <a:solidFill>
                  <a:schemeClr val="tx2"/>
                </a:solidFill>
              </a:rPr>
              <a:t>[Presentation within 802.15 WG]</a:t>
            </a:r>
            <a:endParaRPr lang="en-US" altLang="en-US" sz="1600" dirty="0">
              <a:solidFill>
                <a:schemeClr val="tx2"/>
              </a:solidFill>
            </a:endParaRPr>
          </a:p>
          <a:p>
            <a:pPr>
              <a:defRPr/>
            </a:pPr>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Future Sessions</a:t>
            </a:r>
            <a:endParaRPr lang="en-US" dirty="0"/>
          </a:p>
        </p:txBody>
      </p:sp>
      <p:sp>
        <p:nvSpPr>
          <p:cNvPr id="3" name="Inhaltsplatzhalter 2"/>
          <p:cNvSpPr>
            <a:spLocks noGrp="1"/>
          </p:cNvSpPr>
          <p:nvPr>
            <p:ph idx="1"/>
          </p:nvPr>
        </p:nvSpPr>
        <p:spPr/>
        <p:txBody>
          <a:bodyPr/>
          <a:lstStyle/>
          <a:p>
            <a:r>
              <a:rPr lang="en-US" sz="2000" b="1" dirty="0" smtClean="0"/>
              <a:t>August 2017 Telephone Conference </a:t>
            </a:r>
          </a:p>
          <a:p>
            <a:pPr lvl="1"/>
            <a:r>
              <a:rPr lang="en-US" sz="1600" b="1" dirty="0" smtClean="0"/>
              <a:t>Proposed date: 3</a:t>
            </a:r>
            <a:r>
              <a:rPr lang="en-US" sz="1600" b="1" baseline="30000" dirty="0" smtClean="0"/>
              <a:t>rd</a:t>
            </a:r>
            <a:r>
              <a:rPr lang="en-US" sz="1600" b="1" dirty="0" smtClean="0"/>
              <a:t> August (Thursday), 17:00 CEST, 8:00AM PDT</a:t>
            </a:r>
            <a:endParaRPr lang="en-US" sz="1600" b="1" dirty="0" smtClean="0"/>
          </a:p>
          <a:p>
            <a:pPr lvl="1"/>
            <a:r>
              <a:rPr lang="en-US" sz="1800" dirty="0" smtClean="0"/>
              <a:t>Discussion on IG report draft</a:t>
            </a:r>
          </a:p>
          <a:p>
            <a:pPr lvl="1"/>
            <a:endParaRPr lang="en-US" sz="1800" dirty="0" smtClean="0"/>
          </a:p>
          <a:p>
            <a:r>
              <a:rPr lang="en-US" sz="2000" b="1" dirty="0"/>
              <a:t>September 2017 Interim (Waikoloa)</a:t>
            </a:r>
          </a:p>
          <a:p>
            <a:pPr lvl="1"/>
            <a:r>
              <a:rPr lang="en-US" sz="1800" dirty="0" smtClean="0"/>
              <a:t>Final </a:t>
            </a:r>
            <a:r>
              <a:rPr lang="en-US" sz="1800" dirty="0"/>
              <a:t>discussion on IG </a:t>
            </a:r>
            <a:r>
              <a:rPr lang="en-US" sz="1800" dirty="0" smtClean="0"/>
              <a:t>report</a:t>
            </a:r>
          </a:p>
          <a:p>
            <a:pPr lvl="1"/>
            <a:r>
              <a:rPr lang="en-US" sz="1800" dirty="0" smtClean="0"/>
              <a:t>Discussion on recommendation to IEEE</a:t>
            </a:r>
            <a:endParaRPr lang="en-US" dirty="0"/>
          </a:p>
          <a:p>
            <a:endParaRPr lang="en-US" dirty="0"/>
          </a:p>
        </p:txBody>
      </p:sp>
      <p:sp>
        <p:nvSpPr>
          <p:cNvPr id="4" name="Datumsplatzhalter 3"/>
          <p:cNvSpPr>
            <a:spLocks noGrp="1"/>
          </p:cNvSpPr>
          <p:nvPr>
            <p:ph type="dt" sz="half" idx="10"/>
          </p:nvPr>
        </p:nvSpPr>
        <p:spPr/>
        <p:txBody>
          <a:bodyPr/>
          <a:lstStyle/>
          <a:p>
            <a:pPr>
              <a:defRPr/>
            </a:pPr>
            <a:r>
              <a:rPr lang="en-US" altLang="en-US" dirty="0"/>
              <a:t>July 2017</a:t>
            </a:r>
          </a:p>
        </p:txBody>
      </p:sp>
      <p:sp>
        <p:nvSpPr>
          <p:cNvPr id="5" name="Fußzeilenplatzhalter 4"/>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6" name="Foliennummernplatzhalter 5"/>
          <p:cNvSpPr>
            <a:spLocks noGrp="1"/>
          </p:cNvSpPr>
          <p:nvPr>
            <p:ph type="sldNum" sz="quarter" idx="12"/>
          </p:nvPr>
        </p:nvSpPr>
        <p:spPr>
          <a:xfrm>
            <a:off x="4355223" y="6475413"/>
            <a:ext cx="509755" cy="184666"/>
          </a:xfrm>
        </p:spPr>
        <p:txBody>
          <a:bodyPr/>
          <a:lstStyle/>
          <a:p>
            <a:pPr>
              <a:defRPr/>
            </a:pPr>
            <a:r>
              <a:rPr lang="en-US" altLang="en-US" dirty="0" smtClean="0"/>
              <a:t>Slide </a:t>
            </a:r>
            <a:fld id="{AECCCC10-95A5-4A40-B619-D8FBFD7D6646}" type="slidenum">
              <a:rPr lang="en-US" altLang="en-US" smtClean="0"/>
              <a:pPr>
                <a:defRPr/>
              </a:pPr>
              <a:t>10</a:t>
            </a:fld>
            <a:endParaRPr lang="en-US" altLang="en-US" dirty="0"/>
          </a:p>
        </p:txBody>
      </p:sp>
    </p:spTree>
    <p:extLst>
      <p:ext uri="{BB962C8B-B14F-4D97-AF65-F5344CB8AC3E}">
        <p14:creationId xmlns:p14="http://schemas.microsoft.com/office/powerpoint/2010/main" val="426423231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Meeting Minutes</a:t>
            </a:r>
            <a:endParaRPr lang="en-US" dirty="0"/>
          </a:p>
        </p:txBody>
      </p:sp>
      <p:sp>
        <p:nvSpPr>
          <p:cNvPr id="3" name="Inhaltsplatzhalter 2"/>
          <p:cNvSpPr>
            <a:spLocks noGrp="1"/>
          </p:cNvSpPr>
          <p:nvPr>
            <p:ph idx="1"/>
          </p:nvPr>
        </p:nvSpPr>
        <p:spPr/>
        <p:txBody>
          <a:bodyPr/>
          <a:lstStyle/>
          <a:p>
            <a:r>
              <a:rPr lang="en-US" sz="2400" dirty="0" smtClean="0"/>
              <a:t>Meeting minutes will be published in document 17/430</a:t>
            </a:r>
          </a:p>
          <a:p>
            <a:endParaRPr lang="en-US" sz="2400" dirty="0" smtClean="0"/>
          </a:p>
          <a:p>
            <a:r>
              <a:rPr lang="en-US" sz="2400" dirty="0" smtClean="0"/>
              <a:t>Special thanks to Charlie for writing the minutes!</a:t>
            </a:r>
            <a:endParaRPr lang="en-US" sz="2400" dirty="0"/>
          </a:p>
        </p:txBody>
      </p:sp>
      <p:sp>
        <p:nvSpPr>
          <p:cNvPr id="4" name="Datumsplatzhalter 3"/>
          <p:cNvSpPr>
            <a:spLocks noGrp="1"/>
          </p:cNvSpPr>
          <p:nvPr>
            <p:ph type="dt" sz="half" idx="10"/>
          </p:nvPr>
        </p:nvSpPr>
        <p:spPr/>
        <p:txBody>
          <a:bodyPr/>
          <a:lstStyle/>
          <a:p>
            <a:pPr>
              <a:defRPr/>
            </a:pPr>
            <a:r>
              <a:rPr lang="en-US" altLang="en-US" dirty="0" smtClean="0"/>
              <a:t>July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6" name="Foliennummernplatzhalter 5"/>
          <p:cNvSpPr>
            <a:spLocks noGrp="1"/>
          </p:cNvSpPr>
          <p:nvPr>
            <p:ph type="sldNum" sz="quarter" idx="12"/>
          </p:nvPr>
        </p:nvSpPr>
        <p:spPr>
          <a:xfrm>
            <a:off x="4358076" y="6475413"/>
            <a:ext cx="504049" cy="184666"/>
          </a:xfrm>
        </p:spPr>
        <p:txBody>
          <a:bodyPr/>
          <a:lstStyle/>
          <a:p>
            <a:pPr>
              <a:defRPr/>
            </a:pPr>
            <a:r>
              <a:rPr lang="en-US" altLang="en-US" dirty="0" smtClean="0"/>
              <a:t>Slide </a:t>
            </a:r>
            <a:fld id="{AECCCC10-95A5-4A40-B619-D8FBFD7D6646}" type="slidenum">
              <a:rPr lang="en-US" altLang="en-US" smtClean="0"/>
              <a:pPr>
                <a:defRPr/>
              </a:pPr>
              <a:t>11</a:t>
            </a:fld>
            <a:endParaRPr lang="en-US" altLang="en-US" dirty="0"/>
          </a:p>
        </p:txBody>
      </p:sp>
    </p:spTree>
    <p:extLst>
      <p:ext uri="{BB962C8B-B14F-4D97-AF65-F5344CB8AC3E}">
        <p14:creationId xmlns:p14="http://schemas.microsoft.com/office/powerpoint/2010/main" val="245858397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ctrTitle"/>
          </p:nvPr>
        </p:nvSpPr>
        <p:spPr/>
        <p:txBody>
          <a:bodyPr/>
          <a:lstStyle/>
          <a:p>
            <a:r>
              <a:rPr lang="en-US" dirty="0" smtClean="0"/>
              <a:t>Thank You for Your Interest!</a:t>
            </a:r>
            <a:br>
              <a:rPr lang="en-US" dirty="0" smtClean="0"/>
            </a:br>
            <a:r>
              <a:rPr lang="en-US" dirty="0" smtClean="0"/>
              <a:t>Any Questions?</a:t>
            </a:r>
            <a:endParaRPr lang="en-US" dirty="0"/>
          </a:p>
        </p:txBody>
      </p:sp>
      <p:sp>
        <p:nvSpPr>
          <p:cNvPr id="8" name="Untertitel 7"/>
          <p:cNvSpPr>
            <a:spLocks noGrp="1"/>
          </p:cNvSpPr>
          <p:nvPr>
            <p:ph type="subTitle" idx="1"/>
          </p:nvPr>
        </p:nvSpPr>
        <p:spPr/>
        <p:txBody>
          <a:bodyPr/>
          <a:lstStyle/>
          <a:p>
            <a:endParaRPr lang="en-US"/>
          </a:p>
        </p:txBody>
      </p:sp>
      <p:sp>
        <p:nvSpPr>
          <p:cNvPr id="4" name="Datumsplatzhalter 3"/>
          <p:cNvSpPr>
            <a:spLocks noGrp="1"/>
          </p:cNvSpPr>
          <p:nvPr>
            <p:ph type="dt" sz="half" idx="10"/>
          </p:nvPr>
        </p:nvSpPr>
        <p:spPr/>
        <p:txBody>
          <a:bodyPr/>
          <a:lstStyle/>
          <a:p>
            <a:pPr>
              <a:defRPr/>
            </a:pPr>
            <a:r>
              <a:rPr lang="en-US" altLang="en-US" dirty="0"/>
              <a:t>July 2017</a:t>
            </a:r>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12</a:t>
            </a:fld>
            <a:endParaRPr lang="en-US" altLang="en-US"/>
          </a:p>
        </p:txBody>
      </p:sp>
    </p:spTree>
    <p:extLst>
      <p:ext uri="{BB962C8B-B14F-4D97-AF65-F5344CB8AC3E}">
        <p14:creationId xmlns:p14="http://schemas.microsoft.com/office/powerpoint/2010/main" val="245519343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ctrTitle"/>
          </p:nvPr>
        </p:nvSpPr>
        <p:spPr/>
        <p:txBody>
          <a:bodyPr/>
          <a:lstStyle/>
          <a:p>
            <a:r>
              <a:rPr lang="en-US" dirty="0" smtClean="0"/>
              <a:t>802.15 IG LPWA</a:t>
            </a:r>
            <a:br>
              <a:rPr lang="en-US" dirty="0" smtClean="0"/>
            </a:br>
            <a:r>
              <a:rPr lang="en-US" dirty="0" smtClean="0"/>
              <a:t>Closing Report </a:t>
            </a:r>
            <a:r>
              <a:rPr lang="en-US" dirty="0" smtClean="0"/>
              <a:t>July 2017 Plenary</a:t>
            </a:r>
            <a:endParaRPr lang="en-US" dirty="0"/>
          </a:p>
        </p:txBody>
      </p:sp>
      <p:sp>
        <p:nvSpPr>
          <p:cNvPr id="6" name="Untertitel 5"/>
          <p:cNvSpPr>
            <a:spLocks noGrp="1"/>
          </p:cNvSpPr>
          <p:nvPr>
            <p:ph type="subTitle" idx="1"/>
          </p:nvPr>
        </p:nvSpPr>
        <p:spPr/>
        <p:txBody>
          <a:bodyPr/>
          <a:lstStyle/>
          <a:p>
            <a:r>
              <a:rPr lang="en-US" dirty="0"/>
              <a:t>Joerg Robert</a:t>
            </a:r>
            <a:br>
              <a:rPr lang="en-US" dirty="0"/>
            </a:br>
            <a:r>
              <a:rPr lang="en-US" dirty="0"/>
              <a:t>FAU Erlangen-</a:t>
            </a:r>
            <a:r>
              <a:rPr lang="en-US" dirty="0" err="1"/>
              <a:t>Nuernberg</a:t>
            </a:r>
            <a:endParaRPr lang="en-US" dirty="0"/>
          </a:p>
          <a:p>
            <a:endParaRPr lang="en-US" dirty="0"/>
          </a:p>
        </p:txBody>
      </p:sp>
      <p:sp>
        <p:nvSpPr>
          <p:cNvPr id="2" name="Datumsplatzhalter 1"/>
          <p:cNvSpPr>
            <a:spLocks noGrp="1"/>
          </p:cNvSpPr>
          <p:nvPr>
            <p:ph type="dt" sz="half" idx="10"/>
          </p:nvPr>
        </p:nvSpPr>
        <p:spPr/>
        <p:txBody>
          <a:bodyPr/>
          <a:lstStyle/>
          <a:p>
            <a:pPr>
              <a:defRPr/>
            </a:pPr>
            <a:r>
              <a:rPr lang="en-US" altLang="en-US" dirty="0"/>
              <a:t>July 2017</a:t>
            </a:r>
          </a:p>
        </p:txBody>
      </p:sp>
      <p:sp>
        <p:nvSpPr>
          <p:cNvPr id="3" name="Fußzeilenplatzhalter 2"/>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4" name="Foliennummernplatzhalter 3"/>
          <p:cNvSpPr>
            <a:spLocks noGrp="1"/>
          </p:cNvSpPr>
          <p:nvPr>
            <p:ph type="sldNum" sz="quarter" idx="12"/>
          </p:nvPr>
        </p:nvSpPr>
        <p:spPr/>
        <p:txBody>
          <a:bodyPr/>
          <a:lstStyle/>
          <a:p>
            <a:pPr>
              <a:defRPr/>
            </a:pPr>
            <a:r>
              <a:rPr lang="en-US" altLang="en-US" smtClean="0"/>
              <a:t>Slide </a:t>
            </a:r>
            <a:fld id="{CB0D41C4-DADD-4A73-8178-CCCFAB2676E1}" type="slidenum">
              <a:rPr lang="en-US" altLang="en-US" smtClean="0"/>
              <a:pPr>
                <a:defRPr/>
              </a:pPr>
              <a:t>2</a:t>
            </a:fld>
            <a:endParaRPr lang="en-US" altLang="en-US"/>
          </a:p>
        </p:txBody>
      </p:sp>
    </p:spTree>
    <p:extLst>
      <p:ext uri="{BB962C8B-B14F-4D97-AF65-F5344CB8AC3E}">
        <p14:creationId xmlns:p14="http://schemas.microsoft.com/office/powerpoint/2010/main" val="124213141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Main Agenda Items for the Week</a:t>
            </a:r>
            <a:endParaRPr lang="en-US" dirty="0"/>
          </a:p>
        </p:txBody>
      </p:sp>
      <p:sp>
        <p:nvSpPr>
          <p:cNvPr id="3" name="Inhaltsplatzhalter 2"/>
          <p:cNvSpPr>
            <a:spLocks noGrp="1"/>
          </p:cNvSpPr>
          <p:nvPr>
            <p:ph idx="1"/>
          </p:nvPr>
        </p:nvSpPr>
        <p:spPr/>
        <p:txBody>
          <a:bodyPr/>
          <a:lstStyle/>
          <a:p>
            <a:r>
              <a:rPr lang="en-US" sz="2800" dirty="0" smtClean="0"/>
              <a:t>Contributions</a:t>
            </a:r>
          </a:p>
          <a:p>
            <a:r>
              <a:rPr lang="en-US" sz="2800" dirty="0" smtClean="0"/>
              <a:t>Liaison </a:t>
            </a:r>
            <a:r>
              <a:rPr lang="en-US" sz="2800" dirty="0" smtClean="0"/>
              <a:t>with ETSI LTN</a:t>
            </a:r>
          </a:p>
          <a:p>
            <a:r>
              <a:rPr lang="en-US" sz="2800" dirty="0" smtClean="0"/>
              <a:t>Technology Evaluation</a:t>
            </a:r>
            <a:endParaRPr lang="en-US" sz="2800" dirty="0" smtClean="0"/>
          </a:p>
          <a:p>
            <a:r>
              <a:rPr lang="en-US" sz="2800" dirty="0" smtClean="0"/>
              <a:t>Timeline</a:t>
            </a:r>
          </a:p>
          <a:p>
            <a:endParaRPr lang="en-US" sz="2800" dirty="0"/>
          </a:p>
        </p:txBody>
      </p:sp>
      <p:sp>
        <p:nvSpPr>
          <p:cNvPr id="4" name="Datumsplatzhalter 3"/>
          <p:cNvSpPr>
            <a:spLocks noGrp="1"/>
          </p:cNvSpPr>
          <p:nvPr>
            <p:ph type="dt" sz="half" idx="10"/>
          </p:nvPr>
        </p:nvSpPr>
        <p:spPr/>
        <p:txBody>
          <a:bodyPr/>
          <a:lstStyle/>
          <a:p>
            <a:pPr>
              <a:defRPr/>
            </a:pPr>
            <a:r>
              <a:rPr lang="en-US" altLang="en-US" dirty="0"/>
              <a:t>July 2017</a:t>
            </a:r>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3</a:t>
            </a:fld>
            <a:endParaRPr lang="en-US" altLang="en-US"/>
          </a:p>
        </p:txBody>
      </p:sp>
    </p:spTree>
    <p:extLst>
      <p:ext uri="{BB962C8B-B14F-4D97-AF65-F5344CB8AC3E}">
        <p14:creationId xmlns:p14="http://schemas.microsoft.com/office/powerpoint/2010/main" val="327268254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smtClean="0"/>
              <a:t>Agenda</a:t>
            </a:r>
            <a:endParaRPr lang="en-US" dirty="0"/>
          </a:p>
        </p:txBody>
      </p:sp>
      <p:sp>
        <p:nvSpPr>
          <p:cNvPr id="8" name="Inhaltsplatzhalter 7"/>
          <p:cNvSpPr>
            <a:spLocks noGrp="1"/>
          </p:cNvSpPr>
          <p:nvPr>
            <p:ph sz="half" idx="1"/>
          </p:nvPr>
        </p:nvSpPr>
        <p:spPr>
          <a:xfrm>
            <a:off x="323528" y="1628800"/>
            <a:ext cx="4172272" cy="4467200"/>
          </a:xfrm>
        </p:spPr>
        <p:txBody>
          <a:bodyPr/>
          <a:lstStyle/>
          <a:p>
            <a:r>
              <a:rPr lang="en-US" sz="1800" dirty="0" smtClean="0"/>
              <a:t>Monday </a:t>
            </a:r>
            <a:r>
              <a:rPr lang="en-US" sz="1800" dirty="0"/>
              <a:t>PM1 </a:t>
            </a:r>
            <a:endParaRPr lang="en-US" sz="1800" dirty="0" smtClean="0"/>
          </a:p>
          <a:p>
            <a:pPr lvl="1"/>
            <a:r>
              <a:rPr lang="en-US" sz="1400" dirty="0"/>
              <a:t>Open</a:t>
            </a:r>
          </a:p>
          <a:p>
            <a:pPr lvl="1"/>
            <a:r>
              <a:rPr lang="en-US" sz="1400" dirty="0"/>
              <a:t>IEEE-SA Stds. Board Bylaws on Patents in Std's. &amp; Guidelines</a:t>
            </a:r>
          </a:p>
          <a:p>
            <a:pPr lvl="1"/>
            <a:r>
              <a:rPr lang="en-US" sz="1400" dirty="0"/>
              <a:t>Approval of the </a:t>
            </a:r>
            <a:r>
              <a:rPr lang="en-US" sz="1400" dirty="0" smtClean="0"/>
              <a:t>Agenda</a:t>
            </a:r>
          </a:p>
          <a:p>
            <a:pPr lvl="1"/>
            <a:r>
              <a:rPr lang="en-US" sz="1400" dirty="0"/>
              <a:t>Approval of Vancouver Minutes</a:t>
            </a:r>
          </a:p>
          <a:p>
            <a:pPr lvl="1"/>
            <a:r>
              <a:rPr lang="en-US" sz="1400" dirty="0" smtClean="0"/>
              <a:t>Review </a:t>
            </a:r>
            <a:r>
              <a:rPr lang="en-US" sz="1400" dirty="0"/>
              <a:t>of Time Line</a:t>
            </a:r>
          </a:p>
          <a:p>
            <a:pPr lvl="1"/>
            <a:r>
              <a:rPr lang="en-US" sz="1400" dirty="0" smtClean="0"/>
              <a:t>Update </a:t>
            </a:r>
            <a:r>
              <a:rPr lang="en-US" sz="1400" dirty="0"/>
              <a:t>on Literature List</a:t>
            </a:r>
          </a:p>
          <a:p>
            <a:pPr lvl="1"/>
            <a:r>
              <a:rPr lang="en-US" sz="1400" dirty="0"/>
              <a:t>Outcome of Last IG LPWA Telcos</a:t>
            </a:r>
          </a:p>
          <a:p>
            <a:pPr lvl="1"/>
            <a:r>
              <a:rPr lang="en-US" sz="1400" dirty="0"/>
              <a:t>Liaison with ETSI LTN</a:t>
            </a:r>
          </a:p>
          <a:p>
            <a:pPr lvl="1"/>
            <a:r>
              <a:rPr lang="en-US" sz="1400" dirty="0"/>
              <a:t>Contributions</a:t>
            </a:r>
          </a:p>
          <a:p>
            <a:pPr lvl="1"/>
            <a:r>
              <a:rPr lang="en-US" sz="1400" dirty="0"/>
              <a:t>Recess</a:t>
            </a:r>
          </a:p>
          <a:p>
            <a:r>
              <a:rPr lang="en-US" sz="1800" dirty="0" smtClean="0"/>
              <a:t>Tuesday </a:t>
            </a:r>
            <a:r>
              <a:rPr lang="en-US" sz="1800" dirty="0"/>
              <a:t>PM1 </a:t>
            </a:r>
            <a:endParaRPr lang="en-US" sz="1800" dirty="0" smtClean="0"/>
          </a:p>
          <a:p>
            <a:pPr lvl="1"/>
            <a:r>
              <a:rPr lang="en-US" sz="1400" dirty="0" smtClean="0"/>
              <a:t>Open</a:t>
            </a:r>
            <a:endParaRPr lang="en-US" sz="1400" dirty="0"/>
          </a:p>
          <a:p>
            <a:pPr lvl="1"/>
            <a:r>
              <a:rPr lang="en-US" sz="1400" dirty="0" smtClean="0"/>
              <a:t>Contributions </a:t>
            </a:r>
            <a:r>
              <a:rPr lang="en-US" sz="1400" dirty="0"/>
              <a:t>/ IG Report</a:t>
            </a:r>
          </a:p>
          <a:p>
            <a:pPr lvl="1"/>
            <a:r>
              <a:rPr lang="en-US" sz="1400" dirty="0" smtClean="0"/>
              <a:t>Recess</a:t>
            </a:r>
            <a:endParaRPr lang="en-US" sz="1400" dirty="0"/>
          </a:p>
          <a:p>
            <a:endParaRPr lang="en-US" sz="1800" dirty="0"/>
          </a:p>
        </p:txBody>
      </p:sp>
      <p:sp>
        <p:nvSpPr>
          <p:cNvPr id="9" name="Inhaltsplatzhalter 8"/>
          <p:cNvSpPr>
            <a:spLocks noGrp="1"/>
          </p:cNvSpPr>
          <p:nvPr>
            <p:ph sz="half" idx="2"/>
          </p:nvPr>
        </p:nvSpPr>
        <p:spPr>
          <a:xfrm>
            <a:off x="4648200" y="1628800"/>
            <a:ext cx="3956248" cy="4467200"/>
          </a:xfrm>
        </p:spPr>
        <p:txBody>
          <a:bodyPr/>
          <a:lstStyle/>
          <a:p>
            <a:r>
              <a:rPr lang="en-US" sz="1800" dirty="0" smtClean="0"/>
              <a:t>Wednesday PM1 </a:t>
            </a:r>
            <a:endParaRPr lang="en-US" sz="1800" dirty="0"/>
          </a:p>
          <a:p>
            <a:pPr lvl="1"/>
            <a:r>
              <a:rPr lang="en-US" sz="1400" dirty="0"/>
              <a:t>Open</a:t>
            </a:r>
          </a:p>
          <a:p>
            <a:pPr lvl="1"/>
            <a:r>
              <a:rPr lang="en-US" sz="1400" dirty="0"/>
              <a:t>Contributions / IG Report</a:t>
            </a:r>
          </a:p>
          <a:p>
            <a:pPr lvl="1"/>
            <a:r>
              <a:rPr lang="en-US" sz="1400" dirty="0" smtClean="0"/>
              <a:t>Recess</a:t>
            </a:r>
          </a:p>
          <a:p>
            <a:pPr lvl="1"/>
            <a:endParaRPr lang="en-US" sz="1400" dirty="0"/>
          </a:p>
          <a:p>
            <a:r>
              <a:rPr lang="en-US" sz="1800" dirty="0" smtClean="0"/>
              <a:t>Thursday </a:t>
            </a:r>
            <a:r>
              <a:rPr lang="en-US" sz="1800" dirty="0"/>
              <a:t>PM1 </a:t>
            </a:r>
            <a:endParaRPr lang="en-US" sz="1800" dirty="0" smtClean="0"/>
          </a:p>
          <a:p>
            <a:pPr lvl="1"/>
            <a:r>
              <a:rPr lang="en-US" sz="1400" dirty="0" smtClean="0"/>
              <a:t>Open</a:t>
            </a:r>
            <a:endParaRPr lang="en-US" sz="1400" dirty="0"/>
          </a:p>
          <a:p>
            <a:pPr lvl="1"/>
            <a:r>
              <a:rPr lang="en-US" sz="1400" dirty="0"/>
              <a:t>Contributions / IG Report</a:t>
            </a:r>
          </a:p>
          <a:p>
            <a:pPr lvl="1"/>
            <a:r>
              <a:rPr lang="en-US" sz="1400" dirty="0" smtClean="0"/>
              <a:t>Review </a:t>
            </a:r>
            <a:r>
              <a:rPr lang="en-US" sz="1400" dirty="0"/>
              <a:t>of Time Line</a:t>
            </a:r>
          </a:p>
          <a:p>
            <a:pPr lvl="1"/>
            <a:r>
              <a:rPr lang="en-US" sz="1400" dirty="0" err="1" smtClean="0"/>
              <a:t>AoB</a:t>
            </a:r>
            <a:endParaRPr lang="en-US" sz="1400" dirty="0"/>
          </a:p>
          <a:p>
            <a:pPr lvl="1"/>
            <a:r>
              <a:rPr lang="en-US" sz="1400" dirty="0" smtClean="0"/>
              <a:t>Adjourn</a:t>
            </a:r>
            <a:endParaRPr lang="en-US" sz="1400" dirty="0"/>
          </a:p>
          <a:p>
            <a:endParaRPr lang="en-US" sz="1800" dirty="0"/>
          </a:p>
          <a:p>
            <a:endParaRPr lang="en-US" dirty="0" smtClean="0"/>
          </a:p>
        </p:txBody>
      </p:sp>
      <p:sp>
        <p:nvSpPr>
          <p:cNvPr id="4" name="Datumsplatzhalter 3"/>
          <p:cNvSpPr>
            <a:spLocks noGrp="1"/>
          </p:cNvSpPr>
          <p:nvPr>
            <p:ph type="dt" sz="half" idx="10"/>
          </p:nvPr>
        </p:nvSpPr>
        <p:spPr/>
        <p:txBody>
          <a:bodyPr/>
          <a:lstStyle/>
          <a:p>
            <a:pPr>
              <a:defRPr/>
            </a:pPr>
            <a:r>
              <a:rPr lang="en-US" altLang="en-US" dirty="0"/>
              <a:t>July 2017</a:t>
            </a:r>
          </a:p>
        </p:txBody>
      </p:sp>
      <p:sp>
        <p:nvSpPr>
          <p:cNvPr id="5" name="Fußzeilenplatzhalter 4"/>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4</a:t>
            </a:fld>
            <a:endParaRPr lang="en-US" altLang="en-US"/>
          </a:p>
        </p:txBody>
      </p:sp>
    </p:spTree>
    <p:extLst>
      <p:ext uri="{BB962C8B-B14F-4D97-AF65-F5344CB8AC3E}">
        <p14:creationId xmlns:p14="http://schemas.microsoft.com/office/powerpoint/2010/main" val="371482475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Submissions</a:t>
            </a:r>
            <a:endParaRPr lang="en-US" dirty="0"/>
          </a:p>
        </p:txBody>
      </p:sp>
      <p:sp>
        <p:nvSpPr>
          <p:cNvPr id="3" name="Inhaltsplatzhalter 2"/>
          <p:cNvSpPr>
            <a:spLocks noGrp="1"/>
          </p:cNvSpPr>
          <p:nvPr>
            <p:ph idx="1"/>
          </p:nvPr>
        </p:nvSpPr>
        <p:spPr/>
        <p:txBody>
          <a:bodyPr/>
          <a:lstStyle/>
          <a:p>
            <a:pPr marL="457200" indent="-457200">
              <a:buFont typeface="+mj-lt"/>
              <a:buAutoNum type="arabicPeriod"/>
            </a:pPr>
            <a:r>
              <a:rPr lang="en-US" sz="1800" dirty="0"/>
              <a:t>Research Project “BATS</a:t>
            </a:r>
            <a:r>
              <a:rPr lang="en-US" sz="1800" dirty="0" smtClean="0"/>
              <a:t>”, </a:t>
            </a:r>
            <a:r>
              <a:rPr lang="en-US" sz="1800" dirty="0"/>
              <a:t>Joerg Robert (University Erlangen-</a:t>
            </a:r>
            <a:r>
              <a:rPr lang="en-US" sz="1800" dirty="0" err="1"/>
              <a:t>Nuernberg</a:t>
            </a:r>
            <a:r>
              <a:rPr lang="en-US" sz="1800" dirty="0" smtClean="0"/>
              <a:t>) 17/383 : </a:t>
            </a:r>
            <a:r>
              <a:rPr lang="en-US" sz="1800" dirty="0">
                <a:hlinkClick r:id="rId2"/>
              </a:rPr>
              <a:t>https://</a:t>
            </a:r>
            <a:r>
              <a:rPr lang="en-US" sz="1800" dirty="0" smtClean="0">
                <a:hlinkClick r:id="rId2"/>
              </a:rPr>
              <a:t>mentor.ieee.org/802.15/dcn/17/15-17-0383-00-lpwa-research-project-bats.pptx</a:t>
            </a:r>
            <a:endParaRPr lang="en-US" sz="1800" dirty="0" smtClean="0"/>
          </a:p>
          <a:p>
            <a:pPr marL="457200" indent="-457200">
              <a:buFont typeface="+mj-lt"/>
              <a:buAutoNum type="arabicPeriod"/>
            </a:pPr>
            <a:r>
              <a:rPr lang="en-US" sz="1800" dirty="0" smtClean="0"/>
              <a:t>Update on ETSI </a:t>
            </a:r>
            <a:r>
              <a:rPr lang="en-US" sz="1800" dirty="0"/>
              <a:t>LTN, Joerg Robert (University Erlangen-</a:t>
            </a:r>
            <a:r>
              <a:rPr lang="en-US" sz="1800" dirty="0" err="1"/>
              <a:t>Nuernberg</a:t>
            </a:r>
            <a:r>
              <a:rPr lang="en-US" sz="1800" dirty="0" smtClean="0"/>
              <a:t>) 17/373: </a:t>
            </a:r>
            <a:r>
              <a:rPr lang="en-US" sz="1800" dirty="0">
                <a:hlinkClick r:id="rId3"/>
              </a:rPr>
              <a:t>https://</a:t>
            </a:r>
            <a:r>
              <a:rPr lang="en-US" sz="1800" dirty="0" smtClean="0">
                <a:hlinkClick r:id="rId3"/>
              </a:rPr>
              <a:t>mentor.ieee.org/802.15/dcn/17/15-17-0373-00-lpwa-update-on-etsi-ltn.pptx</a:t>
            </a:r>
            <a:endParaRPr lang="en-US" sz="1800" dirty="0" smtClean="0"/>
          </a:p>
          <a:p>
            <a:pPr marL="457200" indent="-457200">
              <a:buFont typeface="+mj-lt"/>
              <a:buAutoNum type="arabicPeriod"/>
            </a:pPr>
            <a:r>
              <a:rPr lang="de-DE" sz="1800" dirty="0"/>
              <a:t>LPWAN_SLIDES-IEEE_802-15-IG_LPWA, Charlie Perkins (</a:t>
            </a:r>
            <a:r>
              <a:rPr lang="de-DE" sz="1800" dirty="0" err="1"/>
              <a:t>Futurewei</a:t>
            </a:r>
            <a:r>
              <a:rPr lang="de-DE" sz="1800" dirty="0" smtClean="0"/>
              <a:t>) 17/249: </a:t>
            </a:r>
            <a:r>
              <a:rPr lang="de-DE" sz="1800" dirty="0">
                <a:hlinkClick r:id="rId4"/>
              </a:rPr>
              <a:t>https://</a:t>
            </a:r>
            <a:r>
              <a:rPr lang="de-DE" sz="1800" dirty="0" smtClean="0">
                <a:hlinkClick r:id="rId4"/>
              </a:rPr>
              <a:t>mentor.ieee.org/802.15/dcn/17/15-17-0249-00-lpwa-lpwan-slides-ieee-802-15-ig-lpwa.pptx</a:t>
            </a:r>
            <a:endParaRPr lang="de-DE" sz="1800" dirty="0" smtClean="0"/>
          </a:p>
          <a:p>
            <a:pPr marL="457200" indent="-457200">
              <a:buFont typeface="+mj-lt"/>
              <a:buAutoNum type="arabicPeriod"/>
            </a:pPr>
            <a:r>
              <a:rPr lang="de-DE" sz="1800" dirty="0"/>
              <a:t>Summary of IEEE Std 802.15.4 LECIM, Pat </a:t>
            </a:r>
            <a:r>
              <a:rPr lang="de-DE" sz="1800" dirty="0" err="1"/>
              <a:t>Kinney</a:t>
            </a:r>
            <a:r>
              <a:rPr lang="de-DE" sz="1800" dirty="0"/>
              <a:t>, 17/248: </a:t>
            </a:r>
            <a:r>
              <a:rPr lang="de-DE" sz="1800" dirty="0">
                <a:hlinkClick r:id="rId5"/>
              </a:rPr>
              <a:t>https://</a:t>
            </a:r>
            <a:r>
              <a:rPr lang="de-DE" sz="1800" dirty="0" smtClean="0">
                <a:hlinkClick r:id="rId5"/>
              </a:rPr>
              <a:t>mentor.ieee.org/802.15/dcn/17/15-17-0248-00-lpwa-summary-of-ieee-std-802-15-4-lecim.docx</a:t>
            </a:r>
            <a:endParaRPr lang="de-DE" sz="1800" dirty="0" smtClean="0"/>
          </a:p>
          <a:p>
            <a:pPr marL="457200" indent="-457200">
              <a:buFont typeface="+mj-lt"/>
              <a:buAutoNum type="arabicPeriod"/>
            </a:pPr>
            <a:r>
              <a:rPr lang="de-DE" sz="1800" dirty="0" err="1" smtClean="0"/>
              <a:t>Suitability</a:t>
            </a:r>
            <a:r>
              <a:rPr lang="de-DE" sz="1800" dirty="0" smtClean="0"/>
              <a:t> </a:t>
            </a:r>
            <a:r>
              <a:rPr lang="de-DE" sz="1800" dirty="0"/>
              <a:t>of IEEE 802.15.4k, Joerg Robert (University Erlangen-</a:t>
            </a:r>
            <a:r>
              <a:rPr lang="de-DE" sz="1800" dirty="0" err="1"/>
              <a:t>Nuernberg</a:t>
            </a:r>
            <a:r>
              <a:rPr lang="de-DE" sz="1800" dirty="0"/>
              <a:t>), 17/346: </a:t>
            </a:r>
            <a:r>
              <a:rPr lang="de-DE" sz="1800" dirty="0">
                <a:hlinkClick r:id="rId6"/>
              </a:rPr>
              <a:t>https://</a:t>
            </a:r>
            <a:r>
              <a:rPr lang="de-DE" sz="1800" dirty="0" smtClean="0">
                <a:hlinkClick r:id="rId6"/>
              </a:rPr>
              <a:t>mentor.ieee.org/802.15/dcn/17/15-17-0346-00-lpwa-suitability-of-ieee-802-15-4k.pptx</a:t>
            </a:r>
            <a:endParaRPr lang="de-DE" sz="1800" dirty="0" smtClean="0"/>
          </a:p>
          <a:p>
            <a:pPr marL="457200" indent="-457200">
              <a:buFont typeface="+mj-lt"/>
              <a:buAutoNum type="arabicPeriod"/>
            </a:pPr>
            <a:endParaRPr lang="de-DE" sz="1800" dirty="0"/>
          </a:p>
        </p:txBody>
      </p:sp>
      <p:sp>
        <p:nvSpPr>
          <p:cNvPr id="4" name="Datumsplatzhalter 3"/>
          <p:cNvSpPr>
            <a:spLocks noGrp="1"/>
          </p:cNvSpPr>
          <p:nvPr>
            <p:ph type="dt" sz="half" idx="10"/>
          </p:nvPr>
        </p:nvSpPr>
        <p:spPr/>
        <p:txBody>
          <a:bodyPr/>
          <a:lstStyle/>
          <a:p>
            <a:pPr>
              <a:defRPr/>
            </a:pPr>
            <a:r>
              <a:rPr lang="en-US" altLang="en-US" dirty="0"/>
              <a:t>July 2017</a:t>
            </a:r>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5</a:t>
            </a:fld>
            <a:endParaRPr lang="en-US" altLang="en-US"/>
          </a:p>
        </p:txBody>
      </p:sp>
    </p:spTree>
    <p:extLst>
      <p:ext uri="{BB962C8B-B14F-4D97-AF65-F5344CB8AC3E}">
        <p14:creationId xmlns:p14="http://schemas.microsoft.com/office/powerpoint/2010/main" val="334327395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cont</a:t>
            </a:r>
            <a:r>
              <a:rPr lang="de-DE" dirty="0" smtClean="0"/>
              <a:t>. </a:t>
            </a:r>
            <a:r>
              <a:rPr lang="en-US" dirty="0"/>
              <a:t>Submissions</a:t>
            </a:r>
            <a:endParaRPr lang="de-DE" dirty="0"/>
          </a:p>
        </p:txBody>
      </p:sp>
      <p:sp>
        <p:nvSpPr>
          <p:cNvPr id="3" name="Inhaltsplatzhalter 2"/>
          <p:cNvSpPr>
            <a:spLocks noGrp="1"/>
          </p:cNvSpPr>
          <p:nvPr>
            <p:ph idx="1"/>
          </p:nvPr>
        </p:nvSpPr>
        <p:spPr/>
        <p:txBody>
          <a:bodyPr/>
          <a:lstStyle/>
          <a:p>
            <a:pPr>
              <a:buFont typeface="+mj-lt"/>
              <a:buAutoNum type="arabicPeriod" startAt="6"/>
            </a:pPr>
            <a:r>
              <a:rPr lang="de-DE" sz="1800" dirty="0"/>
              <a:t>Packet Splitting </a:t>
            </a:r>
            <a:r>
              <a:rPr lang="de-DE" sz="1800" dirty="0" err="1"/>
              <a:t>for</a:t>
            </a:r>
            <a:r>
              <a:rPr lang="de-DE" sz="1800" dirty="0"/>
              <a:t> </a:t>
            </a:r>
            <a:r>
              <a:rPr lang="de-DE" sz="1800" dirty="0" err="1"/>
              <a:t>Improved</a:t>
            </a:r>
            <a:r>
              <a:rPr lang="de-DE" sz="1800" dirty="0"/>
              <a:t> </a:t>
            </a:r>
            <a:r>
              <a:rPr lang="de-DE" sz="1800" dirty="0" err="1"/>
              <a:t>Robustness</a:t>
            </a:r>
            <a:r>
              <a:rPr lang="de-DE" sz="1800" dirty="0"/>
              <a:t>, Joerg Robert (University Erlangen-</a:t>
            </a:r>
            <a:r>
              <a:rPr lang="de-DE" sz="1800" dirty="0" err="1"/>
              <a:t>Nuernberg</a:t>
            </a:r>
            <a:r>
              <a:rPr lang="de-DE" sz="1800" dirty="0"/>
              <a:t>), 17/344: </a:t>
            </a:r>
            <a:r>
              <a:rPr lang="de-DE" sz="1800" dirty="0">
                <a:hlinkClick r:id="rId2"/>
              </a:rPr>
              <a:t>https://</a:t>
            </a:r>
            <a:r>
              <a:rPr lang="de-DE" sz="1800" dirty="0" smtClean="0">
                <a:hlinkClick r:id="rId2"/>
              </a:rPr>
              <a:t>mentor.ieee.org/802.15/dcn/17/15-17-0344-00-lpwa-packet-splitting-for-improved-robustness.pptx</a:t>
            </a:r>
            <a:endParaRPr lang="de-DE" sz="1800" dirty="0" smtClean="0"/>
          </a:p>
          <a:p>
            <a:pPr>
              <a:buFont typeface="+mj-lt"/>
              <a:buAutoNum type="arabicPeriod" startAt="6"/>
            </a:pPr>
            <a:r>
              <a:rPr lang="en-US" sz="1800" dirty="0"/>
              <a:t>On IETF LPWAN </a:t>
            </a:r>
            <a:r>
              <a:rPr lang="en-US" sz="1800" dirty="0" smtClean="0"/>
              <a:t>, Pascal </a:t>
            </a:r>
            <a:r>
              <a:rPr lang="en-US" sz="1800" dirty="0" err="1"/>
              <a:t>Thubert</a:t>
            </a:r>
            <a:r>
              <a:rPr lang="en-US" sz="1800" dirty="0"/>
              <a:t> (Cisco Systems), 17/417r1: </a:t>
            </a:r>
            <a:br>
              <a:rPr lang="en-US" sz="1800" dirty="0"/>
            </a:br>
            <a:r>
              <a:rPr lang="en-US" sz="1800" dirty="0">
                <a:hlinkClick r:id="rId3"/>
              </a:rPr>
              <a:t>https://</a:t>
            </a:r>
            <a:r>
              <a:rPr lang="en-US" sz="1800" dirty="0" smtClean="0">
                <a:hlinkClick r:id="rId3"/>
              </a:rPr>
              <a:t>mentor.ieee.org/802.15/dcn/17/15-17-0417-01-lpwa-on-ietf-lpwan.pptx</a:t>
            </a:r>
            <a:endParaRPr lang="en-US" sz="1800" dirty="0" smtClean="0"/>
          </a:p>
          <a:p>
            <a:pPr>
              <a:buFont typeface="+mj-lt"/>
              <a:buAutoNum type="arabicPeriod" startAt="6"/>
            </a:pPr>
            <a:endParaRPr lang="en-US" sz="1800" dirty="0"/>
          </a:p>
          <a:p>
            <a:pPr>
              <a:buFont typeface="+mj-lt"/>
              <a:buAutoNum type="arabicPeriod" startAt="6"/>
            </a:pPr>
            <a:endParaRPr lang="de-DE" sz="1800" dirty="0" smtClean="0"/>
          </a:p>
          <a:p>
            <a:pPr>
              <a:buFont typeface="+mj-lt"/>
              <a:buAutoNum type="arabicPeriod" startAt="6"/>
            </a:pPr>
            <a:endParaRPr lang="de-DE" sz="1800" dirty="0"/>
          </a:p>
          <a:p>
            <a:endParaRPr lang="de-DE" sz="1800" dirty="0" smtClean="0"/>
          </a:p>
          <a:p>
            <a:endParaRPr lang="de-DE" sz="1800" dirty="0"/>
          </a:p>
        </p:txBody>
      </p:sp>
      <p:sp>
        <p:nvSpPr>
          <p:cNvPr id="4" name="Datumsplatzhalter 3"/>
          <p:cNvSpPr>
            <a:spLocks noGrp="1"/>
          </p:cNvSpPr>
          <p:nvPr>
            <p:ph type="dt" sz="half" idx="10"/>
          </p:nvPr>
        </p:nvSpPr>
        <p:spPr/>
        <p:txBody>
          <a:bodyPr/>
          <a:lstStyle/>
          <a:p>
            <a:pPr>
              <a:defRPr/>
            </a:pPr>
            <a:r>
              <a:rPr lang="en-US" altLang="en-US" smtClean="0"/>
              <a:t>July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6</a:t>
            </a:fld>
            <a:endParaRPr lang="en-US" altLang="en-US"/>
          </a:p>
        </p:txBody>
      </p:sp>
    </p:spTree>
    <p:extLst>
      <p:ext uri="{BB962C8B-B14F-4D97-AF65-F5344CB8AC3E}">
        <p14:creationId xmlns:p14="http://schemas.microsoft.com/office/powerpoint/2010/main" val="12573176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Technology Evaluation</a:t>
            </a:r>
            <a:endParaRPr lang="de-DE" dirty="0"/>
          </a:p>
        </p:txBody>
      </p:sp>
      <p:sp>
        <p:nvSpPr>
          <p:cNvPr id="3" name="Inhaltsplatzhalter 2"/>
          <p:cNvSpPr>
            <a:spLocks noGrp="1"/>
          </p:cNvSpPr>
          <p:nvPr>
            <p:ph idx="1"/>
          </p:nvPr>
        </p:nvSpPr>
        <p:spPr/>
        <p:txBody>
          <a:bodyPr/>
          <a:lstStyle/>
          <a:p>
            <a:pPr>
              <a:buFont typeface="+mj-lt"/>
              <a:buAutoNum type="arabicPeriod"/>
            </a:pPr>
            <a:r>
              <a:rPr lang="en-US" sz="1800" dirty="0"/>
              <a:t>Suitability Evaluation of Modulation Schemes 17/347r0: </a:t>
            </a:r>
            <a:r>
              <a:rPr lang="en-US" sz="1800" dirty="0">
                <a:hlinkClick r:id="rId2"/>
              </a:rPr>
              <a:t>https://</a:t>
            </a:r>
            <a:r>
              <a:rPr lang="en-US" sz="1800" dirty="0" smtClean="0">
                <a:hlinkClick r:id="rId2"/>
              </a:rPr>
              <a:t>mentor.ieee.org/802.15/dcn/17/15-17-0374-00-lpwa-suitability-evaluation-of-modulation-schemes.pptx</a:t>
            </a:r>
            <a:endParaRPr lang="en-US" sz="1800" dirty="0"/>
          </a:p>
          <a:p>
            <a:pPr>
              <a:buFont typeface="+mj-lt"/>
              <a:buAutoNum type="arabicPeriod"/>
            </a:pPr>
            <a:r>
              <a:rPr lang="en-US" sz="1800" dirty="0" smtClean="0"/>
              <a:t>Suitability </a:t>
            </a:r>
            <a:r>
              <a:rPr lang="en-US" sz="1800" dirty="0"/>
              <a:t>Evaluation of FEC Schemes 17/375r0: </a:t>
            </a:r>
            <a:r>
              <a:rPr lang="en-US" sz="1800" dirty="0">
                <a:hlinkClick r:id="rId3"/>
              </a:rPr>
              <a:t>https://</a:t>
            </a:r>
            <a:r>
              <a:rPr lang="en-US" sz="1800" dirty="0" smtClean="0">
                <a:hlinkClick r:id="rId3"/>
              </a:rPr>
              <a:t>mentor.ieee.org/802.15/dcn/17/15-17-0375-00-lpwa-suitability-evaluation-of-fec-schemes.pptx</a:t>
            </a:r>
            <a:endParaRPr lang="en-US" sz="1800" dirty="0" smtClean="0"/>
          </a:p>
          <a:p>
            <a:pPr>
              <a:buFont typeface="+mj-lt"/>
              <a:buAutoNum type="arabicPeriod"/>
            </a:pPr>
            <a:r>
              <a:rPr lang="en-US" sz="1800" dirty="0" smtClean="0"/>
              <a:t>Suitability </a:t>
            </a:r>
            <a:r>
              <a:rPr lang="en-US" sz="1800" dirty="0"/>
              <a:t>Evaluation of Connectivity 17/376r1: </a:t>
            </a:r>
            <a:r>
              <a:rPr lang="en-US" sz="1800" dirty="0">
                <a:hlinkClick r:id="rId4"/>
              </a:rPr>
              <a:t>https://</a:t>
            </a:r>
            <a:r>
              <a:rPr lang="en-US" sz="1800" dirty="0" smtClean="0">
                <a:hlinkClick r:id="rId4"/>
              </a:rPr>
              <a:t>mentor.ieee.org/802.15/dcn/17/15-17-0376-01-lpwa-suitability-evaluation-of-connectivity.pptx</a:t>
            </a:r>
            <a:endParaRPr lang="en-US" sz="1800" dirty="0" smtClean="0"/>
          </a:p>
          <a:p>
            <a:pPr>
              <a:buFont typeface="+mj-lt"/>
              <a:buAutoNum type="arabicPeriod"/>
            </a:pPr>
            <a:r>
              <a:rPr lang="en-US" sz="1800" dirty="0"/>
              <a:t>Suitability Evaluation of Network Topologies 17/379, </a:t>
            </a:r>
            <a:r>
              <a:rPr lang="en-US" sz="1800" dirty="0">
                <a:hlinkClick r:id="rId5"/>
              </a:rPr>
              <a:t>https://</a:t>
            </a:r>
            <a:r>
              <a:rPr lang="en-US" sz="1800" dirty="0" smtClean="0">
                <a:hlinkClick r:id="rId5"/>
              </a:rPr>
              <a:t>mentor.ieee.org/802.15/dcn/17/15-17-0379-00-lpwa-suitability-evaluation-of-network-topologies.pptx</a:t>
            </a:r>
            <a:endParaRPr lang="en-US" sz="1800" dirty="0" smtClean="0"/>
          </a:p>
        </p:txBody>
      </p:sp>
      <p:sp>
        <p:nvSpPr>
          <p:cNvPr id="4" name="Datumsplatzhalter 3"/>
          <p:cNvSpPr>
            <a:spLocks noGrp="1"/>
          </p:cNvSpPr>
          <p:nvPr>
            <p:ph type="dt" sz="half" idx="10"/>
          </p:nvPr>
        </p:nvSpPr>
        <p:spPr/>
        <p:txBody>
          <a:bodyPr/>
          <a:lstStyle/>
          <a:p>
            <a:pPr>
              <a:defRPr/>
            </a:pPr>
            <a:r>
              <a:rPr lang="en-US" altLang="en-US" smtClean="0"/>
              <a:t>July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7</a:t>
            </a:fld>
            <a:endParaRPr lang="en-US" altLang="en-US"/>
          </a:p>
        </p:txBody>
      </p:sp>
    </p:spTree>
    <p:extLst>
      <p:ext uri="{BB962C8B-B14F-4D97-AF65-F5344CB8AC3E}">
        <p14:creationId xmlns:p14="http://schemas.microsoft.com/office/powerpoint/2010/main" val="97217975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cont</a:t>
            </a:r>
            <a:r>
              <a:rPr lang="de-DE" dirty="0" smtClean="0"/>
              <a:t>. Technology Evaluation</a:t>
            </a:r>
            <a:endParaRPr lang="de-DE" dirty="0"/>
          </a:p>
        </p:txBody>
      </p:sp>
      <p:sp>
        <p:nvSpPr>
          <p:cNvPr id="3" name="Inhaltsplatzhalter 2"/>
          <p:cNvSpPr>
            <a:spLocks noGrp="1"/>
          </p:cNvSpPr>
          <p:nvPr>
            <p:ph idx="1"/>
          </p:nvPr>
        </p:nvSpPr>
        <p:spPr/>
        <p:txBody>
          <a:bodyPr/>
          <a:lstStyle/>
          <a:p>
            <a:pPr>
              <a:buFont typeface="+mj-lt"/>
              <a:buAutoNum type="arabicPeriod" startAt="5"/>
            </a:pPr>
            <a:r>
              <a:rPr lang="en-US" sz="1800" dirty="0" smtClean="0"/>
              <a:t>Suitability </a:t>
            </a:r>
            <a:r>
              <a:rPr lang="en-US" sz="1800" dirty="0"/>
              <a:t>Evaluation of MAC Schemes 17/378, </a:t>
            </a:r>
            <a:r>
              <a:rPr lang="en-US" sz="1800" dirty="0">
                <a:hlinkClick r:id="rId2"/>
              </a:rPr>
              <a:t>https://</a:t>
            </a:r>
            <a:r>
              <a:rPr lang="en-US" sz="1800" dirty="0" smtClean="0">
                <a:hlinkClick r:id="rId2"/>
              </a:rPr>
              <a:t>mentor.ieee.org/802.15/dcn/17/15-17-0378-00-lpwa-suitability-evaluation-of-mac-schemes.pptx</a:t>
            </a:r>
            <a:endParaRPr lang="en-US" sz="1800" dirty="0" smtClean="0"/>
          </a:p>
          <a:p>
            <a:pPr>
              <a:buFont typeface="+mj-lt"/>
              <a:buAutoNum type="arabicPeriod" startAt="5"/>
            </a:pPr>
            <a:r>
              <a:rPr lang="en-US" sz="1800" dirty="0"/>
              <a:t>Suitability Evaluation of Encryption Schemes 17/377, </a:t>
            </a:r>
            <a:r>
              <a:rPr lang="en-US" sz="1800" dirty="0">
                <a:hlinkClick r:id="rId3"/>
              </a:rPr>
              <a:t>https://</a:t>
            </a:r>
            <a:r>
              <a:rPr lang="en-US" sz="1800" dirty="0" smtClean="0">
                <a:hlinkClick r:id="rId3"/>
              </a:rPr>
              <a:t>mentor.ieee.org/802.15/dcn/17/15-17-0377-00-lpwa-suitability-evaluation-of-encryption-schemes.pptx</a:t>
            </a:r>
            <a:endParaRPr lang="en-US" sz="1800" dirty="0" smtClean="0"/>
          </a:p>
          <a:p>
            <a:endParaRPr lang="en-US" sz="1800" dirty="0"/>
          </a:p>
          <a:p>
            <a:endParaRPr lang="en-US" sz="1800" dirty="0" smtClean="0"/>
          </a:p>
          <a:p>
            <a:endParaRPr lang="en-US" sz="1800" dirty="0" smtClean="0"/>
          </a:p>
          <a:p>
            <a:endParaRPr lang="en-US" sz="1800" dirty="0"/>
          </a:p>
          <a:p>
            <a:endParaRPr lang="en-US" sz="1800" dirty="0" smtClean="0"/>
          </a:p>
          <a:p>
            <a:endParaRPr lang="en-US" sz="1800" dirty="0"/>
          </a:p>
          <a:p>
            <a:endParaRPr lang="en-US" sz="1800" dirty="0" smtClean="0"/>
          </a:p>
          <a:p>
            <a:endParaRPr lang="en-US" sz="1800" dirty="0"/>
          </a:p>
          <a:p>
            <a:endParaRPr lang="en-US" sz="1800" dirty="0"/>
          </a:p>
          <a:p>
            <a:endParaRPr lang="en-US" sz="1800" dirty="0"/>
          </a:p>
          <a:p>
            <a:endParaRPr lang="en-US" sz="1800" dirty="0"/>
          </a:p>
          <a:p>
            <a:endParaRPr lang="de-DE" sz="1800" dirty="0"/>
          </a:p>
        </p:txBody>
      </p:sp>
      <p:sp>
        <p:nvSpPr>
          <p:cNvPr id="4" name="Datumsplatzhalter 3"/>
          <p:cNvSpPr>
            <a:spLocks noGrp="1"/>
          </p:cNvSpPr>
          <p:nvPr>
            <p:ph type="dt" sz="half" idx="10"/>
          </p:nvPr>
        </p:nvSpPr>
        <p:spPr/>
        <p:txBody>
          <a:bodyPr/>
          <a:lstStyle/>
          <a:p>
            <a:pPr>
              <a:defRPr/>
            </a:pPr>
            <a:r>
              <a:rPr lang="en-US" altLang="en-US" smtClean="0"/>
              <a:t>July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8</a:t>
            </a:fld>
            <a:endParaRPr lang="en-US" altLang="en-US"/>
          </a:p>
        </p:txBody>
      </p:sp>
    </p:spTree>
    <p:extLst>
      <p:ext uri="{BB962C8B-B14F-4D97-AF65-F5344CB8AC3E}">
        <p14:creationId xmlns:p14="http://schemas.microsoft.com/office/powerpoint/2010/main" val="71831548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Next Steps</a:t>
            </a:r>
            <a:endParaRPr lang="en-US" dirty="0"/>
          </a:p>
        </p:txBody>
      </p:sp>
      <p:sp>
        <p:nvSpPr>
          <p:cNvPr id="3" name="Inhaltsplatzhalter 2"/>
          <p:cNvSpPr>
            <a:spLocks noGrp="1"/>
          </p:cNvSpPr>
          <p:nvPr>
            <p:ph idx="1"/>
          </p:nvPr>
        </p:nvSpPr>
        <p:spPr/>
        <p:txBody>
          <a:bodyPr/>
          <a:lstStyle/>
          <a:p>
            <a:r>
              <a:rPr lang="en-US" sz="2400" dirty="0" smtClean="0"/>
              <a:t>Copy discussed items to report document</a:t>
            </a:r>
          </a:p>
          <a:p>
            <a:r>
              <a:rPr lang="en-US" sz="2400" dirty="0" smtClean="0"/>
              <a:t>Agree on 802.15.4k suitability</a:t>
            </a:r>
          </a:p>
          <a:p>
            <a:pPr>
              <a:buFont typeface="Wingdings"/>
              <a:buChar char="è"/>
            </a:pPr>
            <a:r>
              <a:rPr lang="en-US" sz="2400" dirty="0" smtClean="0">
                <a:sym typeface="Wingdings" panose="05000000000000000000" pitchFamily="2" charset="2"/>
              </a:rPr>
              <a:t>Indicate use-cases (defined in 16/770r5) that are currently not supported and are highly suitable for LPWAN</a:t>
            </a:r>
          </a:p>
          <a:p>
            <a:pPr>
              <a:buFont typeface="Wingdings"/>
              <a:buChar char="è"/>
            </a:pPr>
            <a:endParaRPr lang="en-US" sz="2400" dirty="0" smtClean="0"/>
          </a:p>
          <a:p>
            <a:r>
              <a:rPr lang="en-US" sz="2400" dirty="0" smtClean="0"/>
              <a:t>Finalize IG report</a:t>
            </a:r>
          </a:p>
          <a:p>
            <a:r>
              <a:rPr lang="en-US" sz="2400" dirty="0" smtClean="0"/>
              <a:t>Agree on recommendations to IEEE</a:t>
            </a:r>
            <a:endParaRPr lang="en-US" sz="2400" dirty="0"/>
          </a:p>
          <a:p>
            <a:endParaRPr lang="en-US" sz="2400" dirty="0"/>
          </a:p>
        </p:txBody>
      </p:sp>
      <p:sp>
        <p:nvSpPr>
          <p:cNvPr id="4" name="Datumsplatzhalter 3"/>
          <p:cNvSpPr>
            <a:spLocks noGrp="1"/>
          </p:cNvSpPr>
          <p:nvPr>
            <p:ph type="dt" sz="half" idx="10"/>
          </p:nvPr>
        </p:nvSpPr>
        <p:spPr/>
        <p:txBody>
          <a:bodyPr/>
          <a:lstStyle/>
          <a:p>
            <a:pPr>
              <a:defRPr/>
            </a:pPr>
            <a:r>
              <a:rPr lang="en-US" altLang="en-US" dirty="0" smtClean="0"/>
              <a:t>July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6" name="Foliennummernplatzhalter 5"/>
          <p:cNvSpPr>
            <a:spLocks noGrp="1"/>
          </p:cNvSpPr>
          <p:nvPr>
            <p:ph type="sldNum" sz="quarter" idx="12"/>
          </p:nvPr>
        </p:nvSpPr>
        <p:spPr>
          <a:xfrm>
            <a:off x="4355223" y="6475413"/>
            <a:ext cx="509755" cy="184666"/>
          </a:xfrm>
        </p:spPr>
        <p:txBody>
          <a:bodyPr/>
          <a:lstStyle/>
          <a:p>
            <a:pPr>
              <a:defRPr/>
            </a:pPr>
            <a:r>
              <a:rPr lang="en-US" altLang="en-US" dirty="0" smtClean="0"/>
              <a:t>Slide </a:t>
            </a:r>
            <a:fld id="{AECCCC10-95A5-4A40-B619-D8FBFD7D6646}" type="slidenum">
              <a:rPr lang="en-US" altLang="en-US" smtClean="0"/>
              <a:pPr>
                <a:defRPr/>
              </a:pPr>
              <a:t>9</a:t>
            </a:fld>
            <a:endParaRPr lang="en-US" altLang="en-US" dirty="0"/>
          </a:p>
        </p:txBody>
      </p:sp>
    </p:spTree>
    <p:extLst>
      <p:ext uri="{BB962C8B-B14F-4D97-AF65-F5344CB8AC3E}">
        <p14:creationId xmlns:p14="http://schemas.microsoft.com/office/powerpoint/2010/main" val="3359454390"/>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_Rbt">
  <a:themeElements>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IEEE-P802_15_Rbt</Template>
  <TotalTime>0</TotalTime>
  <Words>502</Words>
  <Application>Microsoft Office PowerPoint</Application>
  <PresentationFormat>Bildschirmpräsentation (4:3)</PresentationFormat>
  <Paragraphs>132</Paragraphs>
  <Slides>12</Slides>
  <Notes>0</Notes>
  <HiddenSlides>0</HiddenSlides>
  <MMClips>0</MMClips>
  <ScaleCrop>false</ScaleCrop>
  <HeadingPairs>
    <vt:vector size="4" baseType="variant">
      <vt:variant>
        <vt:lpstr>Design</vt:lpstr>
      </vt:variant>
      <vt:variant>
        <vt:i4>1</vt:i4>
      </vt:variant>
      <vt:variant>
        <vt:lpstr>Folientitel</vt:lpstr>
      </vt:variant>
      <vt:variant>
        <vt:i4>12</vt:i4>
      </vt:variant>
    </vt:vector>
  </HeadingPairs>
  <TitlesOfParts>
    <vt:vector size="13" baseType="lpstr">
      <vt:lpstr>IEEE-P802_15_Rbt</vt:lpstr>
      <vt:lpstr>PowerPoint-Präsentation</vt:lpstr>
      <vt:lpstr>802.15 IG LPWA Closing Report July 2017 Plenary</vt:lpstr>
      <vt:lpstr>Main Agenda Items for the Week</vt:lpstr>
      <vt:lpstr>Agenda</vt:lpstr>
      <vt:lpstr>Submissions</vt:lpstr>
      <vt:lpstr>cont. Submissions</vt:lpstr>
      <vt:lpstr>Technology Evaluation</vt:lpstr>
      <vt:lpstr>cont. Technology Evaluation</vt:lpstr>
      <vt:lpstr>Next Steps</vt:lpstr>
      <vt:lpstr>Future Sessions</vt:lpstr>
      <vt:lpstr>Meeting Minutes</vt:lpstr>
      <vt:lpstr>Thank You for Your Interest! Any Questions?</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IEEE 802.15 &lt;subject&gt;</dc:subject>
  <dc:creator>Joerg Robert</dc:creator>
  <dc:description>&lt;doc#&gt;</dc:description>
  <cp:lastModifiedBy>Joerg Robert</cp:lastModifiedBy>
  <cp:revision>211</cp:revision>
  <cp:lastPrinted>1998-02-10T13:28:06Z</cp:lastPrinted>
  <dcterms:created xsi:type="dcterms:W3CDTF">2017-03-12T21:31:02Z</dcterms:created>
  <dcterms:modified xsi:type="dcterms:W3CDTF">2017-07-13T15:55:26Z</dcterms:modified>
</cp:coreProperties>
</file>