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4"/>
  </p:notesMasterIdLst>
  <p:handoutMasterIdLst>
    <p:handoutMasterId r:id="rId15"/>
  </p:handoutMasterIdLst>
  <p:sldIdLst>
    <p:sldId id="259" r:id="rId3"/>
    <p:sldId id="258" r:id="rId4"/>
    <p:sldId id="281" r:id="rId5"/>
    <p:sldId id="264" r:id="rId6"/>
    <p:sldId id="260" r:id="rId7"/>
    <p:sldId id="286" r:id="rId8"/>
    <p:sldId id="270" r:id="rId9"/>
    <p:sldId id="274" r:id="rId10"/>
    <p:sldId id="287" r:id="rId11"/>
    <p:sldId id="282" r:id="rId12"/>
    <p:sldId id="269"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00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9" d="100"/>
          <a:sy n="79" d="100"/>
        </p:scale>
        <p:origin x="1306" y="42"/>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p:cViewPr varScale="1">
        <p:scale>
          <a:sx n="49" d="100"/>
          <a:sy n="49" d="100"/>
        </p:scale>
        <p:origin x="2720" y="3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802.15-17-0440-01-0000</a:t>
            </a:r>
            <a:endParaRPr lang="en-US" altLang="en-US"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July 2017</a:t>
            </a:r>
            <a:endParaRPr lang="en-US" altLang="en-US"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Al Petrick, Jones-Petrick and Associates</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5D62A0E-13D5-4779-B34A-C38F68364AE4}"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90854823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802.15-17-0440-01-0000</a:t>
            </a:r>
            <a:endParaRPr lang="en-US" altLang="en-US" dirty="0"/>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July 2017</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z="900" baseline="0"/>
            </a:lvl5pPr>
          </a:lstStyle>
          <a:p>
            <a:pPr lvl="4"/>
            <a:r>
              <a:rPr lang="en-US" altLang="en-US" dirty="0"/>
              <a:t>Al Petrick, Jones-Petrick and Associates</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4E629C1-5BD2-4262-B1A1-99CFE7716E79}"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0130857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802.15-17-0440-01-0000</a:t>
            </a:r>
          </a:p>
        </p:txBody>
      </p:sp>
      <p:sp>
        <p:nvSpPr>
          <p:cNvPr id="5" name="Date Placeholder 4"/>
          <p:cNvSpPr>
            <a:spLocks noGrp="1"/>
          </p:cNvSpPr>
          <p:nvPr>
            <p:ph type="dt" idx="11"/>
          </p:nvPr>
        </p:nvSpPr>
        <p:spPr/>
        <p:txBody>
          <a:bodyPr/>
          <a:lstStyle/>
          <a:p>
            <a:r>
              <a:rPr lang="en-US" altLang="en-US"/>
              <a:t>July 2017</a:t>
            </a:r>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1</a:t>
            </a:fld>
            <a:endParaRPr lang="en-US" altLang="en-US"/>
          </a:p>
        </p:txBody>
      </p:sp>
    </p:spTree>
    <p:extLst>
      <p:ext uri="{BB962C8B-B14F-4D97-AF65-F5344CB8AC3E}">
        <p14:creationId xmlns:p14="http://schemas.microsoft.com/office/powerpoint/2010/main" val="131567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802.15-17-0440-01-0000</a:t>
            </a:r>
            <a:endParaRPr lang="en-US" altLang="en-US" dirty="0"/>
          </a:p>
        </p:txBody>
      </p:sp>
      <p:sp>
        <p:nvSpPr>
          <p:cNvPr id="5" name="Date Placeholder 4"/>
          <p:cNvSpPr>
            <a:spLocks noGrp="1"/>
          </p:cNvSpPr>
          <p:nvPr>
            <p:ph type="dt" idx="11"/>
          </p:nvPr>
        </p:nvSpPr>
        <p:spPr/>
        <p:txBody>
          <a:bodyPr/>
          <a:lstStyle/>
          <a:p>
            <a:r>
              <a:rPr lang="en-US" altLang="en-US"/>
              <a:t>July 2017</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2</a:t>
            </a:fld>
            <a:endParaRPr lang="en-US" altLang="en-US"/>
          </a:p>
        </p:txBody>
      </p:sp>
    </p:spTree>
    <p:extLst>
      <p:ext uri="{BB962C8B-B14F-4D97-AF65-F5344CB8AC3E}">
        <p14:creationId xmlns:p14="http://schemas.microsoft.com/office/powerpoint/2010/main" val="3821104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3</a:t>
            </a:fld>
            <a:endParaRPr lang="en-US" sz="1200" dirty="0"/>
          </a:p>
        </p:txBody>
      </p:sp>
      <p:sp>
        <p:nvSpPr>
          <p:cNvPr id="31749" name="Rectangle 2"/>
          <p:cNvSpPr>
            <a:spLocks noGrp="1" noRot="1" noChangeAspect="1" noChangeArrowheads="1" noTextEdit="1"/>
          </p:cNvSpPr>
          <p:nvPr>
            <p:ph type="sldImg"/>
          </p:nvPr>
        </p:nvSpPr>
        <p:spPr>
          <a:xfrm>
            <a:off x="1144588" y="688975"/>
            <a:ext cx="4568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12371671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802.15-17-0440-01-0000</a:t>
            </a:r>
          </a:p>
        </p:txBody>
      </p:sp>
      <p:sp>
        <p:nvSpPr>
          <p:cNvPr id="5" name="Date Placeholder 4"/>
          <p:cNvSpPr>
            <a:spLocks noGrp="1"/>
          </p:cNvSpPr>
          <p:nvPr>
            <p:ph type="dt" idx="11"/>
          </p:nvPr>
        </p:nvSpPr>
        <p:spPr/>
        <p:txBody>
          <a:bodyPr/>
          <a:lstStyle/>
          <a:p>
            <a:r>
              <a:rPr lang="en-US" altLang="en-US"/>
              <a:t>July 2017</a:t>
            </a:r>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5</a:t>
            </a:fld>
            <a:endParaRPr lang="en-US" altLang="en-US"/>
          </a:p>
        </p:txBody>
      </p:sp>
    </p:spTree>
    <p:extLst>
      <p:ext uri="{BB962C8B-B14F-4D97-AF65-F5344CB8AC3E}">
        <p14:creationId xmlns:p14="http://schemas.microsoft.com/office/powerpoint/2010/main" val="4209576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802.15-17-0440-01-0000</a:t>
            </a:r>
          </a:p>
        </p:txBody>
      </p:sp>
      <p:sp>
        <p:nvSpPr>
          <p:cNvPr id="5" name="Date Placeholder 4"/>
          <p:cNvSpPr>
            <a:spLocks noGrp="1"/>
          </p:cNvSpPr>
          <p:nvPr>
            <p:ph type="dt" idx="11"/>
          </p:nvPr>
        </p:nvSpPr>
        <p:spPr/>
        <p:txBody>
          <a:bodyPr/>
          <a:lstStyle/>
          <a:p>
            <a:pPr>
              <a:defRPr/>
            </a:pPr>
            <a:r>
              <a:rPr lang="en-US"/>
              <a:t>July 2017</a:t>
            </a:r>
          </a:p>
        </p:txBody>
      </p:sp>
      <p:sp>
        <p:nvSpPr>
          <p:cNvPr id="6" name="Footer Placeholder 5"/>
          <p:cNvSpPr>
            <a:spLocks noGrp="1"/>
          </p:cNvSpPr>
          <p:nvPr>
            <p:ph type="ftr" sz="quarter" idx="12"/>
          </p:nvPr>
        </p:nvSpPr>
        <p:spPr/>
        <p:txBody>
          <a:bodyPr/>
          <a:lstStyle/>
          <a:p>
            <a:pPr lvl="4">
              <a:defRPr/>
            </a:pPr>
            <a:r>
              <a:rPr lang="en-US"/>
              <a:t>Osama Aboul-Magd (Samsung)</a:t>
            </a:r>
          </a:p>
        </p:txBody>
      </p:sp>
      <p:sp>
        <p:nvSpPr>
          <p:cNvPr id="7" name="Slide Number Placeholder 6"/>
          <p:cNvSpPr>
            <a:spLocks noGrp="1"/>
          </p:cNvSpPr>
          <p:nvPr>
            <p:ph type="sldNum" sz="quarter" idx="13"/>
          </p:nvPr>
        </p:nvSpPr>
        <p:spPr/>
        <p:txBody>
          <a:bodyPr/>
          <a:lstStyle/>
          <a:p>
            <a:pPr>
              <a:defRPr/>
            </a:pPr>
            <a:r>
              <a:rPr lang="en-US"/>
              <a:t>Page </a:t>
            </a:r>
            <a:fld id="{8494B09C-02D3-414B-B0EE-19148CC64A93}" type="slidenum">
              <a:rPr lang="en-US" smtClean="0"/>
              <a:pPr>
                <a:defRPr/>
              </a:pPr>
              <a:t>6</a:t>
            </a:fld>
            <a:endParaRPr lang="en-US"/>
          </a:p>
        </p:txBody>
      </p:sp>
    </p:spTree>
    <p:extLst>
      <p:ext uri="{BB962C8B-B14F-4D97-AF65-F5344CB8AC3E}">
        <p14:creationId xmlns:p14="http://schemas.microsoft.com/office/powerpoint/2010/main" val="3600753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802.15-17-0440-01-0000</a:t>
            </a:r>
          </a:p>
        </p:txBody>
      </p:sp>
      <p:sp>
        <p:nvSpPr>
          <p:cNvPr id="5" name="Date Placeholder 4"/>
          <p:cNvSpPr>
            <a:spLocks noGrp="1"/>
          </p:cNvSpPr>
          <p:nvPr>
            <p:ph type="dt" idx="11"/>
          </p:nvPr>
        </p:nvSpPr>
        <p:spPr/>
        <p:txBody>
          <a:bodyPr/>
          <a:lstStyle/>
          <a:p>
            <a:r>
              <a:rPr lang="en-US" altLang="en-US"/>
              <a:t>July 2017</a:t>
            </a:r>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8</a:t>
            </a:fld>
            <a:endParaRPr lang="en-US" altLang="en-US"/>
          </a:p>
        </p:txBody>
      </p:sp>
    </p:spTree>
    <p:extLst>
      <p:ext uri="{BB962C8B-B14F-4D97-AF65-F5344CB8AC3E}">
        <p14:creationId xmlns:p14="http://schemas.microsoft.com/office/powerpoint/2010/main" val="21240113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802.15-17-0440-01-0000</a:t>
            </a:r>
          </a:p>
        </p:txBody>
      </p:sp>
      <p:sp>
        <p:nvSpPr>
          <p:cNvPr id="5" name="Date Placeholder 4"/>
          <p:cNvSpPr>
            <a:spLocks noGrp="1"/>
          </p:cNvSpPr>
          <p:nvPr>
            <p:ph type="dt" idx="11"/>
          </p:nvPr>
        </p:nvSpPr>
        <p:spPr/>
        <p:txBody>
          <a:bodyPr/>
          <a:lstStyle/>
          <a:p>
            <a:r>
              <a:rPr lang="en-US" altLang="en-US"/>
              <a:t>July 2017</a:t>
            </a:r>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9</a:t>
            </a:fld>
            <a:endParaRPr lang="en-US" altLang="en-US"/>
          </a:p>
        </p:txBody>
      </p:sp>
    </p:spTree>
    <p:extLst>
      <p:ext uri="{BB962C8B-B14F-4D97-AF65-F5344CB8AC3E}">
        <p14:creationId xmlns:p14="http://schemas.microsoft.com/office/powerpoint/2010/main" val="19524254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a:t>July 2017</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dirty="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8" name="Footer Placeholder 4"/>
          <p:cNvSpPr>
            <a:spLocks noGrp="1"/>
          </p:cNvSpPr>
          <p:nvPr>
            <p:ph type="ftr" sz="quarter" idx="4"/>
          </p:nvPr>
        </p:nvSpPr>
        <p:spPr>
          <a:xfrm>
            <a:off x="5357813" y="8985250"/>
            <a:ext cx="923925" cy="182563"/>
          </a:xfrm>
          <a:noFill/>
        </p:spPr>
        <p:txBody>
          <a:bodyPr/>
          <a:lstStyle/>
          <a:p>
            <a:pPr lvl="4"/>
            <a:r>
              <a:rPr lang="en-US"/>
              <a:t>Peter Ecclesine (Cisco Systems)</a:t>
            </a:r>
          </a:p>
        </p:txBody>
      </p:sp>
      <p:sp>
        <p:nvSpPr>
          <p:cNvPr id="59399" name="Slide Number Placeholder 5"/>
          <p:cNvSpPr>
            <a:spLocks noGrp="1"/>
          </p:cNvSpPr>
          <p:nvPr>
            <p:ph type="sldNum" sz="quarter" idx="5"/>
          </p:nvPr>
        </p:nvSpPr>
        <p:spPr>
          <a:noFill/>
        </p:spPr>
        <p:txBody>
          <a:bodyPr/>
          <a:lstStyle/>
          <a:p>
            <a:r>
              <a:rPr lang="en-US"/>
              <a:t>Page </a:t>
            </a:r>
            <a:fld id="{617E4734-E93D-4119-AD53-64F2B1E3BFF1}" type="slidenum">
              <a:rPr lang="en-US" smtClean="0"/>
              <a:pPr/>
              <a:t>10</a:t>
            </a:fld>
            <a:endParaRPr lang="en-US"/>
          </a:p>
        </p:txBody>
      </p:sp>
    </p:spTree>
    <p:extLst>
      <p:ext uri="{BB962C8B-B14F-4D97-AF65-F5344CB8AC3E}">
        <p14:creationId xmlns:p14="http://schemas.microsoft.com/office/powerpoint/2010/main" val="9579595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7" name="Date Placeholder 6"/>
          <p:cNvSpPr>
            <a:spLocks noGrp="1"/>
          </p:cNvSpPr>
          <p:nvPr>
            <p:ph type="dt" sz="half" idx="10"/>
          </p:nvPr>
        </p:nvSpPr>
        <p:spPr/>
        <p:txBody>
          <a:bodyPr/>
          <a:lstStyle/>
          <a:p>
            <a:r>
              <a:rPr lang="en-US" altLang="en-US"/>
              <a:t>July 2017</a:t>
            </a:r>
            <a:endParaRPr lang="en-US" altLang="en-US" dirty="0"/>
          </a:p>
        </p:txBody>
      </p:sp>
      <p:sp>
        <p:nvSpPr>
          <p:cNvPr id="8" name="Footer Placeholder 7"/>
          <p:cNvSpPr>
            <a:spLocks noGrp="1"/>
          </p:cNvSpPr>
          <p:nvPr>
            <p:ph type="ftr" sz="quarter" idx="11"/>
          </p:nvPr>
        </p:nvSpPr>
        <p:spPr/>
        <p:txBody>
          <a:bodyPr/>
          <a:lstStyle/>
          <a:p>
            <a:r>
              <a:rPr lang="en-US" altLang="en-US"/>
              <a:t>Al Petrick, Jones-Petrick and Associates</a:t>
            </a:r>
          </a:p>
        </p:txBody>
      </p:sp>
      <p:sp>
        <p:nvSpPr>
          <p:cNvPr id="9" name="Slide Number Placeholder 8"/>
          <p:cNvSpPr>
            <a:spLocks noGrp="1"/>
          </p:cNvSpPr>
          <p:nvPr>
            <p:ph type="sldNum" sz="quarter" idx="12"/>
          </p:nvPr>
        </p:nvSpPr>
        <p:spPr/>
        <p:txBody>
          <a:bodyPr/>
          <a:lstStyle/>
          <a:p>
            <a:r>
              <a:rPr lang="en-US" altLang="en-US"/>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959396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July 2017</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CAC5739-B300-4063-A42F-3412D7498337}" type="slidenum">
              <a:rPr lang="en-US" altLang="en-US"/>
              <a:pPr/>
              <a:t>‹#›</a:t>
            </a:fld>
            <a:endParaRPr lang="en-US" altLang="en-US"/>
          </a:p>
        </p:txBody>
      </p:sp>
    </p:spTree>
    <p:extLst>
      <p:ext uri="{BB962C8B-B14F-4D97-AF65-F5344CB8AC3E}">
        <p14:creationId xmlns:p14="http://schemas.microsoft.com/office/powerpoint/2010/main" val="159376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July 2017</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3E000CFE-AB2F-4D96-AC7B-59A8F108EB49}" type="slidenum">
              <a:rPr lang="en-US" altLang="en-US"/>
              <a:pPr/>
              <a:t>‹#›</a:t>
            </a:fld>
            <a:endParaRPr lang="en-US" altLang="en-US"/>
          </a:p>
        </p:txBody>
      </p:sp>
    </p:spTree>
    <p:extLst>
      <p:ext uri="{BB962C8B-B14F-4D97-AF65-F5344CB8AC3E}">
        <p14:creationId xmlns:p14="http://schemas.microsoft.com/office/powerpoint/2010/main" val="318835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p:txBody>
          <a:bodyPr/>
          <a:lstStyle>
            <a:lvl1pPr>
              <a:defRPr/>
            </a:lvl1pPr>
          </a:lstStyle>
          <a:p>
            <a:pPr>
              <a:defRPr/>
            </a:pPr>
            <a:r>
              <a:rPr lang="en-US"/>
              <a:t>July 2017</a:t>
            </a:r>
          </a:p>
        </p:txBody>
      </p:sp>
      <p:sp>
        <p:nvSpPr>
          <p:cNvPr id="5" name="Rectangle 5"/>
          <p:cNvSpPr>
            <a:spLocks noGrp="1" noChangeArrowheads="1"/>
          </p:cNvSpPr>
          <p:nvPr>
            <p:ph type="ftr" sz="quarter" idx="11"/>
          </p:nvPr>
        </p:nvSpPr>
        <p:spPr/>
        <p:txBody>
          <a:bodyPr/>
          <a:lstStyle>
            <a:lvl1pPr>
              <a:defRPr/>
            </a:lvl1pPr>
          </a:lstStyle>
          <a:p>
            <a:pPr>
              <a:defRPr/>
            </a:pPr>
            <a:r>
              <a:rPr lang="en-US"/>
              <a:t>Al Petrick, Jones-Petrick and Associates</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extLst>
      <p:ext uri="{BB962C8B-B14F-4D97-AF65-F5344CB8AC3E}">
        <p14:creationId xmlns:p14="http://schemas.microsoft.com/office/powerpoint/2010/main" val="38180173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July 2017</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42175565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July 2017</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544275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July 2017</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762646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July 2017</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272400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July 2017</a:t>
            </a:r>
          </a:p>
        </p:txBody>
      </p:sp>
      <p:sp>
        <p:nvSpPr>
          <p:cNvPr id="8" name="Footer Placeholder 7"/>
          <p:cNvSpPr>
            <a:spLocks noGrp="1"/>
          </p:cNvSpPr>
          <p:nvPr>
            <p:ph type="ftr" sz="quarter" idx="11"/>
          </p:nvPr>
        </p:nvSpPr>
        <p:spPr/>
        <p:txBody>
          <a:bodyPr/>
          <a:lstStyle/>
          <a:p>
            <a:r>
              <a:rPr lang="en-US"/>
              <a:t>Al Petrick, Jones-Petrick and Associates</a:t>
            </a:r>
          </a:p>
        </p:txBody>
      </p:sp>
      <p:sp>
        <p:nvSpPr>
          <p:cNvPr id="9" name="Slide Number Placeholder 8"/>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2443000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July 2017</a:t>
            </a:r>
          </a:p>
        </p:txBody>
      </p:sp>
      <p:sp>
        <p:nvSpPr>
          <p:cNvPr id="4" name="Footer Placeholder 3"/>
          <p:cNvSpPr>
            <a:spLocks noGrp="1"/>
          </p:cNvSpPr>
          <p:nvPr>
            <p:ph type="ftr" sz="quarter" idx="11"/>
          </p:nvPr>
        </p:nvSpPr>
        <p:spPr/>
        <p:txBody>
          <a:bodyPr/>
          <a:lstStyle/>
          <a:p>
            <a:r>
              <a:rPr lang="en-US"/>
              <a:t>Al Petrick, Jones-Petrick and Associates</a:t>
            </a:r>
          </a:p>
        </p:txBody>
      </p:sp>
      <p:sp>
        <p:nvSpPr>
          <p:cNvPr id="5" name="Slide Number Placeholder 4"/>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16792554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July 2017</a:t>
            </a:r>
          </a:p>
        </p:txBody>
      </p:sp>
      <p:sp>
        <p:nvSpPr>
          <p:cNvPr id="3" name="Footer Placeholder 2"/>
          <p:cNvSpPr>
            <a:spLocks noGrp="1"/>
          </p:cNvSpPr>
          <p:nvPr>
            <p:ph type="ftr" sz="quarter" idx="11"/>
          </p:nvPr>
        </p:nvSpPr>
        <p:spPr/>
        <p:txBody>
          <a:bodyPr/>
          <a:lstStyle/>
          <a:p>
            <a:r>
              <a:rPr lang="en-US"/>
              <a:t>Al Petrick, Jones-Petrick and Associates</a:t>
            </a:r>
          </a:p>
        </p:txBody>
      </p:sp>
      <p:sp>
        <p:nvSpPr>
          <p:cNvPr id="4" name="Slide Number Placeholder 3"/>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540011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altLang="en-US"/>
              <a:t>July 2017</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B5DF06B1-16D6-4ED2-BBDA-2A3165347220}" type="slidenum">
              <a:rPr lang="en-US" altLang="en-US"/>
              <a:pPr/>
              <a:t>‹#›</a:t>
            </a:fld>
            <a:endParaRPr lang="en-US" altLang="en-US"/>
          </a:p>
        </p:txBody>
      </p:sp>
    </p:spTree>
    <p:extLst>
      <p:ext uri="{BB962C8B-B14F-4D97-AF65-F5344CB8AC3E}">
        <p14:creationId xmlns:p14="http://schemas.microsoft.com/office/powerpoint/2010/main" val="29030443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July 2017</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0770519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July 2017</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3319662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July 2017</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467684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July 2017</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09601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July 2017</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92D51DB7-B29D-4ACF-A02C-CE3050D49F56}" type="slidenum">
              <a:rPr lang="en-US" altLang="en-US"/>
              <a:pPr/>
              <a:t>‹#›</a:t>
            </a:fld>
            <a:endParaRPr lang="en-US" altLang="en-US"/>
          </a:p>
        </p:txBody>
      </p:sp>
    </p:spTree>
    <p:extLst>
      <p:ext uri="{BB962C8B-B14F-4D97-AF65-F5344CB8AC3E}">
        <p14:creationId xmlns:p14="http://schemas.microsoft.com/office/powerpoint/2010/main" val="2062120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a:t>July 2017</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7520C07B-C2B7-470C-8C72-1373EC9C1C59}" type="slidenum">
              <a:rPr lang="en-US" altLang="en-US"/>
              <a:pPr/>
              <a:t>‹#›</a:t>
            </a:fld>
            <a:endParaRPr lang="en-US" altLang="en-US"/>
          </a:p>
        </p:txBody>
      </p:sp>
    </p:spTree>
    <p:extLst>
      <p:ext uri="{BB962C8B-B14F-4D97-AF65-F5344CB8AC3E}">
        <p14:creationId xmlns:p14="http://schemas.microsoft.com/office/powerpoint/2010/main" val="2955892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a:t>July 2017</a:t>
            </a:r>
          </a:p>
        </p:txBody>
      </p:sp>
      <p:sp>
        <p:nvSpPr>
          <p:cNvPr id="8" name="Footer Placeholder 7"/>
          <p:cNvSpPr>
            <a:spLocks noGrp="1"/>
          </p:cNvSpPr>
          <p:nvPr>
            <p:ph type="ftr" sz="quarter" idx="11"/>
          </p:nvPr>
        </p:nvSpPr>
        <p:spPr/>
        <p:txBody>
          <a:bodyPr/>
          <a:lstStyle>
            <a:lvl1pPr>
              <a:defRPr/>
            </a:lvl1pPr>
          </a:lstStyle>
          <a:p>
            <a:r>
              <a:rPr lang="en-US" altLang="en-US"/>
              <a:t>Al Petrick, Jones-Petrick and Associates</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A45B3F6E-5A46-46EA-864E-FF9CF60F362F}" type="slidenum">
              <a:rPr lang="en-US" altLang="en-US"/>
              <a:pPr/>
              <a:t>‹#›</a:t>
            </a:fld>
            <a:endParaRPr lang="en-US" altLang="en-US"/>
          </a:p>
        </p:txBody>
      </p:sp>
    </p:spTree>
    <p:extLst>
      <p:ext uri="{BB962C8B-B14F-4D97-AF65-F5344CB8AC3E}">
        <p14:creationId xmlns:p14="http://schemas.microsoft.com/office/powerpoint/2010/main" val="530415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a:t>July 2017</a:t>
            </a:r>
          </a:p>
        </p:txBody>
      </p:sp>
      <p:sp>
        <p:nvSpPr>
          <p:cNvPr id="4" name="Footer Placeholder 3"/>
          <p:cNvSpPr>
            <a:spLocks noGrp="1"/>
          </p:cNvSpPr>
          <p:nvPr>
            <p:ph type="ftr" sz="quarter" idx="11"/>
          </p:nvPr>
        </p:nvSpPr>
        <p:spPr/>
        <p:txBody>
          <a:bodyPr/>
          <a:lstStyle>
            <a:lvl1pPr>
              <a:defRPr/>
            </a:lvl1pPr>
          </a:lstStyle>
          <a:p>
            <a:r>
              <a:rPr lang="en-US" altLang="en-US"/>
              <a:t>Al Petrick, Jones-Petrick and Associates</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2E82B872-AF6F-42CC-99E2-D138C3E89944}" type="slidenum">
              <a:rPr lang="en-US" altLang="en-US"/>
              <a:pPr/>
              <a:t>‹#›</a:t>
            </a:fld>
            <a:endParaRPr lang="en-US" altLang="en-US"/>
          </a:p>
        </p:txBody>
      </p:sp>
    </p:spTree>
    <p:extLst>
      <p:ext uri="{BB962C8B-B14F-4D97-AF65-F5344CB8AC3E}">
        <p14:creationId xmlns:p14="http://schemas.microsoft.com/office/powerpoint/2010/main" val="2603060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Click to edit Master title style</a:t>
            </a:r>
          </a:p>
        </p:txBody>
      </p:sp>
      <p:sp>
        <p:nvSpPr>
          <p:cNvPr id="12" name="Date Placeholder 11"/>
          <p:cNvSpPr>
            <a:spLocks noGrp="1"/>
          </p:cNvSpPr>
          <p:nvPr>
            <p:ph type="dt" sz="half" idx="10"/>
          </p:nvPr>
        </p:nvSpPr>
        <p:spPr/>
        <p:txBody>
          <a:bodyPr/>
          <a:lstStyle/>
          <a:p>
            <a:r>
              <a:rPr lang="en-US" altLang="en-US"/>
              <a:t>July 2017</a:t>
            </a:r>
            <a:endParaRPr lang="en-US" altLang="en-US" dirty="0"/>
          </a:p>
        </p:txBody>
      </p:sp>
      <p:sp>
        <p:nvSpPr>
          <p:cNvPr id="13" name="Footer Placeholder 12"/>
          <p:cNvSpPr>
            <a:spLocks noGrp="1"/>
          </p:cNvSpPr>
          <p:nvPr>
            <p:ph type="ftr" sz="quarter" idx="11"/>
          </p:nvPr>
        </p:nvSpPr>
        <p:spPr/>
        <p:txBody>
          <a:bodyPr/>
          <a:lstStyle/>
          <a:p>
            <a:r>
              <a:rPr lang="en-US" altLang="en-US" dirty="0"/>
              <a:t>Al Petrick, Jones-Petrick and Associates</a:t>
            </a:r>
          </a:p>
        </p:txBody>
      </p:sp>
      <p:sp>
        <p:nvSpPr>
          <p:cNvPr id="14" name="Slide Number Placeholder 13"/>
          <p:cNvSpPr>
            <a:spLocks noGrp="1"/>
          </p:cNvSpPr>
          <p:nvPr>
            <p:ph type="sldNum" sz="quarter" idx="12"/>
          </p:nvPr>
        </p:nvSpPr>
        <p:spPr/>
        <p:txBody>
          <a:bodyPr/>
          <a:lstStyle/>
          <a:p>
            <a:r>
              <a:rPr lang="en-US" altLang="en-US"/>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667395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July 2017</a:t>
            </a:r>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25B9A97E-7636-4BAF-8FAF-25979A93FBE1}" type="slidenum">
              <a:rPr lang="en-US" altLang="en-US"/>
              <a:pPr/>
              <a:t>‹#›</a:t>
            </a:fld>
            <a:endParaRPr lang="en-US" altLang="en-US"/>
          </a:p>
        </p:txBody>
      </p:sp>
    </p:spTree>
    <p:extLst>
      <p:ext uri="{BB962C8B-B14F-4D97-AF65-F5344CB8AC3E}">
        <p14:creationId xmlns:p14="http://schemas.microsoft.com/office/powerpoint/2010/main" val="793362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July 2017</a:t>
            </a:r>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32C549ED-DC71-48E3-93A2-3FB9CBDE2440}" type="slidenum">
              <a:rPr lang="en-US" altLang="en-US"/>
              <a:pPr/>
              <a:t>‹#›</a:t>
            </a:fld>
            <a:endParaRPr lang="en-US" altLang="en-US"/>
          </a:p>
        </p:txBody>
      </p:sp>
    </p:spTree>
    <p:extLst>
      <p:ext uri="{BB962C8B-B14F-4D97-AF65-F5344CB8AC3E}">
        <p14:creationId xmlns:p14="http://schemas.microsoft.com/office/powerpoint/2010/main" val="1512223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733927"/>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2017</a:t>
            </a:r>
            <a:endParaRPr lang="en-US"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Al Petrick, Jones-Petrick and Associates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9CEEC833-868B-48A1-88C7-0D2BC9B04936}" type="slidenum">
              <a:rPr lang="en-US" altLang="en-US"/>
              <a:pPr/>
              <a:t>‹#›</a:t>
            </a:fld>
            <a:endParaRPr lang="en-US" altLang="en-US"/>
          </a:p>
        </p:txBody>
      </p:sp>
      <p:sp>
        <p:nvSpPr>
          <p:cNvPr id="1031" name="Rectangle 7"/>
          <p:cNvSpPr>
            <a:spLocks noChangeArrowheads="1"/>
          </p:cNvSpPr>
          <p:nvPr/>
        </p:nvSpPr>
        <p:spPr bwMode="auto">
          <a:xfrm>
            <a:off x="35052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802.15-17-0440-00-0000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2"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July 2017</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54BBBB-A197-4086-9666-D85E45E80926}" type="slidenum">
              <a:rPr lang="en-US" smtClean="0"/>
              <a:t>‹#›</a:t>
            </a:fld>
            <a:endParaRPr lang="en-US"/>
          </a:p>
        </p:txBody>
      </p:sp>
    </p:spTree>
    <p:extLst>
      <p:ext uri="{BB962C8B-B14F-4D97-AF65-F5344CB8AC3E}">
        <p14:creationId xmlns:p14="http://schemas.microsoft.com/office/powerpoint/2010/main" val="3515227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a:t>July 2017</a:t>
            </a:r>
            <a:endParaRPr lang="en-US" altLang="en-US" dirty="0"/>
          </a:p>
        </p:txBody>
      </p:sp>
      <p:sp>
        <p:nvSpPr>
          <p:cNvPr id="5" name="Footer Placeholder 2"/>
          <p:cNvSpPr>
            <a:spLocks noGrp="1"/>
          </p:cNvSpPr>
          <p:nvPr>
            <p:ph type="ftr" sz="quarter" idx="11"/>
          </p:nvPr>
        </p:nvSpPr>
        <p:spPr>
          <a:xfrm>
            <a:off x="5486400" y="6475413"/>
            <a:ext cx="3124200" cy="182562"/>
          </a:xfrm>
        </p:spPr>
        <p:txBody>
          <a:bodyPr/>
          <a:lstStyle/>
          <a:p>
            <a:r>
              <a:rPr lang="en-US" altLang="en-US"/>
              <a:t>Al Petrick, Jones-Petrick and Associates</a:t>
            </a:r>
          </a:p>
        </p:txBody>
      </p:sp>
      <p:sp>
        <p:nvSpPr>
          <p:cNvPr id="6" name="Slide Number Placeholder 3"/>
          <p:cNvSpPr>
            <a:spLocks noGrp="1"/>
          </p:cNvSpPr>
          <p:nvPr>
            <p:ph type="sldNum" sz="quarter" idx="12"/>
          </p:nvPr>
        </p:nvSpPr>
        <p:spPr>
          <a:xfrm>
            <a:off x="4344988" y="6475413"/>
            <a:ext cx="530225" cy="182562"/>
          </a:xfrm>
        </p:spPr>
        <p:txBody>
          <a:bodyPr/>
          <a:lstStyle/>
          <a:p>
            <a:r>
              <a:rPr lang="en-US" altLang="en-US"/>
              <a:t>Slide </a:t>
            </a:r>
            <a:fld id="{8EF7BD13-37A8-4D0B-9D71-F0FA090EEEB5}" type="slidenum">
              <a:rPr lang="en-US" altLang="en-US"/>
              <a:pPr/>
              <a:t>1</a:t>
            </a:fld>
            <a:endParaRPr lang="en-US" altLang="en-US"/>
          </a:p>
        </p:txBody>
      </p:sp>
      <p:sp>
        <p:nvSpPr>
          <p:cNvPr id="27650" name="Rectangle 2"/>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accent2"/>
                </a:solidFill>
              </a:rPr>
              <a:t>NOTE: Update all </a:t>
            </a:r>
            <a:r>
              <a:rPr lang="en-US" altLang="en-US" sz="1400">
                <a:solidFill>
                  <a:srgbClr val="FF0000"/>
                </a:solidFill>
              </a:rPr>
              <a:t>red</a:t>
            </a:r>
            <a:r>
              <a:rPr lang="en-US" altLang="en-US" sz="1400">
                <a:solidFill>
                  <a:schemeClr val="accent2"/>
                </a:solidFill>
              </a:rPr>
              <a:t> fields replacing with your information; they are required. This is a manual update in appropriate</a:t>
            </a:r>
          </a:p>
          <a:p>
            <a:pPr algn="ctr"/>
            <a:r>
              <a:rPr lang="en-US" altLang="en-US" sz="1400">
                <a:solidFill>
                  <a:schemeClr val="accent2"/>
                </a:solidFill>
              </a:rPr>
              <a:t>fields.  All Blue fields are informational and are to be deleted. </a:t>
            </a:r>
            <a:r>
              <a:rPr lang="en-US" altLang="en-US" sz="1400">
                <a:solidFill>
                  <a:schemeClr val="tx2"/>
                </a:solidFill>
              </a:rPr>
              <a:t>Black</a:t>
            </a:r>
            <a:r>
              <a:rPr lang="en-US" altLang="en-US" sz="1400">
                <a:solidFill>
                  <a:schemeClr val="accent2"/>
                </a:solidFill>
              </a:rPr>
              <a:t> stays. After updating delete this box/paragraph.</a:t>
            </a:r>
          </a:p>
        </p:txBody>
      </p:sp>
      <p:sp>
        <p:nvSpPr>
          <p:cNvPr id="27651" name="Rectangle 3"/>
          <p:cNvSpPr>
            <a:spLocks noChangeArrowheads="1"/>
          </p:cNvSpPr>
          <p:nvPr/>
        </p:nvSpPr>
        <p:spPr bwMode="auto">
          <a:xfrm>
            <a:off x="152400" y="609600"/>
            <a:ext cx="8991600" cy="524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Liaison Report on 802.11 for July 2017</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a:t>
            </a:r>
            <a:r>
              <a:rPr lang="en-US" altLang="en-US" sz="1600" dirty="0">
                <a:solidFill>
                  <a:srgbClr val="FF0000"/>
                </a:solidFill>
              </a:rPr>
              <a:t>13, July 2017 </a:t>
            </a:r>
            <a:r>
              <a:rPr lang="en-US" altLang="en-US" sz="1600" dirty="0"/>
              <a:t>]</a:t>
            </a:r>
            <a:r>
              <a:rPr lang="en-US" altLang="en-US" sz="1600" dirty="0">
                <a:solidFill>
                  <a:srgbClr val="FF0000"/>
                </a:solidFill>
              </a:rPr>
              <a:t> </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Al Petrick 802.11</a:t>
            </a:r>
            <a:r>
              <a:rPr lang="en-US" altLang="en-US" sz="1600" dirty="0">
                <a:solidFill>
                  <a:schemeClr val="tx2"/>
                </a:solidFill>
              </a:rPr>
              <a:t>] Company [</a:t>
            </a:r>
            <a:r>
              <a:rPr lang="en-US" altLang="en-US" sz="1600" dirty="0">
                <a:solidFill>
                  <a:srgbClr val="FF0000"/>
                </a:solidFill>
              </a:rPr>
              <a:t>Jones-Petrick and Associates</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Orlando, Florida, 32832</a:t>
            </a:r>
            <a:r>
              <a:rPr lang="en-US" altLang="en-US" sz="1600" dirty="0">
                <a:solidFill>
                  <a:schemeClr val="tx2"/>
                </a:solidFill>
              </a:rPr>
              <a:t>]</a:t>
            </a:r>
          </a:p>
          <a:p>
            <a:r>
              <a:rPr lang="en-US" altLang="en-US" sz="1600" dirty="0">
                <a:solidFill>
                  <a:schemeClr val="tx2"/>
                </a:solidFill>
              </a:rPr>
              <a:t>Voice:[</a:t>
            </a:r>
            <a:r>
              <a:rPr lang="en-US" altLang="en-US" sz="1600" dirty="0">
                <a:solidFill>
                  <a:srgbClr val="FF0000"/>
                </a:solidFill>
              </a:rPr>
              <a:t>321-235-3269</a:t>
            </a:r>
            <a:r>
              <a:rPr lang="en-US" altLang="en-US" sz="1600" dirty="0">
                <a:solidFill>
                  <a:schemeClr val="tx2"/>
                </a:solidFill>
              </a:rPr>
              <a:t>], FAX: [], E-Mail:[</a:t>
            </a:r>
            <a:r>
              <a:rPr lang="en-US" altLang="en-US" sz="1600" dirty="0">
                <a:solidFill>
                  <a:srgbClr val="FF0000"/>
                </a:solidFill>
              </a:rPr>
              <a:t>al@jpasoc.com </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Liaison Report on 802.11 for July, 2017</a:t>
            </a:r>
            <a:r>
              <a:rPr lang="en-US" altLang="en-US" sz="1600" dirty="0">
                <a:solidFill>
                  <a:schemeClr val="tx2"/>
                </a:solidFill>
              </a:rPr>
              <a:t>]</a:t>
            </a:r>
          </a:p>
          <a:p>
            <a:pPr>
              <a:spcBef>
                <a:spcPts val="100"/>
              </a:spcBef>
              <a:spcAft>
                <a:spcPts val="100"/>
              </a:spcAft>
            </a:pPr>
            <a:r>
              <a:rPr lang="en-US" alt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altLang="en-US" dirty="0">
                <a:solidFill>
                  <a:schemeClr val="accent2"/>
                </a:solidFill>
              </a:rPr>
              <a:t>[Note: Contributions that are not responsive to this section of the template, and contributions which do</a:t>
            </a:r>
          </a:p>
          <a:p>
            <a:r>
              <a:rPr lang="en-US" altLang="en-US" dirty="0">
                <a:solidFill>
                  <a:schemeClr val="accent2"/>
                </a:solidFill>
              </a:rPr>
              <a:t>not address the topic under which they are submitted, may be refused or consigned to the “General Contributions” area.]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Liaison Report on 802.11 for July, 2017</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Informative</a:t>
            </a:r>
            <a:r>
              <a:rPr lang="en-US" altLang="en-US" sz="1600" dirty="0">
                <a:solidFill>
                  <a:schemeClr val="tx2"/>
                </a:solidFill>
              </a:rPr>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a:t>Slide </a:t>
            </a:r>
            <a:fld id="{267CEDAE-0893-43B3-92C5-6D110BF9235A}" type="slidenum">
              <a:rPr lang="en-US" smtClean="0"/>
              <a:pPr/>
              <a:t>10</a:t>
            </a:fld>
            <a:endParaRPr lang="en-US"/>
          </a:p>
        </p:txBody>
      </p:sp>
      <p:sp>
        <p:nvSpPr>
          <p:cNvPr id="29699" name="Rectangle 4"/>
          <p:cNvSpPr>
            <a:spLocks noGrp="1" noChangeArrowheads="1"/>
          </p:cNvSpPr>
          <p:nvPr>
            <p:ph type="title"/>
          </p:nvPr>
        </p:nvSpPr>
        <p:spPr>
          <a:xfrm>
            <a:off x="685800" y="914400"/>
            <a:ext cx="7772400" cy="685800"/>
          </a:xfrm>
        </p:spPr>
        <p:txBody>
          <a:bodyPr/>
          <a:lstStyle/>
          <a:p>
            <a:r>
              <a:rPr lang="en-US" altLang="en-US" b="1" dirty="0"/>
              <a:t>Editor’s Projected Completion of 802.11 Amendments</a:t>
            </a:r>
            <a:endParaRPr lang="en-US" b="1" dirty="0"/>
          </a:p>
        </p:txBody>
      </p:sp>
      <p:sp>
        <p:nvSpPr>
          <p:cNvPr id="29756" name="Footer Placeholder 7"/>
          <p:cNvSpPr>
            <a:spLocks noGrp="1"/>
          </p:cNvSpPr>
          <p:nvPr>
            <p:ph type="ftr" sz="quarter" idx="11"/>
          </p:nvPr>
        </p:nvSpPr>
        <p:spPr>
          <a:noFill/>
        </p:spPr>
        <p:txBody>
          <a:bodyPr/>
          <a:lstStyle/>
          <a:p>
            <a:r>
              <a:rPr lang="en-US"/>
              <a:t>Al Petrick, Jones-Petrick and Associates</a:t>
            </a:r>
          </a:p>
        </p:txBody>
      </p:sp>
      <p:sp>
        <p:nvSpPr>
          <p:cNvPr id="29757" name="Date Placeholder 7"/>
          <p:cNvSpPr>
            <a:spLocks noGrp="1"/>
          </p:cNvSpPr>
          <p:nvPr>
            <p:ph type="dt" sz="quarter" idx="10"/>
          </p:nvPr>
        </p:nvSpPr>
        <p:spPr>
          <a:noFill/>
        </p:spPr>
        <p:txBody>
          <a:bodyPr/>
          <a:lstStyle/>
          <a:p>
            <a:r>
              <a:rPr lang="en-US"/>
              <a:t>July 2017</a:t>
            </a:r>
          </a:p>
        </p:txBody>
      </p:sp>
      <p:sp>
        <p:nvSpPr>
          <p:cNvPr id="9" name="Right Arrow 7"/>
          <p:cNvSpPr/>
          <p:nvPr/>
        </p:nvSpPr>
        <p:spPr bwMode="auto">
          <a:xfrm>
            <a:off x="381000" y="48006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aphicFrame>
        <p:nvGraphicFramePr>
          <p:cNvPr id="8" name="Group 125">
            <a:extLst>
              <a:ext uri="{FF2B5EF4-FFF2-40B4-BE49-F238E27FC236}">
                <a16:creationId xmlns:a16="http://schemas.microsoft.com/office/drawing/2014/main" id="{58F0EF65-9393-4AB8-921D-0B933107BE3B}"/>
              </a:ext>
            </a:extLst>
          </p:cNvPr>
          <p:cNvGraphicFramePr>
            <a:graphicFrameLocks/>
          </p:cNvGraphicFramePr>
          <p:nvPr>
            <p:extLst>
              <p:ext uri="{D42A27DB-BD31-4B8C-83A1-F6EECF244321}">
                <p14:modId xmlns:p14="http://schemas.microsoft.com/office/powerpoint/2010/main" val="137105513"/>
              </p:ext>
            </p:extLst>
          </p:nvPr>
        </p:nvGraphicFramePr>
        <p:xfrm>
          <a:off x="914400" y="2398816"/>
          <a:ext cx="7772400" cy="3757822"/>
        </p:xfrm>
        <a:graphic>
          <a:graphicData uri="http://schemas.openxmlformats.org/drawingml/2006/table">
            <a:tbl>
              <a:tblPr/>
              <a:tblGrid>
                <a:gridCol w="2894013">
                  <a:extLst>
                    <a:ext uri="{9D8B030D-6E8A-4147-A177-3AD203B41FA5}">
                      <a16:colId xmlns:a16="http://schemas.microsoft.com/office/drawing/2014/main" val="20000"/>
                    </a:ext>
                  </a:extLst>
                </a:gridCol>
                <a:gridCol w="2284412">
                  <a:extLst>
                    <a:ext uri="{9D8B030D-6E8A-4147-A177-3AD203B41FA5}">
                      <a16:colId xmlns:a16="http://schemas.microsoft.com/office/drawing/2014/main" val="20001"/>
                    </a:ext>
                  </a:extLst>
                </a:gridCol>
                <a:gridCol w="2593975">
                  <a:extLst>
                    <a:ext uri="{9D8B030D-6E8A-4147-A177-3AD203B41FA5}">
                      <a16:colId xmlns:a16="http://schemas.microsoft.com/office/drawing/2014/main" val="20002"/>
                    </a:ext>
                  </a:extLst>
                </a:gridCol>
              </a:tblGrid>
              <a:tr h="73469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Amendment Number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Times New Roman" pitchFamily="18" charset="0"/>
                        </a:rPr>
                        <a:t>Task Group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Projected REVCOM Date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accent2"/>
                          </a:solidFill>
                          <a:effectLst/>
                          <a:latin typeface="Times New Roman" pitchFamily="18" charset="0"/>
                        </a:rPr>
                        <a:t>802.11-2016 Amendment 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a:ln>
                            <a:noFill/>
                          </a:ln>
                          <a:solidFill>
                            <a:schemeClr val="accent2"/>
                          </a:solidFill>
                          <a:effectLst/>
                          <a:latin typeface="Times New Roman" pitchFamily="18" charset="0"/>
                        </a:rPr>
                        <a:t>TGai</a:t>
                      </a:r>
                      <a:endParaRPr kumimoji="0" lang="en-US" sz="1400" b="0" i="0" u="none" strike="noStrike" cap="none" normalizeH="0" baseline="0" dirty="0">
                        <a:ln>
                          <a:noFill/>
                        </a:ln>
                        <a:solidFill>
                          <a:schemeClr val="accent2"/>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accent2"/>
                          </a:solidFill>
                          <a:effectLst/>
                          <a:latin typeface="Times New Roman" pitchFamily="18" charset="0"/>
                        </a:rPr>
                        <a:t>Dec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accent2"/>
                          </a:solidFill>
                          <a:effectLst/>
                          <a:latin typeface="Times New Roman" pitchFamily="18" charset="0"/>
                        </a:rPr>
                        <a:t>802.11-2016 Amendment 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a:ln>
                            <a:noFill/>
                          </a:ln>
                          <a:solidFill>
                            <a:schemeClr val="accent2"/>
                          </a:solidFill>
                          <a:effectLst/>
                          <a:latin typeface="Times New Roman" pitchFamily="18" charset="0"/>
                        </a:rPr>
                        <a:t>TGah</a:t>
                      </a:r>
                      <a:endParaRPr kumimoji="0" lang="en-US" sz="1400" b="0" i="0" u="none" strike="noStrike" cap="none" normalizeH="0" baseline="0" dirty="0">
                        <a:ln>
                          <a:noFill/>
                        </a:ln>
                        <a:solidFill>
                          <a:schemeClr val="accent2"/>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accent2"/>
                          </a:solidFill>
                          <a:effectLst/>
                          <a:latin typeface="Times New Roman" pitchFamily="18" charset="0"/>
                        </a:rPr>
                        <a:t>Dec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accent2"/>
                          </a:solidFill>
                          <a:effectLst/>
                          <a:latin typeface="Times New Roman" pitchFamily="18" charset="0"/>
                        </a:rPr>
                        <a:t>802.11-2016 Amendment 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a:ln>
                            <a:noFill/>
                          </a:ln>
                          <a:solidFill>
                            <a:schemeClr val="accent2"/>
                          </a:solidFill>
                          <a:effectLst/>
                          <a:latin typeface="Times New Roman" pitchFamily="18" charset="0"/>
                        </a:rPr>
                        <a:t>TGaq</a:t>
                      </a:r>
                      <a:r>
                        <a:rPr kumimoji="0" lang="en-US" sz="1400" b="0" i="0" u="none" strike="noStrike" cap="none" normalizeH="0" baseline="0" dirty="0">
                          <a:ln>
                            <a:noFill/>
                          </a:ln>
                          <a:solidFill>
                            <a:schemeClr val="accent2"/>
                          </a:solidFill>
                          <a:effectLst/>
                          <a:latin typeface="Times New Roman" pitchFamily="18" charset="0"/>
                        </a:rPr>
                        <a:t> - </a:t>
                      </a:r>
                      <a:r>
                        <a:rPr kumimoji="0" lang="en-US" sz="1400" b="0" i="0" u="none" strike="noStrike" cap="none" normalizeH="0" baseline="0" dirty="0">
                          <a:ln>
                            <a:noFill/>
                          </a:ln>
                          <a:solidFill>
                            <a:srgbClr val="FF0000"/>
                          </a:solidFill>
                          <a:effectLst/>
                          <a:latin typeface="Times New Roman" pitchFamily="18" charset="0"/>
                        </a:rPr>
                        <a:t>81</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accent2"/>
                          </a:solidFill>
                          <a:effectLst/>
                          <a:latin typeface="Times New Roman" pitchFamily="18" charset="0"/>
                        </a:rPr>
                        <a:t>Aug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accent2"/>
                          </a:solidFill>
                          <a:effectLst/>
                          <a:latin typeface="Times New Roman" pitchFamily="18" charset="0"/>
                        </a:rPr>
                        <a:t>802.11-2016 Amendment 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a:ln>
                            <a:noFill/>
                          </a:ln>
                          <a:solidFill>
                            <a:schemeClr val="accent2"/>
                          </a:solidFill>
                          <a:effectLst/>
                          <a:latin typeface="Times New Roman" pitchFamily="18" charset="0"/>
                        </a:rPr>
                        <a:t>TGaj</a:t>
                      </a:r>
                      <a:r>
                        <a:rPr kumimoji="0" lang="en-US" sz="1400" b="0" i="0" u="none" strike="noStrike" cap="none" normalizeH="0" baseline="0" dirty="0">
                          <a:ln>
                            <a:noFill/>
                          </a:ln>
                          <a:solidFill>
                            <a:schemeClr val="accent2"/>
                          </a:solidFill>
                          <a:effectLst/>
                          <a:latin typeface="Times New Roman" pitchFamily="18" charset="0"/>
                        </a:rPr>
                        <a:t> - </a:t>
                      </a:r>
                      <a:r>
                        <a:rPr kumimoji="0" lang="en-US" sz="1400" b="0" i="0" u="none" strike="noStrike" cap="none" normalizeH="0" baseline="0" dirty="0">
                          <a:ln>
                            <a:noFill/>
                          </a:ln>
                          <a:solidFill>
                            <a:srgbClr val="FF0000"/>
                          </a:solidFill>
                          <a:effectLst/>
                          <a:latin typeface="Times New Roman" pitchFamily="18" charset="0"/>
                        </a:rPr>
                        <a:t>291</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accent2"/>
                          </a:solidFill>
                          <a:effectLst/>
                          <a:latin typeface="Times New Roman" pitchFamily="18" charset="0"/>
                        </a:rPr>
                        <a:t>Dec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accent2"/>
                          </a:solidFill>
                          <a:effectLst/>
                          <a:latin typeface="Times New Roman" pitchFamily="18" charset="0"/>
                        </a:rPr>
                        <a:t>802.11-2016 Amendment 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a:ln>
                            <a:noFill/>
                          </a:ln>
                          <a:solidFill>
                            <a:schemeClr val="accent2"/>
                          </a:solidFill>
                          <a:effectLst/>
                          <a:latin typeface="Times New Roman" pitchFamily="18" charset="0"/>
                        </a:rPr>
                        <a:t>TGak</a:t>
                      </a:r>
                      <a:r>
                        <a:rPr kumimoji="0" lang="en-US" sz="1400" b="0" i="0" u="none" strike="noStrike" cap="none" normalizeH="0" baseline="0" dirty="0">
                          <a:ln>
                            <a:noFill/>
                          </a:ln>
                          <a:solidFill>
                            <a:schemeClr val="accent2"/>
                          </a:solidFill>
                          <a:effectLst/>
                          <a:latin typeface="Times New Roman" pitchFamily="18" charset="0"/>
                        </a:rPr>
                        <a:t> - </a:t>
                      </a:r>
                      <a:r>
                        <a:rPr kumimoji="0" lang="en-US" sz="1400" b="0" i="0" u="none" strike="noStrike" cap="none" normalizeH="0" baseline="0" dirty="0">
                          <a:ln>
                            <a:noFill/>
                          </a:ln>
                          <a:solidFill>
                            <a:srgbClr val="FF0000"/>
                          </a:solidFill>
                          <a:effectLst/>
                          <a:latin typeface="Times New Roman" pitchFamily="18" charset="0"/>
                        </a:rPr>
                        <a:t>95</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accent2"/>
                          </a:solidFill>
                          <a:effectLst/>
                          <a:latin typeface="Times New Roman" pitchFamily="18" charset="0"/>
                        </a:rPr>
                        <a:t>Dec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802.11-2016 Amendment 6</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TGax – </a:t>
                      </a:r>
                      <a:r>
                        <a:rPr kumimoji="0" lang="en-US" sz="1400" b="0" i="0" u="none" strike="noStrike" cap="none" normalizeH="0" baseline="0" dirty="0">
                          <a:ln>
                            <a:noFill/>
                          </a:ln>
                          <a:solidFill>
                            <a:srgbClr val="FF0000"/>
                          </a:solidFill>
                          <a:effectLst/>
                          <a:latin typeface="Times New Roman" pitchFamily="18" charset="0"/>
                        </a:rPr>
                        <a:t>521</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Jul 2019</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802.11-2016 Amendment 7</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a:ln>
                            <a:noFill/>
                          </a:ln>
                          <a:solidFill>
                            <a:schemeClr val="tx1"/>
                          </a:solidFill>
                          <a:effectLst/>
                          <a:latin typeface="Times New Roman" pitchFamily="18" charset="0"/>
                        </a:rPr>
                        <a:t>TGay</a:t>
                      </a:r>
                      <a:r>
                        <a:rPr kumimoji="0" lang="en-US" sz="1400" b="0" i="0" u="none" strike="noStrike" cap="none" normalizeH="0" baseline="0" dirty="0">
                          <a:ln>
                            <a:noFill/>
                          </a:ln>
                          <a:solidFill>
                            <a:schemeClr val="tx1"/>
                          </a:solidFill>
                          <a:effectLst/>
                          <a:latin typeface="Times New Roman" pitchFamily="18" charset="0"/>
                        </a:rPr>
                        <a:t> - </a:t>
                      </a:r>
                      <a:r>
                        <a:rPr kumimoji="0" lang="en-US" sz="1400" b="0" i="0" u="none" strike="noStrike" cap="none" normalizeH="0" baseline="0" dirty="0">
                          <a:ln>
                            <a:noFill/>
                          </a:ln>
                          <a:solidFill>
                            <a:srgbClr val="FF0000"/>
                          </a:solidFill>
                          <a:effectLst/>
                          <a:latin typeface="Times New Roman" pitchFamily="18" charset="0"/>
                        </a:rPr>
                        <a:t>242</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Nov 2019</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802.11-2016 Amendment 8</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a:ln>
                            <a:noFill/>
                          </a:ln>
                          <a:solidFill>
                            <a:schemeClr val="tx1"/>
                          </a:solidFill>
                          <a:effectLst/>
                          <a:latin typeface="Times New Roman" pitchFamily="18" charset="0"/>
                        </a:rPr>
                        <a:t>TGaz</a:t>
                      </a: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Mar 2021</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802.11-2016 Amendment 9</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a:ln>
                            <a:noFill/>
                          </a:ln>
                          <a:solidFill>
                            <a:schemeClr val="tx1"/>
                          </a:solidFill>
                          <a:effectLst/>
                          <a:latin typeface="Times New Roman" pitchFamily="18" charset="0"/>
                        </a:rPr>
                        <a:t>TGba</a:t>
                      </a:r>
                      <a:r>
                        <a:rPr kumimoji="0" lang="en-US" sz="1400" b="0" i="0" u="none" strike="noStrike" cap="none" normalizeH="0" baseline="0" dirty="0">
                          <a:ln>
                            <a:noFill/>
                          </a:ln>
                          <a:solidFill>
                            <a:schemeClr val="tx1"/>
                          </a:solidFill>
                          <a:effectLst/>
                          <a:latin typeface="Times New Roman" pitchFamily="18" charset="0"/>
                        </a:rPr>
                        <a:t> – </a:t>
                      </a:r>
                      <a:r>
                        <a:rPr kumimoji="0" lang="en-US" sz="1400" b="0" i="0" u="none" strike="noStrike" cap="none" normalizeH="0" baseline="0" dirty="0">
                          <a:ln>
                            <a:noFill/>
                          </a:ln>
                          <a:solidFill>
                            <a:srgbClr val="FF0000"/>
                          </a:solidFill>
                          <a:effectLst/>
                          <a:latin typeface="Times New Roman" pitchFamily="18" charset="0"/>
                        </a:rPr>
                        <a:t>500?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Jul 2020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288648517"/>
                  </a:ext>
                </a:extLst>
              </a:tr>
            </a:tbl>
          </a:graphicData>
        </a:graphic>
      </p:graphicFrame>
      <p:sp>
        <p:nvSpPr>
          <p:cNvPr id="10" name="Right Arrow 7">
            <a:extLst>
              <a:ext uri="{FF2B5EF4-FFF2-40B4-BE49-F238E27FC236}">
                <a16:creationId xmlns:a16="http://schemas.microsoft.com/office/drawing/2014/main" id="{98290C50-8E4C-4689-ABD2-1B503C364048}"/>
              </a:ext>
            </a:extLst>
          </p:cNvPr>
          <p:cNvSpPr/>
          <p:nvPr/>
        </p:nvSpPr>
        <p:spPr bwMode="auto">
          <a:xfrm>
            <a:off x="419604" y="5769260"/>
            <a:ext cx="342396"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524552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438400"/>
            <a:ext cx="7772400" cy="1066800"/>
          </a:xfrm>
        </p:spPr>
        <p:txBody>
          <a:bodyPr/>
          <a:lstStyle/>
          <a:p>
            <a:r>
              <a:rPr lang="en-US" sz="6600" b="1" i="1" dirty="0"/>
              <a:t>Thank you !!</a:t>
            </a:r>
          </a:p>
        </p:txBody>
      </p:sp>
      <p:sp>
        <p:nvSpPr>
          <p:cNvPr id="4" name="Date Placeholder 3"/>
          <p:cNvSpPr>
            <a:spLocks noGrp="1"/>
          </p:cNvSpPr>
          <p:nvPr>
            <p:ph type="dt" sz="half" idx="10"/>
          </p:nvPr>
        </p:nvSpPr>
        <p:spPr/>
        <p:txBody>
          <a:bodyPr/>
          <a:lstStyle/>
          <a:p>
            <a:r>
              <a:rPr lang="en-US" altLang="en-US"/>
              <a:t>July 2017</a:t>
            </a:r>
            <a:endParaRPr lang="en-US" altLang="en-US" dirty="0"/>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11</a:t>
            </a:fld>
            <a:endParaRPr lang="en-US" altLang="en-US"/>
          </a:p>
        </p:txBody>
      </p:sp>
    </p:spTree>
    <p:extLst>
      <p:ext uri="{BB962C8B-B14F-4D97-AF65-F5344CB8AC3E}">
        <p14:creationId xmlns:p14="http://schemas.microsoft.com/office/powerpoint/2010/main" val="945709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81000"/>
            <a:ext cx="1600200" cy="212725"/>
          </a:xfrm>
        </p:spPr>
        <p:txBody>
          <a:bodyPr/>
          <a:lstStyle/>
          <a:p>
            <a:r>
              <a:rPr lang="en-US" altLang="en-US"/>
              <a:t>July 2017</a:t>
            </a:r>
            <a:endParaRPr lang="en-US" altLang="en-US" dirty="0"/>
          </a:p>
        </p:txBody>
      </p:sp>
      <p:sp>
        <p:nvSpPr>
          <p:cNvPr id="5" name="Footer Placeholder 4"/>
          <p:cNvSpPr>
            <a:spLocks noGrp="1"/>
          </p:cNvSpPr>
          <p:nvPr>
            <p:ph type="ftr" sz="quarter" idx="11"/>
          </p:nvPr>
        </p:nvSpPr>
        <p:spPr>
          <a:xfrm>
            <a:off x="5486400" y="6475413"/>
            <a:ext cx="3124200" cy="182562"/>
          </a:xfrm>
        </p:spPr>
        <p:txBody>
          <a:bodyPr/>
          <a:lstStyle/>
          <a:p>
            <a:r>
              <a:rPr lang="en-US" altLang="en-US" dirty="0"/>
              <a:t>Al Petrick, Jones-Petrick and Associates</a:t>
            </a:r>
          </a:p>
        </p:txBody>
      </p:sp>
      <p:sp>
        <p:nvSpPr>
          <p:cNvPr id="6" name="Slide Number Placeholder 5"/>
          <p:cNvSpPr>
            <a:spLocks noGrp="1"/>
          </p:cNvSpPr>
          <p:nvPr>
            <p:ph type="sldNum" sz="quarter" idx="12"/>
          </p:nvPr>
        </p:nvSpPr>
        <p:spPr>
          <a:xfrm>
            <a:off x="4344988" y="6475413"/>
            <a:ext cx="530225" cy="182562"/>
          </a:xfrm>
        </p:spPr>
        <p:txBody>
          <a:bodyPr/>
          <a:lstStyle/>
          <a:p>
            <a:r>
              <a:rPr lang="en-US" altLang="en-US"/>
              <a:t>Slide </a:t>
            </a:r>
            <a:fld id="{FE07D50A-DA53-4702-9BB4-908F3F57E57B}" type="slidenum">
              <a:rPr lang="en-US" altLang="en-US"/>
              <a:pPr/>
              <a:t>2</a:t>
            </a:fld>
            <a:endParaRPr lang="en-US" altLang="en-US"/>
          </a:p>
        </p:txBody>
      </p:sp>
      <p:sp>
        <p:nvSpPr>
          <p:cNvPr id="26627" name="Rectangle 3"/>
          <p:cNvSpPr>
            <a:spLocks noGrp="1" noChangeArrowheads="1"/>
          </p:cNvSpPr>
          <p:nvPr>
            <p:ph type="subTitle" idx="1"/>
          </p:nvPr>
        </p:nvSpPr>
        <p:spPr>
          <a:xfrm>
            <a:off x="1219200" y="2133600"/>
            <a:ext cx="6400800" cy="1752600"/>
          </a:xfrm>
        </p:spPr>
        <p:txBody>
          <a:bodyPr/>
          <a:lstStyle/>
          <a:p>
            <a:r>
              <a:rPr lang="en-US" altLang="en-US" sz="3600" b="1" dirty="0"/>
              <a:t>802.11 Liaison Report</a:t>
            </a:r>
            <a:br>
              <a:rPr lang="en-US" altLang="en-US" sz="3600" b="1" dirty="0"/>
            </a:br>
            <a:endParaRPr lang="en-US" altLang="en-US" sz="3600" b="1" dirty="0"/>
          </a:p>
          <a:p>
            <a:r>
              <a:rPr lang="en-GB" sz="2800" dirty="0" err="1"/>
              <a:t>Estrel</a:t>
            </a:r>
            <a:r>
              <a:rPr lang="en-GB" sz="2800" dirty="0"/>
              <a:t> Hotel and Convention </a:t>
            </a:r>
            <a:r>
              <a:rPr lang="en-GB" sz="2800" dirty="0" err="1"/>
              <a:t>Center</a:t>
            </a:r>
            <a:r>
              <a:rPr lang="en-GB" sz="2800" dirty="0"/>
              <a:t> </a:t>
            </a:r>
          </a:p>
          <a:p>
            <a:r>
              <a:rPr lang="en-GB" sz="2800" dirty="0"/>
              <a:t>Berlin, Germany</a:t>
            </a:r>
            <a:br>
              <a:rPr lang="en-GB" sz="2800" dirty="0"/>
            </a:br>
            <a:r>
              <a:rPr lang="en-US" sz="2800" dirty="0"/>
              <a:t>July 9-14, </a:t>
            </a:r>
            <a:r>
              <a:rPr lang="en-US" altLang="en-US" sz="2800" dirty="0"/>
              <a:t>2017</a:t>
            </a:r>
          </a:p>
          <a:p>
            <a:r>
              <a:rPr lang="en-US" altLang="en-US" sz="2800"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685800"/>
            <a:ext cx="7772400" cy="649287"/>
          </a:xfrm>
        </p:spPr>
        <p:txBody>
          <a:bodyPr/>
          <a:lstStyle/>
          <a:p>
            <a:r>
              <a:rPr lang="en-US" dirty="0"/>
              <a:t>IEEE 802.11 Standards Pipeline</a:t>
            </a:r>
          </a:p>
        </p:txBody>
      </p:sp>
      <p:sp>
        <p:nvSpPr>
          <p:cNvPr id="52" name="Slide Number Placeholder 4"/>
          <p:cNvSpPr txBox="1">
            <a:spLocks/>
          </p:cNvSpPr>
          <p:nvPr/>
        </p:nvSpPr>
        <p:spPr>
          <a:xfrm>
            <a:off x="8458200" y="6629400"/>
            <a:ext cx="438150" cy="228600"/>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DB06DC2-A86B-4567-B1B6-4A779827CDB5}" type="slidenum">
              <a:rPr lang="en-US" sz="800" b="1">
                <a:latin typeface="+mj-lt"/>
              </a:rPr>
              <a:pPr marL="0" marR="0" lvl="0" indent="0" algn="l" defTabSz="914400" rtl="0" eaLnBrk="1" fontAlgn="auto" latinLnBrk="0" hangingPunct="1">
                <a:lnSpc>
                  <a:spcPct val="100000"/>
                </a:lnSpc>
                <a:spcBef>
                  <a:spcPts val="0"/>
                </a:spcBef>
                <a:spcAft>
                  <a:spcPts val="0"/>
                </a:spcAft>
                <a:buClrTx/>
                <a:buSzTx/>
                <a:buFontTx/>
                <a:buNone/>
                <a:tabLst/>
                <a:defRPr/>
              </a:pPr>
              <a:t>3</a:t>
            </a:fld>
            <a:endParaRPr lang="en-US" sz="800" b="1" dirty="0">
              <a:latin typeface="+mj-lt"/>
            </a:endParaRPr>
          </a:p>
        </p:txBody>
      </p:sp>
      <p:sp>
        <p:nvSpPr>
          <p:cNvPr id="4" name="Footer Placeholder 3"/>
          <p:cNvSpPr>
            <a:spLocks noGrp="1"/>
          </p:cNvSpPr>
          <p:nvPr>
            <p:ph type="ftr" sz="quarter" idx="11"/>
          </p:nvPr>
        </p:nvSpPr>
        <p:spPr/>
        <p:txBody>
          <a:bodyPr/>
          <a:lstStyle/>
          <a:p>
            <a:pPr>
              <a:defRPr/>
            </a:pPr>
            <a:r>
              <a:rPr lang="en-US"/>
              <a:t>Al Petrick, Jones-Petrick and Associates</a:t>
            </a:r>
          </a:p>
        </p:txBody>
      </p:sp>
      <p:sp>
        <p:nvSpPr>
          <p:cNvPr id="5" name="Date Placeholder 4"/>
          <p:cNvSpPr>
            <a:spLocks noGrp="1"/>
          </p:cNvSpPr>
          <p:nvPr>
            <p:ph type="dt" sz="half" idx="10"/>
          </p:nvPr>
        </p:nvSpPr>
        <p:spPr/>
        <p:txBody>
          <a:bodyPr/>
          <a:lstStyle/>
          <a:p>
            <a:pPr>
              <a:defRPr/>
            </a:pPr>
            <a:r>
              <a:rPr lang="en-US"/>
              <a:t>July 2017</a:t>
            </a:r>
            <a:endParaRPr lang="en-US" dirty="0"/>
          </a:p>
        </p:txBody>
      </p:sp>
      <p:sp>
        <p:nvSpPr>
          <p:cNvPr id="11" name="Slide Number Placeholder 10"/>
          <p:cNvSpPr>
            <a:spLocks noGrp="1"/>
          </p:cNvSpPr>
          <p:nvPr>
            <p:ph type="sldNum" sz="quarter" idx="12"/>
          </p:nvPr>
        </p:nvSpPr>
        <p:spPr/>
        <p:txBody>
          <a:bodyPr/>
          <a:lstStyle/>
          <a:p>
            <a:pPr>
              <a:defRPr/>
            </a:pPr>
            <a:r>
              <a:rPr lang="en-US"/>
              <a:t>Slide </a:t>
            </a:r>
            <a:fld id="{3FBD1F51-5136-477F-A21E-BB3B46CB0CD8}" type="slidenum">
              <a:rPr lang="en-US" smtClean="0"/>
              <a:pPr>
                <a:defRPr/>
              </a:pPr>
              <a:t>3</a:t>
            </a:fld>
            <a:endParaRPr lang="en-US"/>
          </a:p>
        </p:txBody>
      </p:sp>
      <p:grpSp>
        <p:nvGrpSpPr>
          <p:cNvPr id="96" name="Group 95">
            <a:extLst>
              <a:ext uri="{FF2B5EF4-FFF2-40B4-BE49-F238E27FC236}">
                <a16:creationId xmlns:a16="http://schemas.microsoft.com/office/drawing/2014/main" id="{6E3A9866-DBA5-44AC-B086-6DDC57454F89}"/>
              </a:ext>
            </a:extLst>
          </p:cNvPr>
          <p:cNvGrpSpPr/>
          <p:nvPr/>
        </p:nvGrpSpPr>
        <p:grpSpPr>
          <a:xfrm>
            <a:off x="655253" y="1755006"/>
            <a:ext cx="8077200" cy="4269606"/>
            <a:chOff x="1536700" y="1436915"/>
            <a:chExt cx="9131301" cy="4990332"/>
          </a:xfrm>
        </p:grpSpPr>
        <p:sp>
          <p:nvSpPr>
            <p:cNvPr id="97" name="Text Box 4">
              <a:extLst>
                <a:ext uri="{FF2B5EF4-FFF2-40B4-BE49-F238E27FC236}">
                  <a16:creationId xmlns:a16="http://schemas.microsoft.com/office/drawing/2014/main" id="{D8C4131F-B75D-434D-B187-D89C87561B74}"/>
                </a:ext>
              </a:extLst>
            </p:cNvPr>
            <p:cNvSpPr txBox="1">
              <a:spLocks noChangeArrowheads="1"/>
            </p:cNvSpPr>
            <p:nvPr/>
          </p:nvSpPr>
          <p:spPr bwMode="auto">
            <a:xfrm>
              <a:off x="6669491" y="5965582"/>
              <a:ext cx="8114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Sponsor</a:t>
              </a:r>
            </a:p>
            <a:p>
              <a:pPr algn="ctr"/>
              <a:r>
                <a:rPr lang="en-US" sz="1200" dirty="0">
                  <a:latin typeface="Tahoma" pitchFamily="34" charset="0"/>
                  <a:ea typeface="ＭＳ Ｐゴシック" charset="-128"/>
                  <a:cs typeface="Arial" pitchFamily="34" charset="0"/>
                </a:rPr>
                <a:t>Ballot</a:t>
              </a:r>
            </a:p>
          </p:txBody>
        </p:sp>
        <p:sp>
          <p:nvSpPr>
            <p:cNvPr id="98" name="Text Box 26">
              <a:extLst>
                <a:ext uri="{FF2B5EF4-FFF2-40B4-BE49-F238E27FC236}">
                  <a16:creationId xmlns:a16="http://schemas.microsoft.com/office/drawing/2014/main" id="{F0B20879-0C01-4C28-973D-5EBE5D304AE1}"/>
                </a:ext>
              </a:extLst>
            </p:cNvPr>
            <p:cNvSpPr txBox="1">
              <a:spLocks noChangeArrowheads="1"/>
            </p:cNvSpPr>
            <p:nvPr/>
          </p:nvSpPr>
          <p:spPr bwMode="auto">
            <a:xfrm>
              <a:off x="5332136"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99" name="Text Box 38">
              <a:extLst>
                <a:ext uri="{FF2B5EF4-FFF2-40B4-BE49-F238E27FC236}">
                  <a16:creationId xmlns:a16="http://schemas.microsoft.com/office/drawing/2014/main" id="{BC3423F1-66A6-47F0-A738-250FC62F99D7}"/>
                </a:ext>
              </a:extLst>
            </p:cNvPr>
            <p:cNvSpPr txBox="1">
              <a:spLocks noChangeArrowheads="1"/>
            </p:cNvSpPr>
            <p:nvPr/>
          </p:nvSpPr>
          <p:spPr bwMode="auto">
            <a:xfrm>
              <a:off x="7759303" y="5957523"/>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grpSp>
          <p:nvGrpSpPr>
            <p:cNvPr id="100" name="Group 99">
              <a:extLst>
                <a:ext uri="{FF2B5EF4-FFF2-40B4-BE49-F238E27FC236}">
                  <a16:creationId xmlns:a16="http://schemas.microsoft.com/office/drawing/2014/main" id="{F627E503-5388-466C-8B5D-33B7DF777445}"/>
                </a:ext>
              </a:extLst>
            </p:cNvPr>
            <p:cNvGrpSpPr/>
            <p:nvPr/>
          </p:nvGrpSpPr>
          <p:grpSpPr>
            <a:xfrm>
              <a:off x="1536700" y="1436915"/>
              <a:ext cx="9131301" cy="4970683"/>
              <a:chOff x="1536700" y="1436915"/>
              <a:chExt cx="9131301" cy="4970683"/>
            </a:xfrm>
          </p:grpSpPr>
          <p:sp>
            <p:nvSpPr>
              <p:cNvPr id="101" name="Text Box 3">
                <a:extLst>
                  <a:ext uri="{FF2B5EF4-FFF2-40B4-BE49-F238E27FC236}">
                    <a16:creationId xmlns:a16="http://schemas.microsoft.com/office/drawing/2014/main" id="{9CF2B29D-2A28-458F-8C42-C9DAEEBC785F}"/>
                  </a:ext>
                </a:extLst>
              </p:cNvPr>
              <p:cNvSpPr txBox="1">
                <a:spLocks noChangeArrowheads="1"/>
              </p:cNvSpPr>
              <p:nvPr/>
            </p:nvSpPr>
            <p:spPr bwMode="auto">
              <a:xfrm>
                <a:off x="1625261" y="5182746"/>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102" name="AutoShape 5">
                <a:extLst>
                  <a:ext uri="{FF2B5EF4-FFF2-40B4-BE49-F238E27FC236}">
                    <a16:creationId xmlns:a16="http://schemas.microsoft.com/office/drawing/2014/main" id="{54C648DB-BB3F-4BB2-9DA2-56B8C5C4B1EB}"/>
                  </a:ext>
                </a:extLst>
              </p:cNvPr>
              <p:cNvSpPr>
                <a:spLocks/>
              </p:cNvSpPr>
              <p:nvPr/>
            </p:nvSpPr>
            <p:spPr bwMode="auto">
              <a:xfrm rot="-5400000">
                <a:off x="572135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103" name="Text Box 6">
                <a:extLst>
                  <a:ext uri="{FF2B5EF4-FFF2-40B4-BE49-F238E27FC236}">
                    <a16:creationId xmlns:a16="http://schemas.microsoft.com/office/drawing/2014/main" id="{C59CD74A-C956-4145-AE23-5497E373F9DE}"/>
                  </a:ext>
                </a:extLst>
              </p:cNvPr>
              <p:cNvSpPr txBox="1">
                <a:spLocks noChangeArrowheads="1"/>
              </p:cNvSpPr>
              <p:nvPr/>
            </p:nvSpPr>
            <p:spPr bwMode="auto">
              <a:xfrm>
                <a:off x="1990725" y="1526031"/>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104" name="Text Box 7">
                <a:extLst>
                  <a:ext uri="{FF2B5EF4-FFF2-40B4-BE49-F238E27FC236}">
                    <a16:creationId xmlns:a16="http://schemas.microsoft.com/office/drawing/2014/main" id="{92B143EF-2613-4E07-B606-67035A71D186}"/>
                  </a:ext>
                </a:extLst>
              </p:cNvPr>
              <p:cNvSpPr txBox="1">
                <a:spLocks noChangeArrowheads="1"/>
              </p:cNvSpPr>
              <p:nvPr/>
            </p:nvSpPr>
            <p:spPr bwMode="auto">
              <a:xfrm>
                <a:off x="2871000"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105" name="AutoShape 8">
                <a:extLst>
                  <a:ext uri="{FF2B5EF4-FFF2-40B4-BE49-F238E27FC236}">
                    <a16:creationId xmlns:a16="http://schemas.microsoft.com/office/drawing/2014/main" id="{1DE1F7FB-309F-46F6-817F-F1B862B3FDCB}"/>
                  </a:ext>
                </a:extLst>
              </p:cNvPr>
              <p:cNvSpPr>
                <a:spLocks/>
              </p:cNvSpPr>
              <p:nvPr/>
            </p:nvSpPr>
            <p:spPr bwMode="auto">
              <a:xfrm rot="-5400000">
                <a:off x="3411538"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106" name="Text Box 13">
                <a:extLst>
                  <a:ext uri="{FF2B5EF4-FFF2-40B4-BE49-F238E27FC236}">
                    <a16:creationId xmlns:a16="http://schemas.microsoft.com/office/drawing/2014/main" id="{9C4A65CB-ECCB-4CFE-8E93-C99D13BDDBF9}"/>
                  </a:ext>
                </a:extLst>
              </p:cNvPr>
              <p:cNvSpPr txBox="1">
                <a:spLocks noChangeArrowheads="1"/>
              </p:cNvSpPr>
              <p:nvPr/>
            </p:nvSpPr>
            <p:spPr bwMode="auto">
              <a:xfrm>
                <a:off x="9294617" y="5939136"/>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107" name="AutoShape 27">
                <a:extLst>
                  <a:ext uri="{FF2B5EF4-FFF2-40B4-BE49-F238E27FC236}">
                    <a16:creationId xmlns:a16="http://schemas.microsoft.com/office/drawing/2014/main" id="{F9873622-2510-40CA-B2D2-530E7F334526}"/>
                  </a:ext>
                </a:extLst>
              </p:cNvPr>
              <p:cNvSpPr>
                <a:spLocks/>
              </p:cNvSpPr>
              <p:nvPr/>
            </p:nvSpPr>
            <p:spPr bwMode="auto">
              <a:xfrm rot="-5400000">
                <a:off x="6927076"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108" name="Line 29">
                <a:extLst>
                  <a:ext uri="{FF2B5EF4-FFF2-40B4-BE49-F238E27FC236}">
                    <a16:creationId xmlns:a16="http://schemas.microsoft.com/office/drawing/2014/main" id="{9D2DBA14-81DE-4E4B-827F-60AC0B78301A}"/>
                  </a:ext>
                </a:extLst>
              </p:cNvPr>
              <p:cNvSpPr>
                <a:spLocks noChangeShapeType="1"/>
              </p:cNvSpPr>
              <p:nvPr/>
            </p:nvSpPr>
            <p:spPr bwMode="auto">
              <a:xfrm>
                <a:off x="2798764"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09" name="AutoShape 34">
                <a:extLst>
                  <a:ext uri="{FF2B5EF4-FFF2-40B4-BE49-F238E27FC236}">
                    <a16:creationId xmlns:a16="http://schemas.microsoft.com/office/drawing/2014/main" id="{D57997B4-846F-4BAF-B7C9-0B430272E2E2}"/>
                  </a:ext>
                </a:extLst>
              </p:cNvPr>
              <p:cNvSpPr>
                <a:spLocks/>
              </p:cNvSpPr>
              <p:nvPr/>
            </p:nvSpPr>
            <p:spPr bwMode="auto">
              <a:xfrm rot="-5400000">
                <a:off x="4541839"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110" name="Text Box 35">
                <a:extLst>
                  <a:ext uri="{FF2B5EF4-FFF2-40B4-BE49-F238E27FC236}">
                    <a16:creationId xmlns:a16="http://schemas.microsoft.com/office/drawing/2014/main" id="{57BF811F-8D3B-48FF-83A4-47154BD6930D}"/>
                  </a:ext>
                </a:extLst>
              </p:cNvPr>
              <p:cNvSpPr txBox="1">
                <a:spLocks noChangeArrowheads="1"/>
              </p:cNvSpPr>
              <p:nvPr/>
            </p:nvSpPr>
            <p:spPr bwMode="auto">
              <a:xfrm>
                <a:off x="4008917"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111" name="Text Box 36">
                <a:extLst>
                  <a:ext uri="{FF2B5EF4-FFF2-40B4-BE49-F238E27FC236}">
                    <a16:creationId xmlns:a16="http://schemas.microsoft.com/office/drawing/2014/main" id="{F074C52A-F21C-43C2-9825-E6716F9A6380}"/>
                  </a:ext>
                </a:extLst>
              </p:cNvPr>
              <p:cNvSpPr txBox="1">
                <a:spLocks noChangeArrowheads="1"/>
              </p:cNvSpPr>
              <p:nvPr/>
            </p:nvSpPr>
            <p:spPr bwMode="auto">
              <a:xfrm>
                <a:off x="1708170"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112" name="AutoShape 37">
                <a:extLst>
                  <a:ext uri="{FF2B5EF4-FFF2-40B4-BE49-F238E27FC236}">
                    <a16:creationId xmlns:a16="http://schemas.microsoft.com/office/drawing/2014/main" id="{797548F4-D466-4AB6-98A3-E5297DBBDFD1}"/>
                  </a:ext>
                </a:extLst>
              </p:cNvPr>
              <p:cNvSpPr>
                <a:spLocks/>
              </p:cNvSpPr>
              <p:nvPr/>
            </p:nvSpPr>
            <p:spPr bwMode="auto">
              <a:xfrm rot="-5400000">
                <a:off x="2169319"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113" name="AutoShape 47">
                <a:extLst>
                  <a:ext uri="{FF2B5EF4-FFF2-40B4-BE49-F238E27FC236}">
                    <a16:creationId xmlns:a16="http://schemas.microsoft.com/office/drawing/2014/main" id="{549B95E3-75E9-4554-958B-4817E1F53F07}"/>
                  </a:ext>
                </a:extLst>
              </p:cNvPr>
              <p:cNvSpPr>
                <a:spLocks noChangeArrowheads="1"/>
              </p:cNvSpPr>
              <p:nvPr/>
            </p:nvSpPr>
            <p:spPr bwMode="auto">
              <a:xfrm>
                <a:off x="7832632" y="2990055"/>
                <a:ext cx="990600" cy="53340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dirty="0">
                    <a:latin typeface="Tahoma" pitchFamily="34" charset="0"/>
                    <a:ea typeface="ＭＳ Ｐゴシック" charset="-128"/>
                    <a:cs typeface="Arial" charset="0"/>
                  </a:rPr>
                  <a:t>802.11ai</a:t>
                </a:r>
              </a:p>
              <a:p>
                <a:pPr algn="ctr">
                  <a:defRPr/>
                </a:pPr>
                <a:r>
                  <a:rPr lang="en-US" sz="1200" dirty="0">
                    <a:latin typeface="Tahoma" pitchFamily="34" charset="0"/>
                    <a:ea typeface="ＭＳ Ｐゴシック" charset="-128"/>
                    <a:cs typeface="Arial" charset="0"/>
                  </a:rPr>
                  <a:t>FILS</a:t>
                </a:r>
              </a:p>
            </p:txBody>
          </p:sp>
          <p:sp>
            <p:nvSpPr>
              <p:cNvPr id="114" name="Cloud">
                <a:extLst>
                  <a:ext uri="{FF2B5EF4-FFF2-40B4-BE49-F238E27FC236}">
                    <a16:creationId xmlns:a16="http://schemas.microsoft.com/office/drawing/2014/main" id="{04B1BA0E-C1ED-487E-98D6-CB757AAEB118}"/>
                  </a:ext>
                </a:extLst>
              </p:cNvPr>
              <p:cNvSpPr>
                <a:spLocks noChangeAspect="1" noEditPoints="1" noChangeArrowheads="1"/>
              </p:cNvSpPr>
              <p:nvPr/>
            </p:nvSpPr>
            <p:spPr bwMode="auto">
              <a:xfrm>
                <a:off x="1536700" y="2184401"/>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a:extLst/>
            </p:spPr>
            <p:txBody>
              <a:bodyPr/>
              <a:lstStyle/>
              <a:p>
                <a:pPr eaLnBrk="0" hangingPunct="0">
                  <a:defRPr/>
                </a:pPr>
                <a:endParaRPr lang="en-US"/>
              </a:p>
            </p:txBody>
          </p:sp>
          <p:sp>
            <p:nvSpPr>
              <p:cNvPr id="115" name="AutoShape 46">
                <a:extLst>
                  <a:ext uri="{FF2B5EF4-FFF2-40B4-BE49-F238E27FC236}">
                    <a16:creationId xmlns:a16="http://schemas.microsoft.com/office/drawing/2014/main" id="{DB085FF6-04A6-43CC-A42A-CE99E806DDAD}"/>
                  </a:ext>
                </a:extLst>
              </p:cNvPr>
              <p:cNvSpPr>
                <a:spLocks noChangeArrowheads="1"/>
              </p:cNvSpPr>
              <p:nvPr/>
            </p:nvSpPr>
            <p:spPr bwMode="auto">
              <a:xfrm>
                <a:off x="1802606" y="3332162"/>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a:latin typeface="Tahoma" pitchFamily="34" charset="0"/>
                    <a:ea typeface="ＭＳ Ｐゴシック" charset="-128"/>
                    <a:cs typeface="Arial" pitchFamily="34" charset="0"/>
                  </a:rPr>
                  <a:t>WNG</a:t>
                </a:r>
              </a:p>
            </p:txBody>
          </p:sp>
          <p:sp>
            <p:nvSpPr>
              <p:cNvPr id="116" name="AutoShape 46">
                <a:extLst>
                  <a:ext uri="{FF2B5EF4-FFF2-40B4-BE49-F238E27FC236}">
                    <a16:creationId xmlns:a16="http://schemas.microsoft.com/office/drawing/2014/main" id="{EC5A76D1-D3F8-425E-B9B5-845A80844BE0}"/>
                  </a:ext>
                </a:extLst>
              </p:cNvPr>
              <p:cNvSpPr>
                <a:spLocks noChangeArrowheads="1"/>
              </p:cNvSpPr>
              <p:nvPr/>
            </p:nvSpPr>
            <p:spPr bwMode="auto">
              <a:xfrm>
                <a:off x="6479271" y="2226582"/>
                <a:ext cx="981141"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802.11aq</a:t>
                </a:r>
              </a:p>
              <a:p>
                <a:pPr algn="ctr"/>
                <a:r>
                  <a:rPr lang="en-US" sz="1200" dirty="0">
                    <a:latin typeface="Tahoma" pitchFamily="34" charset="0"/>
                    <a:ea typeface="ＭＳ Ｐゴシック" charset="-128"/>
                    <a:cs typeface="Arial" pitchFamily="34" charset="0"/>
                  </a:rPr>
                  <a:t>PAD</a:t>
                </a:r>
              </a:p>
            </p:txBody>
          </p:sp>
          <p:sp>
            <p:nvSpPr>
              <p:cNvPr id="117" name="AutoShape 46">
                <a:extLst>
                  <a:ext uri="{FF2B5EF4-FFF2-40B4-BE49-F238E27FC236}">
                    <a16:creationId xmlns:a16="http://schemas.microsoft.com/office/drawing/2014/main" id="{FA7882F9-B821-4139-8AFA-8AF0C4C1E49A}"/>
                  </a:ext>
                </a:extLst>
              </p:cNvPr>
              <p:cNvSpPr>
                <a:spLocks noChangeArrowheads="1"/>
              </p:cNvSpPr>
              <p:nvPr/>
            </p:nvSpPr>
            <p:spPr bwMode="auto">
              <a:xfrm>
                <a:off x="6529407" y="4978401"/>
                <a:ext cx="990600" cy="533400"/>
              </a:xfrm>
              <a:prstGeom prst="cube">
                <a:avLst>
                  <a:gd name="adj" fmla="val 10069"/>
                </a:avLst>
              </a:prstGeom>
              <a:solidFill>
                <a:srgbClr val="85FFE0"/>
              </a:solidFill>
              <a:ln w="9525">
                <a:solidFill>
                  <a:schemeClr val="tx1"/>
                </a:solidFill>
                <a:miter lim="800000"/>
                <a:headEnd/>
                <a:tailEnd/>
              </a:ln>
            </p:spPr>
            <p:txBody>
              <a:bodyPr wrap="none" anchor="ctr"/>
              <a:lstStyle/>
              <a:p>
                <a:pPr algn="ctr"/>
                <a:endParaRPr lang="en-US" sz="1200" dirty="0">
                  <a:latin typeface="Tahoma" pitchFamily="34" charset="0"/>
                  <a:ea typeface="ＭＳ Ｐゴシック" charset="-128"/>
                  <a:cs typeface="Arial" pitchFamily="34" charset="0"/>
                </a:endParaRPr>
              </a:p>
              <a:p>
                <a:pPr algn="ctr"/>
                <a:r>
                  <a:rPr lang="en-US" sz="1200" dirty="0">
                    <a:latin typeface="Tahoma" pitchFamily="34" charset="0"/>
                    <a:ea typeface="ＭＳ Ｐゴシック" charset="-128"/>
                    <a:cs typeface="Arial" pitchFamily="34" charset="0"/>
                  </a:rPr>
                  <a:t>802.11aj</a:t>
                </a:r>
              </a:p>
              <a:p>
                <a:pPr algn="ctr"/>
                <a:r>
                  <a:rPr lang="en-US" sz="1200" dirty="0">
                    <a:latin typeface="Tahoma" pitchFamily="34" charset="0"/>
                    <a:ea typeface="ＭＳ Ｐゴシック" charset="-128"/>
                    <a:cs typeface="Arial" pitchFamily="34" charset="0"/>
                  </a:rPr>
                  <a:t>CMMW</a:t>
                </a:r>
              </a:p>
              <a:p>
                <a:pPr algn="ctr"/>
                <a:endParaRPr lang="en-US" sz="1200" dirty="0">
                  <a:latin typeface="Tahoma" pitchFamily="34" charset="0"/>
                  <a:ea typeface="ＭＳ Ｐゴシック" charset="-128"/>
                  <a:cs typeface="Arial" pitchFamily="34" charset="0"/>
                </a:endParaRPr>
              </a:p>
            </p:txBody>
          </p:sp>
          <p:sp>
            <p:nvSpPr>
              <p:cNvPr id="118" name="AutoShape 46">
                <a:extLst>
                  <a:ext uri="{FF2B5EF4-FFF2-40B4-BE49-F238E27FC236}">
                    <a16:creationId xmlns:a16="http://schemas.microsoft.com/office/drawing/2014/main" id="{18D9BF64-6807-4344-A33B-6BDA4D5AEFB3}"/>
                  </a:ext>
                </a:extLst>
              </p:cNvPr>
              <p:cNvSpPr>
                <a:spLocks noChangeArrowheads="1"/>
              </p:cNvSpPr>
              <p:nvPr/>
            </p:nvSpPr>
            <p:spPr bwMode="auto">
              <a:xfrm>
                <a:off x="6470575" y="2914423"/>
                <a:ext cx="992464"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802.11ak</a:t>
                </a:r>
              </a:p>
              <a:p>
                <a:pPr algn="ctr"/>
                <a:r>
                  <a:rPr lang="en-US" sz="1200" dirty="0">
                    <a:latin typeface="Tahoma" pitchFamily="34" charset="0"/>
                    <a:ea typeface="ＭＳ Ｐゴシック" charset="-128"/>
                    <a:cs typeface="Arial" pitchFamily="34" charset="0"/>
                  </a:rPr>
                  <a:t>GLK</a:t>
                </a:r>
              </a:p>
            </p:txBody>
          </p:sp>
          <p:sp>
            <p:nvSpPr>
              <p:cNvPr id="119" name="AutoShape 46">
                <a:extLst>
                  <a:ext uri="{FF2B5EF4-FFF2-40B4-BE49-F238E27FC236}">
                    <a16:creationId xmlns:a16="http://schemas.microsoft.com/office/drawing/2014/main" id="{87BB16E0-0016-4158-AB7C-208EF1DB75E5}"/>
                  </a:ext>
                </a:extLst>
              </p:cNvPr>
              <p:cNvSpPr>
                <a:spLocks noChangeArrowheads="1"/>
              </p:cNvSpPr>
              <p:nvPr/>
            </p:nvSpPr>
            <p:spPr bwMode="auto">
              <a:xfrm>
                <a:off x="4204912" y="3765550"/>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802.11ax</a:t>
                </a:r>
              </a:p>
              <a:p>
                <a:pPr algn="ctr"/>
                <a:r>
                  <a:rPr lang="en-US" sz="1200" dirty="0">
                    <a:latin typeface="Tahoma" pitchFamily="34" charset="0"/>
                    <a:ea typeface="ＭＳ Ｐゴシック" charset="-128"/>
                    <a:cs typeface="Arial" pitchFamily="34" charset="0"/>
                  </a:rPr>
                  <a:t>HEW</a:t>
                </a:r>
              </a:p>
            </p:txBody>
          </p:sp>
          <p:sp>
            <p:nvSpPr>
              <p:cNvPr id="120" name="AutoShape 46">
                <a:extLst>
                  <a:ext uri="{FF2B5EF4-FFF2-40B4-BE49-F238E27FC236}">
                    <a16:creationId xmlns:a16="http://schemas.microsoft.com/office/drawing/2014/main" id="{9DEAD3CD-326B-4579-A62F-A17F992BE47D}"/>
                  </a:ext>
                </a:extLst>
              </p:cNvPr>
              <p:cNvSpPr>
                <a:spLocks noChangeArrowheads="1"/>
              </p:cNvSpPr>
              <p:nvPr/>
            </p:nvSpPr>
            <p:spPr bwMode="auto">
              <a:xfrm>
                <a:off x="4204912" y="4370389"/>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802.11ay</a:t>
                </a:r>
              </a:p>
              <a:p>
                <a:pPr algn="ctr"/>
                <a:r>
                  <a:rPr lang="en-US" sz="1200" dirty="0">
                    <a:latin typeface="Tahoma" pitchFamily="34" charset="0"/>
                    <a:ea typeface="ＭＳ Ｐゴシック" charset="-128"/>
                    <a:cs typeface="Arial" pitchFamily="34" charset="0"/>
                  </a:rPr>
                  <a:t>NG60</a:t>
                </a:r>
              </a:p>
            </p:txBody>
          </p:sp>
          <p:sp>
            <p:nvSpPr>
              <p:cNvPr id="121" name="AutoShape 11">
                <a:extLst>
                  <a:ext uri="{FF2B5EF4-FFF2-40B4-BE49-F238E27FC236}">
                    <a16:creationId xmlns:a16="http://schemas.microsoft.com/office/drawing/2014/main" id="{ECD7ED98-BA8C-499E-A59F-462B230F6B57}"/>
                  </a:ext>
                </a:extLst>
              </p:cNvPr>
              <p:cNvSpPr>
                <a:spLocks noChangeArrowheads="1"/>
              </p:cNvSpPr>
              <p:nvPr/>
            </p:nvSpPr>
            <p:spPr bwMode="auto">
              <a:xfrm>
                <a:off x="9294616" y="1436915"/>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-2016</a:t>
                </a:r>
              </a:p>
            </p:txBody>
          </p:sp>
          <p:sp>
            <p:nvSpPr>
              <p:cNvPr id="122" name="AutoShape 46">
                <a:extLst>
                  <a:ext uri="{FF2B5EF4-FFF2-40B4-BE49-F238E27FC236}">
                    <a16:creationId xmlns:a16="http://schemas.microsoft.com/office/drawing/2014/main" id="{45AE3657-5318-40D6-9F27-1A30D58C552C}"/>
                  </a:ext>
                </a:extLst>
              </p:cNvPr>
              <p:cNvSpPr>
                <a:spLocks noChangeArrowheads="1"/>
              </p:cNvSpPr>
              <p:nvPr/>
            </p:nvSpPr>
            <p:spPr bwMode="auto">
              <a:xfrm>
                <a:off x="4195470" y="2458281"/>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802.11az</a:t>
                </a:r>
              </a:p>
              <a:p>
                <a:pPr algn="ctr"/>
                <a:r>
                  <a:rPr lang="en-US" sz="1200" dirty="0">
                    <a:latin typeface="Tahoma" pitchFamily="34" charset="0"/>
                    <a:ea typeface="ＭＳ Ｐゴシック" charset="-128"/>
                    <a:cs typeface="Arial" pitchFamily="34" charset="0"/>
                  </a:rPr>
                  <a:t>NGP</a:t>
                </a:r>
              </a:p>
            </p:txBody>
          </p:sp>
          <p:sp>
            <p:nvSpPr>
              <p:cNvPr id="123" name="AutoShape 46">
                <a:extLst>
                  <a:ext uri="{FF2B5EF4-FFF2-40B4-BE49-F238E27FC236}">
                    <a16:creationId xmlns:a16="http://schemas.microsoft.com/office/drawing/2014/main" id="{1E0329A8-0BD1-4568-A946-7ACC01876600}"/>
                  </a:ext>
                </a:extLst>
              </p:cNvPr>
              <p:cNvSpPr>
                <a:spLocks noChangeArrowheads="1"/>
              </p:cNvSpPr>
              <p:nvPr/>
            </p:nvSpPr>
            <p:spPr bwMode="auto">
              <a:xfrm>
                <a:off x="4181475" y="3097211"/>
                <a:ext cx="987652"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802.11ba</a:t>
                </a:r>
              </a:p>
              <a:p>
                <a:pPr algn="ctr"/>
                <a:r>
                  <a:rPr lang="en-US" sz="1100" dirty="0">
                    <a:latin typeface="Tahoma" pitchFamily="34" charset="0"/>
                    <a:ea typeface="ＭＳ Ｐゴシック" charset="-128"/>
                    <a:cs typeface="Arial" pitchFamily="34" charset="0"/>
                  </a:rPr>
                  <a:t>WUR</a:t>
                </a:r>
              </a:p>
            </p:txBody>
          </p:sp>
          <p:sp>
            <p:nvSpPr>
              <p:cNvPr id="124" name="AutoShape 49">
                <a:extLst>
                  <a:ext uri="{FF2B5EF4-FFF2-40B4-BE49-F238E27FC236}">
                    <a16:creationId xmlns:a16="http://schemas.microsoft.com/office/drawing/2014/main" id="{2D08AE4E-EC86-4444-AF1D-CBC0E1557E2B}"/>
                  </a:ext>
                </a:extLst>
              </p:cNvPr>
              <p:cNvSpPr>
                <a:spLocks noChangeArrowheads="1"/>
              </p:cNvSpPr>
              <p:nvPr/>
            </p:nvSpPr>
            <p:spPr bwMode="auto">
              <a:xfrm>
                <a:off x="7823561" y="3749664"/>
                <a:ext cx="970304" cy="50165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dirty="0">
                    <a:latin typeface="Tahoma" pitchFamily="34" charset="0"/>
                    <a:ea typeface="ＭＳ Ｐゴシック" charset="-128"/>
                    <a:cs typeface="Arial" charset="0"/>
                  </a:rPr>
                  <a:t>802.11ah</a:t>
                </a:r>
              </a:p>
              <a:p>
                <a:pPr algn="ctr">
                  <a:defRPr/>
                </a:pPr>
                <a:r>
                  <a:rPr lang="en-US" sz="1200" dirty="0">
                    <a:latin typeface="Tahoma" pitchFamily="34" charset="0"/>
                    <a:ea typeface="ＭＳ Ｐゴシック" charset="-128"/>
                    <a:cs typeface="Arial" charset="0"/>
                  </a:rPr>
                  <a:t>&lt; 1Ghz</a:t>
                </a:r>
              </a:p>
            </p:txBody>
          </p:sp>
          <p:sp>
            <p:nvSpPr>
              <p:cNvPr id="125" name="AutoShape 46">
                <a:extLst>
                  <a:ext uri="{FF2B5EF4-FFF2-40B4-BE49-F238E27FC236}">
                    <a16:creationId xmlns:a16="http://schemas.microsoft.com/office/drawing/2014/main" id="{23F59CEE-86D3-4283-BD1A-2E33B1A8C94F}"/>
                  </a:ext>
                </a:extLst>
              </p:cNvPr>
              <p:cNvSpPr>
                <a:spLocks noChangeArrowheads="1"/>
              </p:cNvSpPr>
              <p:nvPr/>
            </p:nvSpPr>
            <p:spPr bwMode="auto">
              <a:xfrm>
                <a:off x="3078049" y="3353592"/>
                <a:ext cx="987652"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Light </a:t>
                </a:r>
                <a:r>
                  <a:rPr lang="en-US" sz="1100" dirty="0" err="1">
                    <a:latin typeface="Tahoma" pitchFamily="34" charset="0"/>
                    <a:ea typeface="ＭＳ Ｐゴシック" charset="-128"/>
                    <a:cs typeface="Arial" pitchFamily="34" charset="0"/>
                  </a:rPr>
                  <a:t>Comms</a:t>
                </a:r>
                <a:endParaRPr lang="en-US" sz="1100" dirty="0">
                  <a:latin typeface="Tahoma" pitchFamily="34" charset="0"/>
                  <a:ea typeface="ＭＳ Ｐゴシック" charset="-128"/>
                  <a:cs typeface="Arial" pitchFamily="34" charset="0"/>
                </a:endParaRPr>
              </a:p>
              <a:p>
                <a:pPr algn="ctr"/>
                <a:r>
                  <a:rPr lang="en-US" sz="1100" dirty="0">
                    <a:latin typeface="Tahoma" pitchFamily="34" charset="0"/>
                    <a:ea typeface="ＭＳ Ｐゴシック" charset="-128"/>
                    <a:cs typeface="Arial" pitchFamily="34" charset="0"/>
                  </a:rPr>
                  <a:t> (LC) TIG</a:t>
                </a:r>
              </a:p>
            </p:txBody>
          </p:sp>
          <p:sp>
            <p:nvSpPr>
              <p:cNvPr id="126" name="AutoShape 27">
                <a:extLst>
                  <a:ext uri="{FF2B5EF4-FFF2-40B4-BE49-F238E27FC236}">
                    <a16:creationId xmlns:a16="http://schemas.microsoft.com/office/drawing/2014/main" id="{15E735E5-DCE9-41CD-8292-B186D5F05EDA}"/>
                  </a:ext>
                </a:extLst>
              </p:cNvPr>
              <p:cNvSpPr>
                <a:spLocks/>
              </p:cNvSpPr>
              <p:nvPr/>
            </p:nvSpPr>
            <p:spPr bwMode="auto">
              <a:xfrm rot="-5400000">
                <a:off x="8230301"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127" name="AutoShape 46">
                <a:extLst>
                  <a:ext uri="{FF2B5EF4-FFF2-40B4-BE49-F238E27FC236}">
                    <a16:creationId xmlns:a16="http://schemas.microsoft.com/office/drawing/2014/main" id="{2EDF5568-D210-416C-84CE-D6C921345BBD}"/>
                  </a:ext>
                </a:extLst>
              </p:cNvPr>
              <p:cNvSpPr>
                <a:spLocks noChangeArrowheads="1"/>
              </p:cNvSpPr>
              <p:nvPr/>
            </p:nvSpPr>
            <p:spPr bwMode="auto">
              <a:xfrm>
                <a:off x="4204912" y="1708168"/>
                <a:ext cx="990600" cy="531774"/>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err="1">
                    <a:latin typeface="Arial" panose="020B0604020202020204" pitchFamily="34" charset="0"/>
                    <a:cs typeface="Arial" panose="020B0604020202020204" pitchFamily="34" charset="0"/>
                  </a:rPr>
                  <a:t>REVmd</a:t>
                </a:r>
                <a:endParaRPr lang="en-US" sz="1400" dirty="0">
                  <a:latin typeface="Arial" panose="020B0604020202020204" pitchFamily="34" charset="0"/>
                  <a:cs typeface="Arial" panose="020B0604020202020204" pitchFamily="34" charset="0"/>
                </a:endParaRPr>
              </a:p>
            </p:txBody>
          </p:sp>
        </p:grpSp>
      </p:grpSp>
    </p:spTree>
    <p:extLst>
      <p:ext uri="{BB962C8B-B14F-4D97-AF65-F5344CB8AC3E}">
        <p14:creationId xmlns:p14="http://schemas.microsoft.com/office/powerpoint/2010/main" val="2016195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8077200" cy="1066800"/>
          </a:xfrm>
        </p:spPr>
        <p:txBody>
          <a:bodyPr/>
          <a:lstStyle/>
          <a:p>
            <a:r>
              <a:rPr lang="en-US" sz="3200" b="1" dirty="0"/>
              <a:t>802.11 Task Groups in Comment Resolution</a:t>
            </a:r>
          </a:p>
        </p:txBody>
      </p:sp>
      <p:sp>
        <p:nvSpPr>
          <p:cNvPr id="4" name="Date Placeholder 3"/>
          <p:cNvSpPr>
            <a:spLocks noGrp="1"/>
          </p:cNvSpPr>
          <p:nvPr>
            <p:ph type="dt" sz="half" idx="10"/>
          </p:nvPr>
        </p:nvSpPr>
        <p:spPr/>
        <p:txBody>
          <a:bodyPr/>
          <a:lstStyle/>
          <a:p>
            <a:r>
              <a:rPr lang="en-US" altLang="en-US"/>
              <a:t>July 2017</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4</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4138777455"/>
              </p:ext>
            </p:extLst>
          </p:nvPr>
        </p:nvGraphicFramePr>
        <p:xfrm>
          <a:off x="838201" y="2057400"/>
          <a:ext cx="8077199" cy="3444240"/>
        </p:xfrm>
        <a:graphic>
          <a:graphicData uri="http://schemas.openxmlformats.org/drawingml/2006/table">
            <a:tbl>
              <a:tblPr firstRow="1" bandRow="1">
                <a:tableStyleId>{5C22544A-7EE6-4342-B048-85BDC9FD1C3A}</a:tableStyleId>
              </a:tblPr>
              <a:tblGrid>
                <a:gridCol w="717973">
                  <a:extLst>
                    <a:ext uri="{9D8B030D-6E8A-4147-A177-3AD203B41FA5}">
                      <a16:colId xmlns:a16="http://schemas.microsoft.com/office/drawing/2014/main" val="20000"/>
                    </a:ext>
                  </a:extLst>
                </a:gridCol>
                <a:gridCol w="837636">
                  <a:extLst>
                    <a:ext uri="{9D8B030D-6E8A-4147-A177-3AD203B41FA5}">
                      <a16:colId xmlns:a16="http://schemas.microsoft.com/office/drawing/2014/main" val="20001"/>
                    </a:ext>
                  </a:extLst>
                </a:gridCol>
                <a:gridCol w="658142">
                  <a:extLst>
                    <a:ext uri="{9D8B030D-6E8A-4147-A177-3AD203B41FA5}">
                      <a16:colId xmlns:a16="http://schemas.microsoft.com/office/drawing/2014/main" val="20002"/>
                    </a:ext>
                  </a:extLst>
                </a:gridCol>
                <a:gridCol w="1139048">
                  <a:extLst>
                    <a:ext uri="{9D8B030D-6E8A-4147-A177-3AD203B41FA5}">
                      <a16:colId xmlns:a16="http://schemas.microsoft.com/office/drawing/2014/main" val="20003"/>
                    </a:ext>
                  </a:extLst>
                </a:gridCol>
                <a:gridCol w="990600">
                  <a:extLst>
                    <a:ext uri="{9D8B030D-6E8A-4147-A177-3AD203B41FA5}">
                      <a16:colId xmlns:a16="http://schemas.microsoft.com/office/drawing/2014/main" val="20004"/>
                    </a:ext>
                  </a:extLst>
                </a:gridCol>
                <a:gridCol w="2438400">
                  <a:extLst>
                    <a:ext uri="{9D8B030D-6E8A-4147-A177-3AD203B41FA5}">
                      <a16:colId xmlns:a16="http://schemas.microsoft.com/office/drawing/2014/main" val="20005"/>
                    </a:ext>
                  </a:extLst>
                </a:gridCol>
                <a:gridCol w="1295400">
                  <a:extLst>
                    <a:ext uri="{9D8B030D-6E8A-4147-A177-3AD203B41FA5}">
                      <a16:colId xmlns:a16="http://schemas.microsoft.com/office/drawing/2014/main" val="20006"/>
                    </a:ext>
                  </a:extLst>
                </a:gridCol>
              </a:tblGrid>
              <a:tr h="370840">
                <a:tc>
                  <a:txBody>
                    <a:bodyPr/>
                    <a:lstStyle/>
                    <a:p>
                      <a:pPr algn="ctr"/>
                      <a:r>
                        <a:rPr lang="en-US" sz="1400" dirty="0"/>
                        <a:t>Task</a:t>
                      </a:r>
                      <a:r>
                        <a:rPr lang="en-US" sz="1400" baseline="0" dirty="0"/>
                        <a:t> Group</a:t>
                      </a:r>
                      <a:endParaRPr lang="en-US" sz="1400" dirty="0"/>
                    </a:p>
                  </a:txBody>
                  <a:tcPr/>
                </a:tc>
                <a:tc>
                  <a:txBody>
                    <a:bodyPr/>
                    <a:lstStyle/>
                    <a:p>
                      <a:pPr algn="ctr"/>
                      <a:r>
                        <a:rPr lang="en-US" sz="1400" dirty="0"/>
                        <a:t>Ballot</a:t>
                      </a:r>
                    </a:p>
                  </a:txBody>
                  <a:tcPr/>
                </a:tc>
                <a:tc>
                  <a:txBody>
                    <a:bodyPr/>
                    <a:lstStyle/>
                    <a:p>
                      <a:pPr algn="ctr"/>
                      <a:r>
                        <a:rPr lang="en-US" sz="1400" dirty="0"/>
                        <a:t>Draft </a:t>
                      </a:r>
                    </a:p>
                  </a:txBody>
                  <a:tcPr/>
                </a:tc>
                <a:tc>
                  <a:txBody>
                    <a:bodyPr/>
                    <a:lstStyle/>
                    <a:p>
                      <a:pPr algn="ctr"/>
                      <a:r>
                        <a:rPr lang="en-US" sz="1400" dirty="0"/>
                        <a:t>Comments</a:t>
                      </a:r>
                    </a:p>
                  </a:txBody>
                  <a:tcPr/>
                </a:tc>
                <a:tc>
                  <a:txBody>
                    <a:bodyPr/>
                    <a:lstStyle/>
                    <a:p>
                      <a:pPr algn="ctr"/>
                      <a:r>
                        <a:rPr lang="en-US" sz="1400" dirty="0"/>
                        <a:t>Resolved</a:t>
                      </a:r>
                    </a:p>
                  </a:txBody>
                  <a:tcPr/>
                </a:tc>
                <a:tc>
                  <a:txBody>
                    <a:bodyPr/>
                    <a:lstStyle/>
                    <a:p>
                      <a:pPr algn="ctr"/>
                      <a:r>
                        <a:rPr lang="en-US" sz="1400" dirty="0"/>
                        <a:t>Plans</a:t>
                      </a:r>
                    </a:p>
                    <a:p>
                      <a:pPr algn="ctr"/>
                      <a:r>
                        <a:rPr lang="en-US" sz="1400" baseline="0" dirty="0"/>
                        <a:t> September 2017</a:t>
                      </a:r>
                      <a:endParaRPr lang="en-US" sz="1400" dirty="0"/>
                    </a:p>
                  </a:txBody>
                  <a:tcPr/>
                </a:tc>
                <a:tc>
                  <a:txBody>
                    <a:bodyPr/>
                    <a:lstStyle/>
                    <a:p>
                      <a:pPr algn="ctr"/>
                      <a:r>
                        <a:rPr lang="en-US" sz="1400" dirty="0"/>
                        <a:t>Closing</a:t>
                      </a:r>
                      <a:r>
                        <a:rPr lang="en-US" sz="1400" baseline="0" dirty="0"/>
                        <a:t> Report</a:t>
                      </a:r>
                      <a:endParaRPr lang="en-US" sz="1400" dirty="0"/>
                    </a:p>
                  </a:txBody>
                  <a:tcPr/>
                </a:tc>
                <a:extLst>
                  <a:ext uri="{0D108BD9-81ED-4DB2-BD59-A6C34878D82A}">
                    <a16:rowId xmlns:a16="http://schemas.microsoft.com/office/drawing/2014/main" val="10000"/>
                  </a:ext>
                </a:extLst>
              </a:tr>
              <a:tr h="370840">
                <a:tc>
                  <a:txBody>
                    <a:bodyPr/>
                    <a:lstStyle/>
                    <a:p>
                      <a:r>
                        <a:rPr lang="en-US" sz="1400" dirty="0" err="1"/>
                        <a:t>TGax</a:t>
                      </a:r>
                      <a:endParaRPr lang="en-US" sz="1400" dirty="0"/>
                    </a:p>
                  </a:txBody>
                  <a:tcPr/>
                </a:tc>
                <a:tc>
                  <a:txBody>
                    <a:bodyPr/>
                    <a:lstStyle/>
                    <a:p>
                      <a:r>
                        <a:rPr lang="en-US" sz="1400" dirty="0"/>
                        <a:t>LB225</a:t>
                      </a:r>
                    </a:p>
                  </a:txBody>
                  <a:tcPr/>
                </a:tc>
                <a:tc>
                  <a:txBody>
                    <a:bodyPr/>
                    <a:lstStyle/>
                    <a:p>
                      <a:r>
                        <a:rPr lang="en-US" sz="1400" dirty="0"/>
                        <a:t>D1.0</a:t>
                      </a:r>
                    </a:p>
                  </a:txBody>
                  <a:tcPr/>
                </a:tc>
                <a:tc>
                  <a:txBody>
                    <a:bodyPr/>
                    <a:lstStyle/>
                    <a:p>
                      <a:pPr algn="ctr"/>
                      <a:r>
                        <a:rPr lang="en-US" sz="1400" dirty="0"/>
                        <a:t>~1,700 </a:t>
                      </a:r>
                    </a:p>
                  </a:txBody>
                  <a:tcPr/>
                </a:tc>
                <a:tc>
                  <a:txBody>
                    <a:bodyPr/>
                    <a:lstStyle/>
                    <a:p>
                      <a:pPr algn="ctr"/>
                      <a:r>
                        <a:rPr lang="en-US" sz="1400" baseline="0" dirty="0"/>
                        <a:t>480 </a:t>
                      </a:r>
                      <a:endParaRPr lang="en-US" sz="1400" dirty="0"/>
                    </a:p>
                  </a:txBody>
                  <a:tcPr/>
                </a:tc>
                <a:tc>
                  <a:txBody>
                    <a:bodyPr/>
                    <a:lstStyle/>
                    <a:p>
                      <a:pPr marL="0" indent="0">
                        <a:buFontTx/>
                        <a:buNone/>
                      </a:pPr>
                      <a:r>
                        <a:rPr lang="en-US" sz="1400" baseline="0" dirty="0"/>
                        <a:t>- Complete comment </a:t>
                      </a:r>
                    </a:p>
                    <a:p>
                      <a:pPr marL="0" indent="0">
                        <a:buFontTx/>
                        <a:buNone/>
                      </a:pPr>
                      <a:r>
                        <a:rPr lang="en-US" sz="1400" baseline="0" dirty="0"/>
                        <a:t>      resolution </a:t>
                      </a:r>
                    </a:p>
                    <a:p>
                      <a:r>
                        <a:rPr lang="en-US" sz="1400" baseline="0" dirty="0"/>
                        <a:t>- prepare D2.0 for WG LB </a:t>
                      </a:r>
                      <a:endParaRPr lang="en-US" sz="1400" dirty="0"/>
                    </a:p>
                  </a:txBody>
                  <a:tcPr/>
                </a:tc>
                <a:tc>
                  <a:txBody>
                    <a:bodyPr/>
                    <a:lstStyle/>
                    <a:p>
                      <a:pPr algn="ctr"/>
                      <a:endParaRPr lang="en-US" sz="1400" dirty="0"/>
                    </a:p>
                  </a:txBody>
                  <a:tcPr/>
                </a:tc>
                <a:extLst>
                  <a:ext uri="{0D108BD9-81ED-4DB2-BD59-A6C34878D82A}">
                    <a16:rowId xmlns:a16="http://schemas.microsoft.com/office/drawing/2014/main" val="10001"/>
                  </a:ext>
                </a:extLst>
              </a:tr>
              <a:tr h="370840">
                <a:tc>
                  <a:txBody>
                    <a:bodyPr/>
                    <a:lstStyle/>
                    <a:p>
                      <a:r>
                        <a:rPr lang="en-US" sz="1400" dirty="0" err="1"/>
                        <a:t>TGaq</a:t>
                      </a:r>
                      <a:endParaRPr lang="en-US" sz="1400" dirty="0"/>
                    </a:p>
                  </a:txBody>
                  <a:tcPr/>
                </a:tc>
                <a:tc>
                  <a:txBody>
                    <a:bodyPr/>
                    <a:lstStyle/>
                    <a:p>
                      <a:r>
                        <a:rPr lang="en-US" sz="1400" dirty="0"/>
                        <a:t>SB</a:t>
                      </a:r>
                      <a:r>
                        <a:rPr lang="en-US" sz="1400" baseline="0" dirty="0"/>
                        <a:t> #3</a:t>
                      </a:r>
                      <a:endParaRPr lang="en-US" sz="1400" dirty="0"/>
                    </a:p>
                  </a:txBody>
                  <a:tcPr/>
                </a:tc>
                <a:tc>
                  <a:txBody>
                    <a:bodyPr/>
                    <a:lstStyle/>
                    <a:p>
                      <a:r>
                        <a:rPr lang="en-US" sz="1400" dirty="0"/>
                        <a:t>D9.0</a:t>
                      </a:r>
                    </a:p>
                  </a:txBody>
                  <a:tcPr/>
                </a:tc>
                <a:tc>
                  <a:txBody>
                    <a:bodyPr/>
                    <a:lstStyle/>
                    <a:p>
                      <a:pPr algn="ctr"/>
                      <a:r>
                        <a:rPr lang="en-US" sz="1400" dirty="0"/>
                        <a:t>75</a:t>
                      </a:r>
                    </a:p>
                  </a:txBody>
                  <a:tcPr/>
                </a:tc>
                <a:tc>
                  <a:txBody>
                    <a:bodyPr/>
                    <a:lstStyle/>
                    <a:p>
                      <a:pPr algn="ctr"/>
                      <a:r>
                        <a:rPr lang="en-US" sz="1400" dirty="0"/>
                        <a:t>All</a:t>
                      </a:r>
                    </a:p>
                    <a:p>
                      <a:pPr algn="ctr"/>
                      <a:endParaRPr lang="en-US" sz="1400" dirty="0"/>
                    </a:p>
                  </a:txBody>
                  <a:tcPr/>
                </a:tc>
                <a:tc>
                  <a:txBody>
                    <a:bodyPr/>
                    <a:lstStyle/>
                    <a:p>
                      <a:r>
                        <a:rPr lang="en-US" sz="1400" dirty="0"/>
                        <a:t>- Issue 3</a:t>
                      </a:r>
                      <a:r>
                        <a:rPr lang="en-US" sz="1400" baseline="30000" dirty="0"/>
                        <a:t>rd</a:t>
                      </a:r>
                      <a:r>
                        <a:rPr lang="en-US" sz="1400" dirty="0"/>
                        <a:t> SB </a:t>
                      </a:r>
                      <a:r>
                        <a:rPr lang="en-US" sz="1400" dirty="0" err="1"/>
                        <a:t>recir</a:t>
                      </a:r>
                      <a:r>
                        <a:rPr lang="en-US" sz="1400" dirty="0"/>
                        <a:t> – D10.0</a:t>
                      </a:r>
                    </a:p>
                    <a:p>
                      <a:r>
                        <a:rPr lang="en-US" sz="1400" dirty="0"/>
                        <a:t>- Comment resolution on      </a:t>
                      </a:r>
                    </a:p>
                    <a:p>
                      <a:r>
                        <a:rPr lang="en-US" sz="1400" dirty="0"/>
                        <a:t>  SB#4 </a:t>
                      </a:r>
                    </a:p>
                  </a:txBody>
                  <a:tcPr/>
                </a:tc>
                <a:tc>
                  <a:txBody>
                    <a:bodyPr/>
                    <a:lstStyle/>
                    <a:p>
                      <a:pPr algn="ctr"/>
                      <a:r>
                        <a:rPr lang="en-US" sz="1400" dirty="0"/>
                        <a:t>17/1146r0</a:t>
                      </a:r>
                    </a:p>
                  </a:txBody>
                  <a:tcPr/>
                </a:tc>
                <a:extLst>
                  <a:ext uri="{0D108BD9-81ED-4DB2-BD59-A6C34878D82A}">
                    <a16:rowId xmlns:a16="http://schemas.microsoft.com/office/drawing/2014/main" val="10002"/>
                  </a:ext>
                </a:extLst>
              </a:tr>
              <a:tr h="370840">
                <a:tc>
                  <a:txBody>
                    <a:bodyPr/>
                    <a:lstStyle/>
                    <a:p>
                      <a:r>
                        <a:rPr lang="en-US" sz="1400" dirty="0" err="1"/>
                        <a:t>TGaj</a:t>
                      </a:r>
                      <a:endParaRPr lang="en-US" sz="1400" dirty="0"/>
                    </a:p>
                  </a:txBody>
                  <a:tcPr/>
                </a:tc>
                <a:tc>
                  <a:txBody>
                    <a:bodyPr/>
                    <a:lstStyle/>
                    <a:p>
                      <a:r>
                        <a:rPr lang="en-US" sz="1400" dirty="0"/>
                        <a:t>SB#2</a:t>
                      </a:r>
                    </a:p>
                  </a:txBody>
                  <a:tcPr/>
                </a:tc>
                <a:tc>
                  <a:txBody>
                    <a:bodyPr/>
                    <a:lstStyle/>
                    <a:p>
                      <a:r>
                        <a:rPr lang="en-US" sz="1400" dirty="0"/>
                        <a:t>D6.0</a:t>
                      </a:r>
                    </a:p>
                  </a:txBody>
                  <a:tcPr/>
                </a:tc>
                <a:tc>
                  <a:txBody>
                    <a:bodyPr/>
                    <a:lstStyle/>
                    <a:p>
                      <a:pPr algn="ctr"/>
                      <a:r>
                        <a:rPr lang="en-US" sz="1400" dirty="0"/>
                        <a:t>31 </a:t>
                      </a:r>
                    </a:p>
                  </a:txBody>
                  <a:tcPr/>
                </a:tc>
                <a:tc>
                  <a:txBody>
                    <a:bodyPr/>
                    <a:lstStyle/>
                    <a:p>
                      <a:pPr algn="ctr"/>
                      <a:r>
                        <a:rPr lang="en-US" sz="1400" dirty="0"/>
                        <a:t>All </a:t>
                      </a:r>
                    </a:p>
                  </a:txBody>
                  <a:tcPr/>
                </a:tc>
                <a:tc>
                  <a:txBody>
                    <a:bodyPr/>
                    <a:lstStyle/>
                    <a:p>
                      <a:r>
                        <a:rPr lang="en-US" sz="1400" baseline="0" dirty="0"/>
                        <a:t>- Issue </a:t>
                      </a:r>
                      <a:r>
                        <a:rPr lang="en-US" sz="1400" baseline="0" dirty="0" err="1"/>
                        <a:t>recirc</a:t>
                      </a:r>
                      <a:r>
                        <a:rPr lang="en-US" sz="1400" baseline="0" dirty="0"/>
                        <a:t>- SB on D7.0</a:t>
                      </a:r>
                      <a:br>
                        <a:rPr lang="en-US" sz="1400" baseline="0" dirty="0"/>
                      </a:br>
                      <a:r>
                        <a:rPr lang="en-US" sz="1400" baseline="0" dirty="0"/>
                        <a:t>- Prepare for </a:t>
                      </a:r>
                      <a:r>
                        <a:rPr lang="en-US" sz="1400" baseline="0" dirty="0" err="1"/>
                        <a:t>RevCom</a:t>
                      </a:r>
                      <a:endParaRPr lang="en-US" sz="1400" dirty="0"/>
                    </a:p>
                  </a:txBody>
                  <a:tcPr/>
                </a:tc>
                <a:tc>
                  <a:txBody>
                    <a:bodyPr/>
                    <a:lstStyle/>
                    <a:p>
                      <a:pPr algn="ctr"/>
                      <a:r>
                        <a:rPr lang="en-US" sz="1400" dirty="0"/>
                        <a:t>17/1117r0</a:t>
                      </a:r>
                    </a:p>
                  </a:txBody>
                  <a:tcPr/>
                </a:tc>
                <a:extLst>
                  <a:ext uri="{0D108BD9-81ED-4DB2-BD59-A6C34878D82A}">
                    <a16:rowId xmlns:a16="http://schemas.microsoft.com/office/drawing/2014/main" val="10003"/>
                  </a:ext>
                </a:extLst>
              </a:tr>
              <a:tr h="370840">
                <a:tc>
                  <a:txBody>
                    <a:bodyPr/>
                    <a:lstStyle/>
                    <a:p>
                      <a:r>
                        <a:rPr lang="en-US" sz="1400" dirty="0" err="1"/>
                        <a:t>TGak</a:t>
                      </a:r>
                      <a:endParaRPr lang="en-US" sz="1400" dirty="0"/>
                    </a:p>
                  </a:txBody>
                  <a:tcPr/>
                </a:tc>
                <a:tc>
                  <a:txBody>
                    <a:bodyPr/>
                    <a:lstStyle/>
                    <a:p>
                      <a:r>
                        <a:rPr lang="en-US" sz="1400" dirty="0"/>
                        <a:t> SB#1</a:t>
                      </a:r>
                    </a:p>
                  </a:txBody>
                  <a:tcPr/>
                </a:tc>
                <a:tc>
                  <a:txBody>
                    <a:bodyPr/>
                    <a:lstStyle/>
                    <a:p>
                      <a:r>
                        <a:rPr lang="en-US" sz="1400" dirty="0"/>
                        <a:t>D4.0</a:t>
                      </a:r>
                    </a:p>
                  </a:txBody>
                  <a:tcPr/>
                </a:tc>
                <a:tc>
                  <a:txBody>
                    <a:bodyPr/>
                    <a:lstStyle/>
                    <a:p>
                      <a:pPr algn="ctr"/>
                      <a:r>
                        <a:rPr lang="en-US" sz="1400" dirty="0"/>
                        <a:t> 165</a:t>
                      </a:r>
                    </a:p>
                  </a:txBody>
                  <a:tcPr/>
                </a:tc>
                <a:tc>
                  <a:txBody>
                    <a:bodyPr/>
                    <a:lstStyle/>
                    <a:p>
                      <a:pPr algn="ctr"/>
                      <a:r>
                        <a:rPr lang="en-US" sz="1400" dirty="0"/>
                        <a:t>87</a:t>
                      </a:r>
                    </a:p>
                  </a:txBody>
                  <a:tcPr/>
                </a:tc>
                <a:tc>
                  <a:txBody>
                    <a:bodyPr/>
                    <a:lstStyle/>
                    <a:p>
                      <a:pPr marL="285750" indent="-285750">
                        <a:buFontTx/>
                        <a:buChar char="-"/>
                      </a:pPr>
                      <a:r>
                        <a:rPr lang="en-US" sz="1400" dirty="0"/>
                        <a:t>Complete comment resolution on remain 78 comments </a:t>
                      </a:r>
                    </a:p>
                    <a:p>
                      <a:pPr marL="285750" indent="-285750">
                        <a:buFontTx/>
                        <a:buChar char="-"/>
                      </a:pPr>
                      <a:r>
                        <a:rPr lang="en-US" sz="1400" dirty="0"/>
                        <a:t>Issue SB  </a:t>
                      </a:r>
                      <a:r>
                        <a:rPr lang="en-US" sz="1400" dirty="0" err="1"/>
                        <a:t>recirc</a:t>
                      </a:r>
                      <a:r>
                        <a:rPr lang="en-US" sz="1400" dirty="0"/>
                        <a:t> on D5.0</a:t>
                      </a:r>
                    </a:p>
                  </a:txBody>
                  <a:tcPr/>
                </a:tc>
                <a:tc>
                  <a:txBody>
                    <a:bodyPr/>
                    <a:lstStyle/>
                    <a:p>
                      <a:pPr algn="ctr"/>
                      <a:r>
                        <a:rPr lang="en-US" sz="1400" dirty="0"/>
                        <a:t>17/1133r0</a:t>
                      </a:r>
                    </a:p>
                  </a:txBody>
                  <a:tcPr/>
                </a:tc>
                <a:extLst>
                  <a:ext uri="{0D108BD9-81ED-4DB2-BD59-A6C34878D82A}">
                    <a16:rowId xmlns:a16="http://schemas.microsoft.com/office/drawing/2014/main" val="10004"/>
                  </a:ext>
                </a:extLst>
              </a:tr>
            </a:tbl>
          </a:graphicData>
        </a:graphic>
      </p:graphicFrame>
      <p:sp>
        <p:nvSpPr>
          <p:cNvPr id="8" name="Right Arrow 7"/>
          <p:cNvSpPr/>
          <p:nvPr/>
        </p:nvSpPr>
        <p:spPr bwMode="auto">
          <a:xfrm>
            <a:off x="304800" y="27432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105998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71" y="522928"/>
            <a:ext cx="7772400" cy="762000"/>
          </a:xfrm>
        </p:spPr>
        <p:txBody>
          <a:bodyPr/>
          <a:lstStyle/>
          <a:p>
            <a:r>
              <a:rPr lang="en-US" sz="2800" b="1" dirty="0"/>
              <a:t>802.11WNG  (Wireless Next Generation)</a:t>
            </a:r>
          </a:p>
        </p:txBody>
      </p:sp>
      <p:sp>
        <p:nvSpPr>
          <p:cNvPr id="3" name="Content Placeholder 2"/>
          <p:cNvSpPr>
            <a:spLocks noGrp="1"/>
          </p:cNvSpPr>
          <p:nvPr>
            <p:ph idx="1"/>
          </p:nvPr>
        </p:nvSpPr>
        <p:spPr>
          <a:xfrm>
            <a:off x="228600" y="1371600"/>
            <a:ext cx="8610600" cy="3048000"/>
          </a:xfrm>
        </p:spPr>
        <p:txBody>
          <a:bodyPr/>
          <a:lstStyle/>
          <a:p>
            <a:pPr>
              <a:spcBef>
                <a:spcPts val="0"/>
              </a:spcBef>
            </a:pPr>
            <a:r>
              <a:rPr lang="en-US" altLang="en-US" sz="1800" b="1" dirty="0">
                <a:solidFill>
                  <a:srgbClr val="000099"/>
                </a:solidFill>
              </a:rPr>
              <a:t>Presentations reviewed </a:t>
            </a:r>
            <a:br>
              <a:rPr lang="en-US" altLang="en-US" sz="1600" b="1" dirty="0"/>
            </a:br>
            <a:endParaRPr lang="en-US" altLang="en-US" sz="1600" b="1" dirty="0"/>
          </a:p>
          <a:p>
            <a:pPr marL="857250" lvl="1" indent="-457200">
              <a:spcBef>
                <a:spcPct val="0"/>
              </a:spcBef>
              <a:defRPr/>
            </a:pPr>
            <a:r>
              <a:rPr lang="en-US" sz="1800" dirty="0"/>
              <a:t>“Overview of the ETSI SDR project” – </a:t>
            </a:r>
            <a:r>
              <a:rPr lang="en-US" sz="1800" dirty="0" err="1"/>
              <a:t>Bahareh</a:t>
            </a:r>
            <a:r>
              <a:rPr lang="en-US" sz="1800" dirty="0"/>
              <a:t> </a:t>
            </a:r>
            <a:r>
              <a:rPr lang="en-US" sz="1800" dirty="0" err="1"/>
              <a:t>Sadeghi</a:t>
            </a:r>
            <a:r>
              <a:rPr lang="en-US" sz="1800" dirty="0"/>
              <a:t> (Intel)</a:t>
            </a:r>
          </a:p>
          <a:p>
            <a:pPr marL="1200150" lvl="2" indent="-457200">
              <a:spcBef>
                <a:spcPts val="0"/>
              </a:spcBef>
              <a:defRPr/>
            </a:pPr>
            <a:r>
              <a:rPr lang="en-US" sz="1000" dirty="0"/>
              <a:t>https://mentor.ieee.org/802.11/dcn/17/11-17-1005-00-0wng-etsi-software-reconfiguration-overview.pptx</a:t>
            </a:r>
          </a:p>
          <a:p>
            <a:pPr marL="857250" lvl="1" indent="-457200">
              <a:spcBef>
                <a:spcPct val="0"/>
              </a:spcBef>
              <a:defRPr/>
            </a:pPr>
            <a:r>
              <a:rPr lang="en-US" sz="1800" dirty="0">
                <a:solidFill>
                  <a:srgbClr val="FF0000"/>
                </a:solidFill>
              </a:rPr>
              <a:t>“Low Complexity and Constrained Peak Power Consumption WLAN” – </a:t>
            </a:r>
            <a:r>
              <a:rPr lang="en-US" sz="1800" dirty="0" err="1">
                <a:solidFill>
                  <a:srgbClr val="FF0000"/>
                </a:solidFill>
              </a:rPr>
              <a:t>Chitto</a:t>
            </a:r>
            <a:r>
              <a:rPr lang="en-US" sz="1800" dirty="0">
                <a:solidFill>
                  <a:srgbClr val="FF0000"/>
                </a:solidFill>
              </a:rPr>
              <a:t> </a:t>
            </a:r>
            <a:r>
              <a:rPr lang="en-US" sz="1800" dirty="0" err="1">
                <a:solidFill>
                  <a:srgbClr val="FF0000"/>
                </a:solidFill>
              </a:rPr>
              <a:t>Chittabrata</a:t>
            </a:r>
            <a:r>
              <a:rPr lang="en-US" sz="1800" dirty="0">
                <a:solidFill>
                  <a:srgbClr val="FF0000"/>
                </a:solidFill>
              </a:rPr>
              <a:t> (Intel)</a:t>
            </a:r>
          </a:p>
          <a:p>
            <a:pPr marL="1200150" lvl="2" indent="-457200">
              <a:spcBef>
                <a:spcPts val="0"/>
              </a:spcBef>
              <a:defRPr/>
            </a:pPr>
            <a:r>
              <a:rPr lang="en-US" altLang="ja-JP" sz="1000" dirty="0">
                <a:cs typeface="Times New Roman" pitchFamily="18" charset="0"/>
              </a:rPr>
              <a:t>https://mentor.ieee.org/802.11/dcn/17/11-17-1036-00-0wng-wlan-iot-low-complexity-constrained-peak-power-consumption-wlan.pptx</a:t>
            </a:r>
          </a:p>
          <a:p>
            <a:pPr marL="857250" lvl="1" indent="-457200">
              <a:spcBef>
                <a:spcPct val="0"/>
              </a:spcBef>
              <a:defRPr/>
            </a:pPr>
            <a:r>
              <a:rPr lang="en-US" sz="1800" dirty="0"/>
              <a:t>“Orchestrator pilot signal” – Hiroshi Mano (</a:t>
            </a:r>
            <a:r>
              <a:rPr lang="en-US" sz="1800" dirty="0" err="1"/>
              <a:t>Koden</a:t>
            </a:r>
            <a:r>
              <a:rPr lang="en-US" sz="1800" dirty="0"/>
              <a:t> Techno Info, K.K.)</a:t>
            </a:r>
          </a:p>
          <a:p>
            <a:pPr marL="1200150" lvl="2" indent="-457200">
              <a:spcBef>
                <a:spcPts val="0"/>
              </a:spcBef>
              <a:defRPr/>
            </a:pPr>
            <a:r>
              <a:rPr lang="en-US" sz="1000" dirty="0"/>
              <a:t>https://mentor.ieee.org/802.11/dcn/17/11-17-1110-01-0wng-orchestrator-pilot-signal.pptx</a:t>
            </a:r>
          </a:p>
          <a:p>
            <a:pPr marL="857250" lvl="1" indent="-457200">
              <a:spcBef>
                <a:spcPct val="0"/>
              </a:spcBef>
              <a:defRPr/>
            </a:pPr>
            <a:r>
              <a:rPr lang="en-US" altLang="ja-JP" sz="1800" dirty="0">
                <a:cs typeface="Times New Roman" pitchFamily="18" charset="0"/>
              </a:rPr>
              <a:t>“</a:t>
            </a:r>
            <a:r>
              <a:rPr lang="en-US" sz="1800" dirty="0"/>
              <a:t>Broadcasting on WLAN” - Hitoshi Morioka (SRC Software)</a:t>
            </a:r>
          </a:p>
          <a:p>
            <a:pPr marL="1200150" lvl="2" indent="-457200">
              <a:spcBef>
                <a:spcPts val="0"/>
              </a:spcBef>
              <a:defRPr/>
            </a:pPr>
            <a:r>
              <a:rPr lang="en-US" sz="1000" dirty="0"/>
              <a:t>https://mentor.ieee.org/802.11/dcn/17/11-17-0999-01-0wng-broadcasting-on-wlan.pptx </a:t>
            </a:r>
          </a:p>
          <a:p>
            <a:pPr marL="857250" lvl="1" indent="-457200">
              <a:spcBef>
                <a:spcPct val="0"/>
              </a:spcBef>
              <a:defRPr/>
            </a:pPr>
            <a:r>
              <a:rPr lang="en-US" sz="1800" dirty="0">
                <a:solidFill>
                  <a:srgbClr val="FF0000"/>
                </a:solidFill>
              </a:rPr>
              <a:t>“Student projects at University of Colorado – Boulder: Measurements of temporal occupancy and a comparison of indoor performance of </a:t>
            </a:r>
            <a:br>
              <a:rPr lang="en-US" sz="1800" dirty="0">
                <a:solidFill>
                  <a:srgbClr val="FF0000"/>
                </a:solidFill>
              </a:rPr>
            </a:br>
            <a:r>
              <a:rPr lang="en-US" sz="1800" dirty="0">
                <a:solidFill>
                  <a:srgbClr val="FF0000"/>
                </a:solidFill>
              </a:rPr>
              <a:t>OFDM vs CCK/DSSS” – Jim Lansford (Qualcomm)</a:t>
            </a:r>
            <a:endParaRPr lang="en-US" i="1" dirty="0">
              <a:solidFill>
                <a:srgbClr val="FF0000"/>
              </a:solidFill>
            </a:endParaRPr>
          </a:p>
          <a:p>
            <a:pPr marL="1200150" lvl="2" indent="-457200">
              <a:spcBef>
                <a:spcPts val="0"/>
              </a:spcBef>
              <a:defRPr/>
            </a:pPr>
            <a:r>
              <a:rPr lang="en-US" sz="1200" dirty="0"/>
              <a:t>https://mentor.ieee.org/802.11/dcn/17/11-17-1104-01-0wng-wlan-temporal-occupancy-and-indoor-ofdm-vs-dsss.ppt</a:t>
            </a:r>
          </a:p>
          <a:p>
            <a:pPr marL="400050" lvl="1" indent="0">
              <a:spcBef>
                <a:spcPts val="0"/>
              </a:spcBef>
              <a:buNone/>
              <a:defRPr/>
            </a:pPr>
            <a:endParaRPr lang="en-US" sz="1600" dirty="0">
              <a:solidFill>
                <a:srgbClr val="FF0000"/>
              </a:solidFill>
            </a:endParaRPr>
          </a:p>
          <a:p>
            <a:pPr>
              <a:spcBef>
                <a:spcPts val="0"/>
              </a:spcBef>
            </a:pPr>
            <a:r>
              <a:rPr lang="en-US" altLang="en-US" sz="1800" dirty="0"/>
              <a:t>Two </a:t>
            </a:r>
            <a:r>
              <a:rPr lang="en-US" altLang="en-US" sz="1800" dirty="0" err="1"/>
              <a:t>strawpolls</a:t>
            </a:r>
            <a:r>
              <a:rPr lang="en-US" altLang="en-US" sz="1800" dirty="0"/>
              <a:t>, No recommendations for TIGs or SGs</a:t>
            </a:r>
          </a:p>
          <a:p>
            <a:pPr marL="0" indent="0">
              <a:spcBef>
                <a:spcPts val="0"/>
              </a:spcBef>
              <a:buNone/>
            </a:pPr>
            <a:endParaRPr lang="en-US" altLang="en-US" sz="1800" dirty="0"/>
          </a:p>
          <a:p>
            <a:pPr>
              <a:spcBef>
                <a:spcPts val="0"/>
              </a:spcBef>
            </a:pPr>
            <a:r>
              <a:rPr lang="en-US" altLang="en-US" sz="1800" dirty="0"/>
              <a:t>Closing report:17/1150r0</a:t>
            </a:r>
          </a:p>
          <a:p>
            <a:pPr>
              <a:spcBef>
                <a:spcPts val="0"/>
              </a:spcBef>
            </a:pPr>
            <a:endParaRPr lang="en-US" altLang="en-US" sz="1600" dirty="0"/>
          </a:p>
        </p:txBody>
      </p:sp>
      <p:sp>
        <p:nvSpPr>
          <p:cNvPr id="4" name="Date Placeholder 3"/>
          <p:cNvSpPr>
            <a:spLocks noGrp="1"/>
          </p:cNvSpPr>
          <p:nvPr>
            <p:ph type="dt" sz="half" idx="10"/>
          </p:nvPr>
        </p:nvSpPr>
        <p:spPr/>
        <p:txBody>
          <a:bodyPr/>
          <a:lstStyle/>
          <a:p>
            <a:r>
              <a:rPr lang="en-US" altLang="en-US"/>
              <a:t>July 2017</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5</a:t>
            </a:fld>
            <a:endParaRPr lang="en-US" altLang="en-US"/>
          </a:p>
        </p:txBody>
      </p:sp>
      <p:sp>
        <p:nvSpPr>
          <p:cNvPr id="7" name="Right Arrow 6"/>
          <p:cNvSpPr/>
          <p:nvPr/>
        </p:nvSpPr>
        <p:spPr bwMode="auto">
          <a:xfrm>
            <a:off x="228600" y="23622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544979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802.11ax  (HEW) </a:t>
            </a:r>
            <a:endParaRPr lang="en-CA" dirty="0"/>
          </a:p>
        </p:txBody>
      </p:sp>
      <p:sp>
        <p:nvSpPr>
          <p:cNvPr id="3" name="Content Placeholder 2"/>
          <p:cNvSpPr>
            <a:spLocks noGrp="1"/>
          </p:cNvSpPr>
          <p:nvPr>
            <p:ph idx="1"/>
          </p:nvPr>
        </p:nvSpPr>
        <p:spPr>
          <a:xfrm>
            <a:off x="838200" y="1752600"/>
            <a:ext cx="7848600" cy="3515811"/>
          </a:xfrm>
        </p:spPr>
        <p:txBody>
          <a:bodyPr/>
          <a:lstStyle/>
          <a:p>
            <a:r>
              <a:rPr lang="en-CA" sz="2400" dirty="0"/>
              <a:t>Continued with the comment resolution on draft D1.0.</a:t>
            </a:r>
          </a:p>
          <a:p>
            <a:pPr lvl="1"/>
            <a:r>
              <a:rPr lang="en-CA" sz="2000" i="1" dirty="0">
                <a:ea typeface="+mn-ea"/>
                <a:cs typeface="+mn-cs"/>
              </a:rPr>
              <a:t>May 2017 closing plenary – comments remaining ~1700</a:t>
            </a:r>
          </a:p>
          <a:p>
            <a:pPr lvl="1"/>
            <a:r>
              <a:rPr lang="en-CA" sz="2000" i="1" dirty="0">
                <a:ea typeface="+mn-ea"/>
                <a:cs typeface="+mn-cs"/>
              </a:rPr>
              <a:t>Resolved and approved  ~480 CIDs</a:t>
            </a:r>
          </a:p>
          <a:p>
            <a:pPr lvl="1"/>
            <a:r>
              <a:rPr lang="en-CA" sz="2000" dirty="0">
                <a:ea typeface="+mn-ea"/>
                <a:cs typeface="+mn-cs"/>
              </a:rPr>
              <a:t>~1000 CIDs remaining for the MAC</a:t>
            </a:r>
          </a:p>
          <a:p>
            <a:pPr lvl="1"/>
            <a:r>
              <a:rPr lang="en-CA" sz="2000" dirty="0">
                <a:ea typeface="+mn-ea"/>
                <a:cs typeface="+mn-cs"/>
              </a:rPr>
              <a:t>The TG Editor is planning to produce &amp; release draft D1.4</a:t>
            </a:r>
          </a:p>
          <a:p>
            <a:r>
              <a:rPr lang="en-CA" sz="2400" dirty="0"/>
              <a:t>Plans for September 2017</a:t>
            </a:r>
          </a:p>
          <a:p>
            <a:pPr lvl="1"/>
            <a:r>
              <a:rPr lang="en-CA" sz="1800" dirty="0"/>
              <a:t>Hold several teleconference calls for comment resolution in </a:t>
            </a:r>
            <a:br>
              <a:rPr lang="en-CA" sz="1800" dirty="0"/>
            </a:br>
            <a:r>
              <a:rPr lang="en-CA" sz="1800" dirty="0"/>
              <a:t>July / Aug 2017</a:t>
            </a:r>
          </a:p>
          <a:p>
            <a:pPr lvl="1"/>
            <a:r>
              <a:rPr lang="en-CA" sz="1800" dirty="0"/>
              <a:t>Hold Ad-Hoc comment resolution meeting in Bay area – Calif. </a:t>
            </a:r>
          </a:p>
          <a:p>
            <a:pPr lvl="1"/>
            <a:r>
              <a:rPr lang="en-CA" sz="1800" dirty="0"/>
              <a:t>Resolve remaining comments </a:t>
            </a:r>
          </a:p>
          <a:p>
            <a:pPr lvl="1"/>
            <a:r>
              <a:rPr lang="en-CA" sz="1800" i="1" dirty="0"/>
              <a:t>Goal -- prepare D2.0 for WG letter ballot</a:t>
            </a:r>
          </a:p>
          <a:p>
            <a:r>
              <a:rPr lang="en-AU" sz="2400" dirty="0"/>
              <a:t>Closing report: </a:t>
            </a:r>
          </a:p>
          <a:p>
            <a:endParaRPr lang="en-CA" sz="2400" dirty="0"/>
          </a:p>
        </p:txBody>
      </p:sp>
      <p:sp>
        <p:nvSpPr>
          <p:cNvPr id="4" name="Date Placeholder 3"/>
          <p:cNvSpPr>
            <a:spLocks noGrp="1"/>
          </p:cNvSpPr>
          <p:nvPr>
            <p:ph type="dt" sz="half" idx="10"/>
          </p:nvPr>
        </p:nvSpPr>
        <p:spPr/>
        <p:txBody>
          <a:bodyPr/>
          <a:lstStyle/>
          <a:p>
            <a:pPr>
              <a:defRPr/>
            </a:pPr>
            <a:r>
              <a:rPr lang="en-US" altLang="zh-CN"/>
              <a:t>July 2017</a:t>
            </a:r>
            <a:endParaRPr lang="en-US" dirty="0"/>
          </a:p>
        </p:txBody>
      </p:sp>
      <p:sp>
        <p:nvSpPr>
          <p:cNvPr id="5" name="Footer Placeholder 4"/>
          <p:cNvSpPr>
            <a:spLocks noGrp="1"/>
          </p:cNvSpPr>
          <p:nvPr>
            <p:ph type="ftr" sz="quarter" idx="11"/>
          </p:nvPr>
        </p:nvSpPr>
        <p:spPr/>
        <p:txBody>
          <a:bodyPr/>
          <a:lstStyle/>
          <a:p>
            <a:pPr>
              <a:defRPr/>
            </a:pPr>
            <a:r>
              <a:rPr lang="en-US"/>
              <a:t>Al Petrick, Jones-Petrick and Associates</a:t>
            </a:r>
          </a:p>
        </p:txBody>
      </p:sp>
      <p:sp>
        <p:nvSpPr>
          <p:cNvPr id="6" name="Slide Number Placeholder 5"/>
          <p:cNvSpPr>
            <a:spLocks noGrp="1"/>
          </p:cNvSpPr>
          <p:nvPr>
            <p:ph type="sldNum" sz="quarter" idx="12"/>
          </p:nvPr>
        </p:nvSpPr>
        <p:spPr/>
        <p:txBody>
          <a:bodyPr/>
          <a:lstStyle/>
          <a:p>
            <a:pPr>
              <a:defRPr/>
            </a:pPr>
            <a:r>
              <a:rPr lang="en-US"/>
              <a:t>Slide </a:t>
            </a:r>
            <a:fld id="{E7E6215C-0148-4EB1-A390-22B113FC486F}" type="slidenum">
              <a:rPr lang="en-US" smtClean="0"/>
              <a:pPr>
                <a:defRPr/>
              </a:pPr>
              <a:t>6</a:t>
            </a:fld>
            <a:endParaRPr lang="en-US"/>
          </a:p>
        </p:txBody>
      </p:sp>
      <p:sp>
        <p:nvSpPr>
          <p:cNvPr id="7" name="Right Arrow 6"/>
          <p:cNvSpPr/>
          <p:nvPr/>
        </p:nvSpPr>
        <p:spPr bwMode="auto">
          <a:xfrm>
            <a:off x="426317" y="20574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343872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5944" y="457200"/>
            <a:ext cx="8077200" cy="1066800"/>
          </a:xfrm>
        </p:spPr>
        <p:txBody>
          <a:bodyPr/>
          <a:lstStyle/>
          <a:p>
            <a:r>
              <a:rPr lang="en-US" sz="3200" b="1" dirty="0"/>
              <a:t>802.11ba [WUR –(Wake-Up Radio)]</a:t>
            </a:r>
          </a:p>
        </p:txBody>
      </p:sp>
      <p:sp>
        <p:nvSpPr>
          <p:cNvPr id="3" name="Content Placeholder 2"/>
          <p:cNvSpPr>
            <a:spLocks noGrp="1"/>
          </p:cNvSpPr>
          <p:nvPr>
            <p:ph idx="1"/>
          </p:nvPr>
        </p:nvSpPr>
        <p:spPr>
          <a:xfrm>
            <a:off x="744544" y="1600200"/>
            <a:ext cx="7848600" cy="3124200"/>
          </a:xfrm>
        </p:spPr>
        <p:txBody>
          <a:bodyPr/>
          <a:lstStyle/>
          <a:p>
            <a:r>
              <a:rPr lang="en-US" altLang="en-US" sz="2000" dirty="0"/>
              <a:t>Reviewed technical presentations</a:t>
            </a:r>
          </a:p>
          <a:p>
            <a:pPr lvl="1"/>
            <a:r>
              <a:rPr lang="en-US" altLang="en-US" sz="2000" dirty="0"/>
              <a:t>14 PHY / 11 MAC presentations</a:t>
            </a:r>
          </a:p>
          <a:p>
            <a:pPr lvl="2"/>
            <a:r>
              <a:rPr lang="en-US" altLang="en-US" sz="1600" dirty="0"/>
              <a:t>Data rates 62.5 – 250 kb/s</a:t>
            </a:r>
          </a:p>
          <a:p>
            <a:pPr lvl="2"/>
            <a:r>
              <a:rPr lang="en-US" altLang="en-US" sz="1600" dirty="0"/>
              <a:t>OOK, 4MHz BW,13 sub-carriers</a:t>
            </a:r>
          </a:p>
          <a:p>
            <a:pPr lvl="2"/>
            <a:r>
              <a:rPr lang="en-US" altLang="en-US" sz="1600" dirty="0"/>
              <a:t>Beacon, power save</a:t>
            </a:r>
          </a:p>
          <a:p>
            <a:r>
              <a:rPr lang="en-US" altLang="en-US" sz="2000" dirty="0"/>
              <a:t>Approved </a:t>
            </a:r>
            <a:r>
              <a:rPr lang="en-US" altLang="en-US" sz="2000" dirty="0" err="1"/>
              <a:t>TGba</a:t>
            </a:r>
            <a:r>
              <a:rPr lang="en-US" altLang="en-US" sz="2000" dirty="0"/>
              <a:t> Spec Framework Document (SFD) </a:t>
            </a:r>
          </a:p>
          <a:p>
            <a:pPr lvl="1"/>
            <a:r>
              <a:rPr lang="en-US" altLang="en-US" sz="2000" dirty="0"/>
              <a:t>IEEE 802.11-17/575r1</a:t>
            </a:r>
          </a:p>
          <a:p>
            <a:r>
              <a:rPr lang="en-US" altLang="en-US" sz="2000" dirty="0"/>
              <a:t>Reviewed </a:t>
            </a:r>
            <a:r>
              <a:rPr lang="en-US" altLang="en-US" sz="2000" dirty="0" err="1"/>
              <a:t>TGba</a:t>
            </a:r>
            <a:r>
              <a:rPr lang="en-US" altLang="en-US" sz="2000" dirty="0"/>
              <a:t> task group documents</a:t>
            </a:r>
          </a:p>
          <a:p>
            <a:pPr lvl="1"/>
            <a:r>
              <a:rPr lang="en-US" altLang="en-US" sz="2000" dirty="0"/>
              <a:t>Usage model document</a:t>
            </a:r>
          </a:p>
          <a:p>
            <a:pPr lvl="1"/>
            <a:r>
              <a:rPr lang="en-US" altLang="en-US" sz="2000" dirty="0"/>
              <a:t>Simulation Scenarios and Evaluation Methodology Document</a:t>
            </a:r>
          </a:p>
          <a:p>
            <a:r>
              <a:rPr lang="en-US" altLang="en-US" sz="2000" dirty="0"/>
              <a:t>Plans for September 2017</a:t>
            </a:r>
          </a:p>
          <a:p>
            <a:pPr lvl="1"/>
            <a:r>
              <a:rPr lang="en-US" altLang="en-US" sz="1800" dirty="0"/>
              <a:t>Begin work on technical draft D0.1</a:t>
            </a:r>
          </a:p>
          <a:p>
            <a:r>
              <a:rPr lang="en-AU" sz="2000" dirty="0"/>
              <a:t>Closing Report: 17/1155r0</a:t>
            </a:r>
          </a:p>
          <a:p>
            <a:pPr lvl="1"/>
            <a:endParaRPr lang="en-AU" sz="2000" dirty="0"/>
          </a:p>
          <a:p>
            <a:endParaRPr lang="en-AU" sz="2400" dirty="0"/>
          </a:p>
          <a:p>
            <a:pPr marL="0" indent="0">
              <a:buNone/>
            </a:pPr>
            <a:endParaRPr lang="en-AU" sz="2400" b="1" dirty="0"/>
          </a:p>
        </p:txBody>
      </p:sp>
      <p:sp>
        <p:nvSpPr>
          <p:cNvPr id="4" name="Date Placeholder 3"/>
          <p:cNvSpPr>
            <a:spLocks noGrp="1"/>
          </p:cNvSpPr>
          <p:nvPr>
            <p:ph type="dt" sz="half" idx="10"/>
          </p:nvPr>
        </p:nvSpPr>
        <p:spPr/>
        <p:txBody>
          <a:bodyPr/>
          <a:lstStyle/>
          <a:p>
            <a:r>
              <a:rPr lang="en-US" altLang="en-US"/>
              <a:t>July 2017</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7</a:t>
            </a:fld>
            <a:endParaRPr lang="en-US" altLang="en-US"/>
          </a:p>
        </p:txBody>
      </p:sp>
      <p:sp>
        <p:nvSpPr>
          <p:cNvPr id="7" name="Right Arrow 6"/>
          <p:cNvSpPr/>
          <p:nvPr/>
        </p:nvSpPr>
        <p:spPr bwMode="auto">
          <a:xfrm>
            <a:off x="495300" y="22098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484206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b="1" dirty="0"/>
              <a:t>802.11ay</a:t>
            </a:r>
            <a:br>
              <a:rPr lang="en-US" b="1" dirty="0"/>
            </a:br>
            <a:r>
              <a:rPr lang="en-US" b="1" dirty="0"/>
              <a:t>(Next Generation 60 GHz (20Gb/s) </a:t>
            </a:r>
          </a:p>
        </p:txBody>
      </p:sp>
      <p:sp>
        <p:nvSpPr>
          <p:cNvPr id="3" name="Content Placeholder 2"/>
          <p:cNvSpPr>
            <a:spLocks noGrp="1"/>
          </p:cNvSpPr>
          <p:nvPr>
            <p:ph idx="1"/>
          </p:nvPr>
        </p:nvSpPr>
        <p:spPr>
          <a:xfrm>
            <a:off x="1143000" y="2039974"/>
            <a:ext cx="7467600" cy="3733800"/>
          </a:xfrm>
        </p:spPr>
        <p:txBody>
          <a:bodyPr/>
          <a:lstStyle/>
          <a:p>
            <a:r>
              <a:rPr lang="en-US" altLang="en-US" sz="2400" dirty="0"/>
              <a:t>32 submissions were covered during the meeting covering areas related to:</a:t>
            </a:r>
          </a:p>
          <a:p>
            <a:pPr marL="685800" lvl="2" indent="-342900"/>
            <a:r>
              <a:rPr lang="en-US" altLang="en-US" sz="2000" dirty="0">
                <a:ea typeface="+mn-ea"/>
                <a:cs typeface="+mn-cs"/>
              </a:rPr>
              <a:t>Draft amendment – MAC, Beamforming, Usage Models</a:t>
            </a:r>
          </a:p>
          <a:p>
            <a:pPr marL="685800" lvl="2" indent="-342900"/>
            <a:r>
              <a:rPr lang="en-US" altLang="en-US" sz="2000" dirty="0">
                <a:ea typeface="+mn-ea"/>
                <a:cs typeface="+mn-cs"/>
              </a:rPr>
              <a:t>Comment resolution for CC24</a:t>
            </a:r>
          </a:p>
          <a:p>
            <a:r>
              <a:rPr lang="en-US" altLang="en-US" sz="2400" dirty="0"/>
              <a:t>Continued progress in the development of draft amendment D0.3</a:t>
            </a:r>
          </a:p>
          <a:p>
            <a:pPr lvl="1"/>
            <a:r>
              <a:rPr lang="en-US" altLang="en-US" sz="2000" dirty="0"/>
              <a:t>Resolved comments  91</a:t>
            </a:r>
          </a:p>
          <a:p>
            <a:pPr lvl="1"/>
            <a:r>
              <a:rPr lang="en-US" altLang="en-US" sz="2000" dirty="0"/>
              <a:t>Remaining comment 243</a:t>
            </a:r>
          </a:p>
          <a:p>
            <a:r>
              <a:rPr lang="en-US" altLang="en-US" sz="2400" dirty="0"/>
              <a:t>Plans for September 2017 </a:t>
            </a:r>
          </a:p>
          <a:p>
            <a:pPr lvl="1"/>
            <a:r>
              <a:rPr lang="en-US" altLang="en-US" sz="2000" dirty="0"/>
              <a:t>Resolve all comments on D0.3</a:t>
            </a:r>
          </a:p>
          <a:p>
            <a:r>
              <a:rPr lang="en-AU" sz="2400" dirty="0"/>
              <a:t>Closing report: 17/0869r0</a:t>
            </a:r>
          </a:p>
          <a:p>
            <a:endParaRPr lang="en-CA" sz="2400" dirty="0"/>
          </a:p>
          <a:p>
            <a:endParaRPr lang="en-US" sz="2400" dirty="0"/>
          </a:p>
        </p:txBody>
      </p:sp>
      <p:sp>
        <p:nvSpPr>
          <p:cNvPr id="4" name="Date Placeholder 3"/>
          <p:cNvSpPr>
            <a:spLocks noGrp="1"/>
          </p:cNvSpPr>
          <p:nvPr>
            <p:ph type="dt" sz="half" idx="10"/>
          </p:nvPr>
        </p:nvSpPr>
        <p:spPr/>
        <p:txBody>
          <a:bodyPr/>
          <a:lstStyle/>
          <a:p>
            <a:r>
              <a:rPr lang="en-US" altLang="en-US"/>
              <a:t>July 2017</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8</a:t>
            </a:fld>
            <a:endParaRPr lang="en-US" altLang="en-US"/>
          </a:p>
        </p:txBody>
      </p:sp>
    </p:spTree>
    <p:extLst>
      <p:ext uri="{BB962C8B-B14F-4D97-AF65-F5344CB8AC3E}">
        <p14:creationId xmlns:p14="http://schemas.microsoft.com/office/powerpoint/2010/main" val="3459922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b="1" dirty="0"/>
              <a:t>LC - TIG</a:t>
            </a:r>
          </a:p>
        </p:txBody>
      </p:sp>
      <p:sp>
        <p:nvSpPr>
          <p:cNvPr id="3" name="Content Placeholder 2"/>
          <p:cNvSpPr>
            <a:spLocks noGrp="1"/>
          </p:cNvSpPr>
          <p:nvPr>
            <p:ph idx="1"/>
          </p:nvPr>
        </p:nvSpPr>
        <p:spPr>
          <a:xfrm>
            <a:off x="1008390" y="1524000"/>
            <a:ext cx="7830809" cy="4495800"/>
          </a:xfrm>
        </p:spPr>
        <p:txBody>
          <a:bodyPr/>
          <a:lstStyle/>
          <a:p>
            <a:endParaRPr lang="en-AU" sz="2400" dirty="0"/>
          </a:p>
          <a:p>
            <a:pPr>
              <a:defRPr/>
            </a:pPr>
            <a:r>
              <a:rPr lang="en-GB" altLang="en-US" sz="2400" dirty="0"/>
              <a:t>Approved final report of the TIG</a:t>
            </a:r>
          </a:p>
          <a:p>
            <a:pPr lvl="1">
              <a:defRPr/>
            </a:pPr>
            <a:r>
              <a:rPr lang="en-GB" altLang="en-US" sz="1800" dirty="0"/>
              <a:t>Content: The general activities of the IEEE 802 on optical wireless communications (OWC) were presented to the group along with the comparative uniqueness of the potentially three different efforts from the 802.15.7r1, the 802.15.13 and the potential 802.11 effort on LC </a:t>
            </a:r>
            <a:r>
              <a:rPr lang="en-GB" altLang="en-US" sz="1400" dirty="0"/>
              <a:t>(</a:t>
            </a:r>
            <a:r>
              <a:rPr lang="en-GB" altLang="en-US" sz="1400" b="1" dirty="0"/>
              <a:t>doc. 11-17/0962r2</a:t>
            </a:r>
            <a:r>
              <a:rPr lang="en-GB" altLang="en-US" sz="1400" dirty="0"/>
              <a:t>). </a:t>
            </a:r>
          </a:p>
          <a:p>
            <a:pPr>
              <a:defRPr/>
            </a:pPr>
            <a:r>
              <a:rPr lang="en-GB" altLang="en-US" sz="2400" dirty="0"/>
              <a:t>Final Report (</a:t>
            </a:r>
            <a:r>
              <a:rPr lang="en-GB" altLang="en-US" sz="2400" b="1" dirty="0"/>
              <a:t>doc. 11-17/1048r4</a:t>
            </a:r>
            <a:r>
              <a:rPr lang="en-GB" altLang="en-US" sz="2400" dirty="0"/>
              <a:t>)</a:t>
            </a:r>
          </a:p>
          <a:p>
            <a:pPr>
              <a:defRPr/>
            </a:pPr>
            <a:r>
              <a:rPr lang="en-GB" altLang="en-US" sz="2400" dirty="0"/>
              <a:t>LC TIC concluded its work at the July 2017 meeting</a:t>
            </a:r>
          </a:p>
          <a:p>
            <a:pPr>
              <a:defRPr/>
            </a:pPr>
            <a:r>
              <a:rPr lang="en-GB" altLang="en-US" sz="2400" dirty="0"/>
              <a:t>Study group motion planned for 802.11 WG closing plenary</a:t>
            </a:r>
          </a:p>
          <a:p>
            <a:pPr>
              <a:defRPr/>
            </a:pPr>
            <a:r>
              <a:rPr lang="en-GB" altLang="en-US" sz="2400" dirty="0"/>
              <a:t>Closing report: 17/1151r0</a:t>
            </a:r>
          </a:p>
          <a:p>
            <a:pPr marL="0" indent="0">
              <a:buNone/>
            </a:pPr>
            <a:endParaRPr lang="en-CA" sz="2400" dirty="0"/>
          </a:p>
          <a:p>
            <a:endParaRPr lang="en-US" sz="2400" dirty="0"/>
          </a:p>
        </p:txBody>
      </p:sp>
      <p:sp>
        <p:nvSpPr>
          <p:cNvPr id="4" name="Date Placeholder 3"/>
          <p:cNvSpPr>
            <a:spLocks noGrp="1"/>
          </p:cNvSpPr>
          <p:nvPr>
            <p:ph type="dt" sz="half" idx="10"/>
          </p:nvPr>
        </p:nvSpPr>
        <p:spPr/>
        <p:txBody>
          <a:bodyPr/>
          <a:lstStyle/>
          <a:p>
            <a:r>
              <a:rPr lang="en-US" altLang="en-US"/>
              <a:t>July 2017</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9</a:t>
            </a:fld>
            <a:endParaRPr lang="en-US" altLang="en-US"/>
          </a:p>
        </p:txBody>
      </p:sp>
    </p:spTree>
    <p:extLst>
      <p:ext uri="{BB962C8B-B14F-4D97-AF65-F5344CB8AC3E}">
        <p14:creationId xmlns:p14="http://schemas.microsoft.com/office/powerpoint/2010/main" val="3594311867"/>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1678</TotalTime>
  <Words>812</Words>
  <Application>Microsoft Office PowerPoint</Application>
  <PresentationFormat>On-screen Show (4:3)</PresentationFormat>
  <Paragraphs>263</Paragraphs>
  <Slides>11</Slides>
  <Notes>8</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ＭＳ Ｐゴシック</vt:lpstr>
      <vt:lpstr>Arial</vt:lpstr>
      <vt:lpstr>Calibri</vt:lpstr>
      <vt:lpstr>Tahoma</vt:lpstr>
      <vt:lpstr>Times New Roman</vt:lpstr>
      <vt:lpstr>IEEE-P802_15</vt:lpstr>
      <vt:lpstr>Custom Design</vt:lpstr>
      <vt:lpstr>PowerPoint Presentation</vt:lpstr>
      <vt:lpstr>PowerPoint Presentation</vt:lpstr>
      <vt:lpstr>IEEE 802.11 Standards Pipeline</vt:lpstr>
      <vt:lpstr>802.11 Task Groups in Comment Resolution</vt:lpstr>
      <vt:lpstr>802.11WNG  (Wireless Next Generation)</vt:lpstr>
      <vt:lpstr>802.11ax  (HEW) </vt:lpstr>
      <vt:lpstr>802.11ba [WUR –(Wake-Up Radio)]</vt:lpstr>
      <vt:lpstr>802.11ay (Next Generation 60 GHz (20Gb/s) </vt:lpstr>
      <vt:lpstr>LC - TIG</vt:lpstr>
      <vt:lpstr>Editor’s Projected Completion of 802.11 Amendments</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aaa</dc:creator>
  <dc:description>&lt;doc#&gt;</dc:description>
  <cp:lastModifiedBy>Al Petrick</cp:lastModifiedBy>
  <cp:revision>244</cp:revision>
  <cp:lastPrinted>1998-02-10T13:28:06Z</cp:lastPrinted>
  <dcterms:created xsi:type="dcterms:W3CDTF">2016-01-21T14:33:00Z</dcterms:created>
  <dcterms:modified xsi:type="dcterms:W3CDTF">2017-07-13T16:43:29Z</dcterms:modified>
</cp:coreProperties>
</file>