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sldIdLst>
    <p:sldId id="313" r:id="rId2"/>
    <p:sldId id="307" r:id="rId3"/>
    <p:sldId id="308" r:id="rId4"/>
    <p:sldId id="309" r:id="rId5"/>
    <p:sldId id="310" r:id="rId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000000"/>
    <a:srgbClr val="FFCC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20"/>
    <p:restoredTop sz="94660"/>
  </p:normalViewPr>
  <p:slideViewPr>
    <p:cSldViewPr snapToGrid="0">
      <p:cViewPr varScale="1">
        <p:scale>
          <a:sx n="75" d="100"/>
          <a:sy n="75" d="100"/>
        </p:scale>
        <p:origin x="1236"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0F42EF-0A52-409B-8CFE-331989EAA8AD}" type="datetimeFigureOut">
              <a:rPr kumimoji="1" lang="ja-JP" altLang="en-US" smtClean="0"/>
              <a:t>2017/7/14</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22377C-1BDD-4418-8A66-C0552657AEFF}" type="slidenum">
              <a:rPr kumimoji="1" lang="ja-JP" altLang="en-US" smtClean="0"/>
              <a:t>‹#›</a:t>
            </a:fld>
            <a:endParaRPr kumimoji="1" lang="ja-JP" altLang="en-US"/>
          </a:p>
        </p:txBody>
      </p:sp>
    </p:spTree>
    <p:extLst>
      <p:ext uri="{BB962C8B-B14F-4D97-AF65-F5344CB8AC3E}">
        <p14:creationId xmlns:p14="http://schemas.microsoft.com/office/powerpoint/2010/main" val="21046456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22377C-1BDD-4418-8A66-C0552657AEFF}" type="slidenum">
              <a:rPr kumimoji="1" lang="ja-JP" altLang="en-US" smtClean="0"/>
              <a:t>1</a:t>
            </a:fld>
            <a:endParaRPr kumimoji="1" lang="ja-JP" altLang="en-US"/>
          </a:p>
        </p:txBody>
      </p:sp>
    </p:spTree>
    <p:extLst>
      <p:ext uri="{BB962C8B-B14F-4D97-AF65-F5344CB8AC3E}">
        <p14:creationId xmlns:p14="http://schemas.microsoft.com/office/powerpoint/2010/main" val="1807678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22377C-1BDD-4418-8A66-C0552657AEFF}" type="slidenum">
              <a:rPr kumimoji="1" lang="ja-JP" altLang="en-US" smtClean="0"/>
              <a:t>2</a:t>
            </a:fld>
            <a:endParaRPr kumimoji="1" lang="ja-JP" altLang="en-US"/>
          </a:p>
        </p:txBody>
      </p:sp>
    </p:spTree>
    <p:extLst>
      <p:ext uri="{BB962C8B-B14F-4D97-AF65-F5344CB8AC3E}">
        <p14:creationId xmlns:p14="http://schemas.microsoft.com/office/powerpoint/2010/main" val="41723190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22377C-1BDD-4418-8A66-C0552657AEFF}" type="slidenum">
              <a:rPr kumimoji="1" lang="ja-JP" altLang="en-US" smtClean="0"/>
              <a:t>4</a:t>
            </a:fld>
            <a:endParaRPr kumimoji="1" lang="ja-JP" altLang="en-US"/>
          </a:p>
        </p:txBody>
      </p:sp>
    </p:spTree>
    <p:extLst>
      <p:ext uri="{BB962C8B-B14F-4D97-AF65-F5344CB8AC3E}">
        <p14:creationId xmlns:p14="http://schemas.microsoft.com/office/powerpoint/2010/main" val="525797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4" name="フッター プレースホルダー 3"/>
          <p:cNvSpPr>
            <a:spLocks noGrp="1"/>
          </p:cNvSpPr>
          <p:nvPr>
            <p:ph type="ftr" sz="quarter" idx="11"/>
          </p:nvPr>
        </p:nvSpPr>
        <p:spPr/>
        <p:txBody>
          <a:bodyPr/>
          <a:lstStyle/>
          <a:p>
            <a:r>
              <a:rPr lang="en-US" altLang="ja-JP"/>
              <a:t>Hideki Aoyama (Panasonic)</a:t>
            </a:r>
            <a:endParaRPr lang="ja-JP" altLang="en-US" dirty="0"/>
          </a:p>
        </p:txBody>
      </p:sp>
      <p:sp>
        <p:nvSpPr>
          <p:cNvPr id="5" name="スライド番号プレースホルダー 4"/>
          <p:cNvSpPr>
            <a:spLocks noGrp="1"/>
          </p:cNvSpPr>
          <p:nvPr>
            <p:ph type="sldNum" sz="quarter" idx="12"/>
          </p:nvPr>
        </p:nvSpPr>
        <p:spPr/>
        <p:txBody>
          <a:bodyPr/>
          <a:lstStyle/>
          <a:p>
            <a:fld id="{FC5B63B5-0E23-404E-B554-7C1A08338C75}" type="slidenum">
              <a:rPr lang="ja-JP" altLang="en-US" smtClean="0"/>
              <a:pPr/>
              <a:t>‹#›</a:t>
            </a:fld>
            <a:endParaRPr lang="ja-JP" altLang="en-US" dirty="0"/>
          </a:p>
        </p:txBody>
      </p:sp>
      <p:sp>
        <p:nvSpPr>
          <p:cNvPr id="7" name="コンテンツ プレースホルダー 6"/>
          <p:cNvSpPr>
            <a:spLocks noGrp="1"/>
          </p:cNvSpPr>
          <p:nvPr>
            <p:ph sz="quarter" idx="13"/>
          </p:nvPr>
        </p:nvSpPr>
        <p:spPr>
          <a:xfrm>
            <a:off x="679450" y="1580519"/>
            <a:ext cx="7778750" cy="479000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panose="020B0600070205080204" pitchFamily="50" charset="-128"/>
              </a:defRPr>
            </a:lvl1pPr>
          </a:lstStyle>
          <a:p>
            <a:r>
              <a:rPr lang="en-US" altLang="ja-JP" dirty="0" smtClean="0"/>
              <a:t>July </a:t>
            </a:r>
            <a:r>
              <a:rPr lang="en-US" altLang="ja-JP" dirty="0"/>
              <a:t>2017</a:t>
            </a:r>
            <a:endParaRPr lang="ja-JP" altLang="en-US" dirty="0"/>
          </a:p>
        </p:txBody>
      </p:sp>
    </p:spTree>
    <p:extLst>
      <p:ext uri="{BB962C8B-B14F-4D97-AF65-F5344CB8AC3E}">
        <p14:creationId xmlns:p14="http://schemas.microsoft.com/office/powerpoint/2010/main" val="4103021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4" name="フッター プレースホルダー 3"/>
          <p:cNvSpPr>
            <a:spLocks noGrp="1"/>
          </p:cNvSpPr>
          <p:nvPr>
            <p:ph type="ftr" sz="quarter" idx="11"/>
          </p:nvPr>
        </p:nvSpPr>
        <p:spPr/>
        <p:txBody>
          <a:bodyPr/>
          <a:lstStyle/>
          <a:p>
            <a:r>
              <a:rPr lang="en-US" altLang="ja-JP"/>
              <a:t>Hideki Aoyama (Panasonic)</a:t>
            </a:r>
            <a:endParaRPr lang="ja-JP" altLang="en-US" dirty="0"/>
          </a:p>
        </p:txBody>
      </p:sp>
      <p:sp>
        <p:nvSpPr>
          <p:cNvPr id="5" name="スライド番号プレースホルダー 4"/>
          <p:cNvSpPr>
            <a:spLocks noGrp="1"/>
          </p:cNvSpPr>
          <p:nvPr>
            <p:ph type="sldNum" sz="quarter" idx="12"/>
          </p:nvPr>
        </p:nvSpPr>
        <p:spPr/>
        <p:txBody>
          <a:bodyPr/>
          <a:lstStyle/>
          <a:p>
            <a:fld id="{FC5B63B5-0E23-404E-B554-7C1A08338C75}" type="slidenum">
              <a:rPr lang="ja-JP" altLang="en-US" smtClean="0"/>
              <a:pPr/>
              <a:t>‹#›</a:t>
            </a:fld>
            <a:endParaRPr lang="ja-JP" altLang="en-US" dirty="0"/>
          </a:p>
        </p:txBody>
      </p:sp>
    </p:spTree>
    <p:extLst>
      <p:ext uri="{BB962C8B-B14F-4D97-AF65-F5344CB8AC3E}">
        <p14:creationId xmlns:p14="http://schemas.microsoft.com/office/powerpoint/2010/main" val="1116252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p:txBody>
          <a:bodyPr/>
          <a:lstStyle/>
          <a:p>
            <a:r>
              <a:rPr lang="en-US" altLang="ja-JP"/>
              <a:t>Hideki Aoyama (Panasonic)</a:t>
            </a:r>
            <a:endParaRPr lang="ja-JP" altLang="en-US" dirty="0"/>
          </a:p>
        </p:txBody>
      </p:sp>
      <p:sp>
        <p:nvSpPr>
          <p:cNvPr id="5" name="スライド番号プレースホルダー 4"/>
          <p:cNvSpPr>
            <a:spLocks noGrp="1"/>
          </p:cNvSpPr>
          <p:nvPr>
            <p:ph type="sldNum" sz="quarter" idx="12"/>
          </p:nvPr>
        </p:nvSpPr>
        <p:spPr/>
        <p:txBody>
          <a:bodyPr/>
          <a:lstStyle/>
          <a:p>
            <a:fld id="{FC5B63B5-0E23-404E-B554-7C1A08338C75}" type="slidenum">
              <a:rPr lang="ja-JP" altLang="en-US" smtClean="0"/>
              <a:pPr/>
              <a:t>‹#›</a:t>
            </a:fld>
            <a:endParaRPr lang="ja-JP" altLang="en-US" dirty="0"/>
          </a:p>
        </p:txBody>
      </p:sp>
    </p:spTree>
    <p:extLst>
      <p:ext uri="{BB962C8B-B14F-4D97-AF65-F5344CB8AC3E}">
        <p14:creationId xmlns:p14="http://schemas.microsoft.com/office/powerpoint/2010/main" val="266137423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725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574464"/>
            <a:ext cx="7772400" cy="4521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panose="020B0600070205080204" pitchFamily="50" charset="-128"/>
              </a:defRPr>
            </a:lvl1pPr>
          </a:lstStyle>
          <a:p>
            <a:r>
              <a:rPr lang="en-US" altLang="ja-JP" dirty="0" smtClean="0"/>
              <a:t>July </a:t>
            </a:r>
            <a:r>
              <a:rPr lang="en-US" altLang="ja-JP" dirty="0"/>
              <a:t>2017</a:t>
            </a:r>
            <a:endParaRPr lang="ja-JP"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latin typeface="+mn-lt"/>
                <a:ea typeface="ＭＳ Ｐゴシック" panose="020B0600070205080204" pitchFamily="50" charset="-128"/>
              </a:defRPr>
            </a:lvl1pPr>
          </a:lstStyle>
          <a:p>
            <a:r>
              <a:rPr lang="en-US" altLang="ja-JP"/>
              <a:t>Hideki Aoyama (Panasonic)</a:t>
            </a:r>
            <a:endParaRPr lang="ja-JP" altLang="en-US" dirty="0"/>
          </a:p>
        </p:txBody>
      </p:sp>
      <p:sp>
        <p:nvSpPr>
          <p:cNvPr id="1030" name="Rectangle 6"/>
          <p:cNvSpPr>
            <a:spLocks noGrp="1" noChangeArrowheads="1"/>
          </p:cNvSpPr>
          <p:nvPr>
            <p:ph type="sldNum" sz="quarter" idx="4"/>
          </p:nvPr>
        </p:nvSpPr>
        <p:spPr bwMode="auto">
          <a:xfrm>
            <a:off x="4520332" y="6475413"/>
            <a:ext cx="17953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atin typeface="+mn-lt"/>
                <a:ea typeface="ＭＳ Ｐゴシック" panose="020B0600070205080204" pitchFamily="50" charset="-128"/>
              </a:defRPr>
            </a:lvl1pPr>
          </a:lstStyle>
          <a:p>
            <a:fld id="{FC5B63B5-0E23-404E-B554-7C1A08338C75}" type="slidenum">
              <a:rPr lang="ja-JP" altLang="en-US" smtClean="0"/>
              <a:pPr/>
              <a:t>‹#›</a:t>
            </a:fld>
            <a:endParaRPr lang="ja-JP" alt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711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sz="1200" dirty="0">
                <a:latin typeface="+mn-lt"/>
                <a:ea typeface="ＭＳ Ｐゴシック" panose="020B0600070205080204" pitchFamily="50"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1" name="Rectangle 6"/>
          <p:cNvSpPr txBox="1">
            <a:spLocks noChangeArrowheads="1"/>
          </p:cNvSpPr>
          <p:nvPr userDrawn="1"/>
        </p:nvSpPr>
        <p:spPr bwMode="auto">
          <a:xfrm>
            <a:off x="4138848" y="6480356"/>
            <a:ext cx="317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ja-JP"/>
            </a:defPPr>
            <a:lvl1pPr marL="0" algn="ctr" defTabSz="914400" rtl="0" eaLnBrk="1" latinLnBrk="0" hangingPunct="1">
              <a:defRPr kumimoji="1" sz="1200" kern="1200">
                <a:solidFill>
                  <a:schemeClr val="tx1"/>
                </a:solidFill>
                <a:latin typeface="+mn-lt"/>
                <a:ea typeface="ＭＳ Ｐゴシック" panose="020B060007020508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latin typeface="+mn-lt"/>
              </a:rPr>
              <a:t>Slide</a:t>
            </a:r>
            <a:endParaRPr lang="ja-JP" altLang="en-US" dirty="0">
              <a:latin typeface="+mn-lt"/>
            </a:endParaRPr>
          </a:p>
        </p:txBody>
      </p:sp>
      <p:sp>
        <p:nvSpPr>
          <p:cNvPr id="2" name="テキスト ボックス 1"/>
          <p:cNvSpPr txBox="1"/>
          <p:nvPr userDrawn="1"/>
        </p:nvSpPr>
        <p:spPr>
          <a:xfrm>
            <a:off x="5525987" y="332015"/>
            <a:ext cx="2932213" cy="307777"/>
          </a:xfrm>
          <a:prstGeom prst="rect">
            <a:avLst/>
          </a:prstGeom>
          <a:noFill/>
        </p:spPr>
        <p:txBody>
          <a:bodyPr wrap="none" rtlCol="0">
            <a:spAutoFit/>
          </a:bodyPr>
          <a:lstStyle/>
          <a:p>
            <a:pPr marL="0" marR="0" lvl="4" indent="0" algn="l" defTabSz="914400" rtl="0" eaLnBrk="1" fontAlgn="auto" latinLnBrk="0" hangingPunct="1">
              <a:lnSpc>
                <a:spcPct val="100000"/>
              </a:lnSpc>
              <a:spcBef>
                <a:spcPts val="0"/>
              </a:spcBef>
              <a:spcAft>
                <a:spcPts val="0"/>
              </a:spcAft>
              <a:buClrTx/>
              <a:buSzTx/>
              <a:buFontTx/>
              <a:buNone/>
              <a:tabLst/>
              <a:defRPr/>
            </a:pPr>
            <a:r>
              <a:rPr lang="en-US" altLang="ja-JP" sz="1400" b="1" dirty="0">
                <a:latin typeface="+mn-lt"/>
                <a:ea typeface="ＭＳ Ｐゴシック" panose="020B0600070205080204" pitchFamily="50" charset="-128"/>
              </a:rPr>
              <a:t>doc.: IEEE 802.</a:t>
            </a:r>
            <a:r>
              <a:rPr lang="en-US" altLang="ja-JP" sz="1400" b="1" dirty="0">
                <a:effectLst/>
                <a:latin typeface="+mn-lt"/>
              </a:rPr>
              <a:t> </a:t>
            </a:r>
            <a:r>
              <a:rPr lang="en-US" altLang="ja-JP" sz="1400" b="1" dirty="0" smtClean="0">
                <a:effectLst/>
                <a:latin typeface="+mn-lt"/>
              </a:rPr>
              <a:t>15-17-0438-00-007a</a:t>
            </a:r>
            <a:endParaRPr lang="en-US" altLang="ja-JP" sz="1400" b="1" dirty="0">
              <a:latin typeface="+mn-lt"/>
              <a:ea typeface="ＭＳ Ｐゴシック" panose="020B0600070205080204" pitchFamily="50" charset="-128"/>
            </a:endParaRPr>
          </a:p>
        </p:txBody>
      </p:sp>
    </p:spTree>
    <p:extLst>
      <p:ext uri="{BB962C8B-B14F-4D97-AF65-F5344CB8AC3E}">
        <p14:creationId xmlns:p14="http://schemas.microsoft.com/office/powerpoint/2010/main" val="1579998992"/>
      </p:ext>
    </p:extLst>
  </p:cSld>
  <p:clrMap bg1="lt1" tx1="dk1" bg2="lt2" tx2="dk2" accent1="accent1" accent2="accent2" accent3="accent3" accent4="accent4" accent5="accent5" accent6="accent6" hlink="hlink" folHlink="folHlink"/>
  <p:sldLayoutIdLst>
    <p:sldLayoutId id="2147483682" r:id="rId1"/>
    <p:sldLayoutId id="2147483680" r:id="rId2"/>
    <p:sldLayoutId id="2147483681" r:id="rId3"/>
  </p:sldLayoutIdLst>
  <p:timing>
    <p:tnLst>
      <p:par>
        <p:cTn id="1" dur="indefinite" restart="never" nodeType="tmRoot"/>
      </p:par>
    </p:tnLst>
  </p:timing>
  <p:hf hdr="0"/>
  <p:txStyles>
    <p:titleStyle>
      <a:lvl1pPr algn="ctr" rtl="0" eaLnBrk="1" fontAlgn="base" hangingPunct="1">
        <a:spcBef>
          <a:spcPct val="0"/>
        </a:spcBef>
        <a:spcAft>
          <a:spcPct val="0"/>
        </a:spcAft>
        <a:defRPr kumimoji="1" sz="2800" kern="12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28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0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18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p:txBody>
          <a:bodyPr/>
          <a:lstStyle/>
          <a:p>
            <a:r>
              <a:rPr lang="en-US" altLang="ja-JP" dirty="0" smtClean="0"/>
              <a:t>Jaesang Cha (SNUST)</a:t>
            </a:r>
            <a:endParaRPr kumimoji="1" lang="ja-JP" altLang="en-US" dirty="0"/>
          </a:p>
        </p:txBody>
      </p:sp>
      <p:sp>
        <p:nvSpPr>
          <p:cNvPr id="5" name="スライド番号プレースホルダー 4"/>
          <p:cNvSpPr>
            <a:spLocks noGrp="1"/>
          </p:cNvSpPr>
          <p:nvPr>
            <p:ph type="sldNum" sz="quarter" idx="12"/>
          </p:nvPr>
        </p:nvSpPr>
        <p:spPr/>
        <p:txBody>
          <a:bodyPr/>
          <a:lstStyle/>
          <a:p>
            <a:fld id="{FC5B63B5-0E23-404E-B554-7C1A08338C75}" type="slidenum">
              <a:rPr kumimoji="1" lang="ja-JP" altLang="en-US" smtClean="0"/>
              <a:t>1</a:t>
            </a:fld>
            <a:endParaRPr kumimoji="1" lang="ja-JP" altLang="en-US"/>
          </a:p>
        </p:txBody>
      </p:sp>
      <p:sp>
        <p:nvSpPr>
          <p:cNvPr id="6" name="Rectangle 5"/>
          <p:cNvSpPr>
            <a:spLocks noChangeArrowheads="1"/>
          </p:cNvSpPr>
          <p:nvPr/>
        </p:nvSpPr>
        <p:spPr bwMode="auto">
          <a:xfrm>
            <a:off x="152400" y="601640"/>
            <a:ext cx="8991600" cy="5601533"/>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a:t>
            </a:r>
            <a:r>
              <a:rPr lang="en-US" sz="1600" b="1" dirty="0">
                <a:latin typeface="Times New Roman" pitchFamily="18" charset="0"/>
                <a:cs typeface="Times New Roman" pitchFamily="18" charset="0"/>
              </a:rPr>
              <a:t>Title: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Discussion on PHY Attributes</a:t>
            </a: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July 2017</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endParaRPr lang="en-US" sz="1600" b="1"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Cha, </a:t>
            </a:r>
            <a:r>
              <a:rPr lang="en-US" sz="1600" dirty="0" smtClean="0">
                <a:latin typeface="Times New Roman" pitchFamily="18" charset="0"/>
                <a:cs typeface="Times New Roman" pitchFamily="18" charset="0"/>
              </a:rPr>
              <a:t>Vinayagam Mariappan (</a:t>
            </a:r>
            <a:r>
              <a:rPr lang="en-US" sz="1600" dirty="0">
                <a:latin typeface="Times New Roman" pitchFamily="18" charset="0"/>
                <a:cs typeface="Times New Roman" pitchFamily="18" charset="0"/>
              </a:rPr>
              <a:t>SNUST), </a:t>
            </a:r>
            <a:r>
              <a:rPr lang="en-US" sz="1600" dirty="0" smtClean="0">
                <a:latin typeface="Times New Roman" pitchFamily="18" charset="0"/>
                <a:cs typeface="Times New Roman" pitchFamily="18" charset="0"/>
              </a:rPr>
              <a:t>Soo-Young Chang (</a:t>
            </a:r>
            <a:r>
              <a:rPr lang="en-US" sz="1600" dirty="0">
                <a:latin typeface="Times New Roman" pitchFamily="18" charset="0"/>
                <a:cs typeface="Times New Roman" pitchFamily="18" charset="0"/>
              </a:rPr>
              <a:t>CSUS</a:t>
            </a:r>
            <a:r>
              <a:rPr lang="en-US" sz="1600" dirty="0" smtClean="0">
                <a:latin typeface="Times New Roman" pitchFamily="18" charset="0"/>
                <a:cs typeface="Times New Roman" pitchFamily="18" charset="0"/>
              </a:rPr>
              <a:t>)</a:t>
            </a:r>
          </a:p>
          <a:p>
            <a:pPr marL="228600" algn="just"/>
            <a:endParaRPr lang="en-US" sz="1600"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a:t>
            </a:r>
            <a:r>
              <a:rPr lang="en-US" sz="1600" dirty="0">
                <a:latin typeface="Times New Roman" pitchFamily="18" charset="0"/>
                <a:cs typeface="Times New Roman" pitchFamily="18" charset="0"/>
              </a:rPr>
              <a:t>+82-2-970-6431, FAX: +82-2-970-6123, E-Mail: chajs@seoultech.ac.kr </a:t>
            </a:r>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sz="1600" dirty="0" smtClean="0">
                <a:latin typeface="Times New Roman" pitchFamily="18" charset="0"/>
                <a:cs typeface="Times New Roman" pitchFamily="18" charset="0"/>
              </a:rPr>
              <a:t>This documents describes how to the reorganizing PHY Attribute Table and introduce the supporting tables . This proposed.  This proposed PHY attributes used for IoT/IoL, LEDIT, Digital Signage with Advertisement Information etc</a:t>
            </a:r>
            <a:r>
              <a:rPr lang="en-US" sz="1600" dirty="0">
                <a:latin typeface="Times New Roman" pitchFamily="18" charset="0"/>
                <a:cs typeface="Times New Roman" pitchFamily="18" charset="0"/>
              </a:rPr>
              <a:t>.. 	</a:t>
            </a:r>
          </a:p>
          <a:p>
            <a:pPr marL="228600">
              <a:spcBef>
                <a:spcPts val="600"/>
              </a:spcBef>
              <a:spcAft>
                <a:spcPts val="600"/>
              </a:spcAft>
            </a:pPr>
            <a:r>
              <a:rPr lang="en-US" sz="1600" b="1" dirty="0">
                <a:latin typeface="Times New Roman" pitchFamily="18" charset="0"/>
                <a:cs typeface="Times New Roman" pitchFamily="18" charset="0"/>
              </a:rPr>
              <a:t>Purpose: </a:t>
            </a:r>
            <a:r>
              <a:rPr lang="en-US" sz="1600" dirty="0" smtClean="0">
                <a:latin typeface="Times New Roman" pitchFamily="18" charset="0"/>
                <a:cs typeface="Times New Roman" pitchFamily="18" charset="0"/>
              </a:rPr>
              <a:t>To support drafting the standard document</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latin typeface="Times New Roman" pitchFamily="18" charset="0"/>
                <a:cs typeface="Times New Roman" pitchFamily="18" charset="0"/>
              </a:rPr>
              <a:t>.</a:t>
            </a:r>
          </a:p>
          <a:p>
            <a:pPr marL="228600" algn="just"/>
            <a:endParaRPr lang="en-US" sz="1600" dirty="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6905974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p:cNvSpPr>
            <a:spLocks noGrp="1"/>
          </p:cNvSpPr>
          <p:nvPr>
            <p:ph type="title"/>
          </p:nvPr>
        </p:nvSpPr>
        <p:spPr/>
        <p:txBody>
          <a:bodyPr/>
          <a:lstStyle/>
          <a:p>
            <a:r>
              <a:rPr lang="en-US" altLang="ja-JP" dirty="0"/>
              <a:t>Table </a:t>
            </a:r>
            <a:r>
              <a:rPr lang="en-US" altLang="ja-JP" dirty="0" smtClean="0"/>
              <a:t>125 - PHY </a:t>
            </a:r>
            <a:r>
              <a:rPr lang="en-US" altLang="ja-JP" dirty="0"/>
              <a:t>PIB attributes</a:t>
            </a:r>
            <a:endParaRPr kumimoji="1" lang="ja-JP" altLang="en-US" dirty="0"/>
          </a:p>
        </p:txBody>
      </p:sp>
      <p:sp>
        <p:nvSpPr>
          <p:cNvPr id="3" name="フッター プレースホルダー 2"/>
          <p:cNvSpPr>
            <a:spLocks noGrp="1"/>
          </p:cNvSpPr>
          <p:nvPr>
            <p:ph type="ftr" sz="quarter" idx="11"/>
          </p:nvPr>
        </p:nvSpPr>
        <p:spPr/>
        <p:txBody>
          <a:bodyPr/>
          <a:lstStyle/>
          <a:p>
            <a:pPr lvl="0"/>
            <a:r>
              <a:rPr lang="en-US" altLang="ja-JP" dirty="0">
                <a:solidFill>
                  <a:srgbClr val="000000"/>
                </a:solidFill>
              </a:rPr>
              <a:t>Jaesang Cha (SNUST)</a:t>
            </a:r>
            <a:endParaRPr lang="ja-JP" altLang="en-US" dirty="0">
              <a:solidFill>
                <a:srgbClr val="000000"/>
              </a:solidFill>
            </a:endParaRPr>
          </a:p>
        </p:txBody>
      </p:sp>
      <p:sp>
        <p:nvSpPr>
          <p:cNvPr id="4" name="スライド番号プレースホルダー 3"/>
          <p:cNvSpPr>
            <a:spLocks noGrp="1"/>
          </p:cNvSpPr>
          <p:nvPr>
            <p:ph type="sldNum" sz="quarter" idx="12"/>
          </p:nvPr>
        </p:nvSpPr>
        <p:spPr/>
        <p:txBody>
          <a:bodyPr/>
          <a:lstStyle/>
          <a:p>
            <a:fld id="{FC5B63B5-0E23-404E-B554-7C1A08338C75}" type="slidenum">
              <a:rPr lang="ja-JP" altLang="en-US" smtClean="0"/>
              <a:pPr/>
              <a:t>2</a:t>
            </a:fld>
            <a:endParaRPr lang="ja-JP" altLang="en-US" dirty="0"/>
          </a:p>
        </p:txBody>
      </p:sp>
      <p:graphicFrame>
        <p:nvGraphicFramePr>
          <p:cNvPr id="5" name="Table 4"/>
          <p:cNvGraphicFramePr>
            <a:graphicFrameLocks noGrp="1"/>
          </p:cNvGraphicFramePr>
          <p:nvPr>
            <p:extLst>
              <p:ext uri="{D42A27DB-BD31-4B8C-83A1-F6EECF244321}">
                <p14:modId xmlns:p14="http://schemas.microsoft.com/office/powerpoint/2010/main" val="616851198"/>
              </p:ext>
            </p:extLst>
          </p:nvPr>
        </p:nvGraphicFramePr>
        <p:xfrm>
          <a:off x="685800" y="1446757"/>
          <a:ext cx="8253484" cy="4846320"/>
        </p:xfrm>
        <a:graphic>
          <a:graphicData uri="http://schemas.openxmlformats.org/drawingml/2006/table">
            <a:tbl>
              <a:tblPr firstRow="1" bandRow="1">
                <a:tableStyleId>{5940675A-B579-460E-94D1-54222C63F5DA}</a:tableStyleId>
              </a:tblPr>
              <a:tblGrid>
                <a:gridCol w="2234821"/>
                <a:gridCol w="1091821"/>
                <a:gridCol w="818865"/>
                <a:gridCol w="1187356"/>
                <a:gridCol w="2920621"/>
              </a:tblGrid>
              <a:tr h="0">
                <a:tc>
                  <a:txBody>
                    <a:bodyPr/>
                    <a:lstStyle/>
                    <a:p>
                      <a:pPr algn="ctr"/>
                      <a:r>
                        <a:rPr lang="en-US" dirty="0" smtClean="0"/>
                        <a:t>Attribute </a:t>
                      </a:r>
                      <a:endParaRPr lang="en-US" dirty="0"/>
                    </a:p>
                  </a:txBody>
                  <a:tcPr/>
                </a:tc>
                <a:tc>
                  <a:txBody>
                    <a:bodyPr/>
                    <a:lstStyle/>
                    <a:p>
                      <a:pPr algn="ctr"/>
                      <a:r>
                        <a:rPr lang="en-US" dirty="0" smtClean="0"/>
                        <a:t>Identifier </a:t>
                      </a:r>
                      <a:endParaRPr lang="en-US" dirty="0"/>
                    </a:p>
                  </a:txBody>
                  <a:tcPr/>
                </a:tc>
                <a:tc>
                  <a:txBody>
                    <a:bodyPr/>
                    <a:lstStyle/>
                    <a:p>
                      <a:pPr algn="ctr"/>
                      <a:r>
                        <a:rPr lang="en-US" dirty="0" smtClean="0"/>
                        <a:t>Type </a:t>
                      </a:r>
                      <a:endParaRPr lang="en-US" dirty="0"/>
                    </a:p>
                  </a:txBody>
                  <a:tcPr/>
                </a:tc>
                <a:tc>
                  <a:txBody>
                    <a:bodyPr/>
                    <a:lstStyle/>
                    <a:p>
                      <a:pPr algn="ctr"/>
                      <a:r>
                        <a:rPr lang="en-US" dirty="0" smtClean="0"/>
                        <a:t>Range </a:t>
                      </a:r>
                      <a:endParaRPr lang="en-US" dirty="0"/>
                    </a:p>
                  </a:txBody>
                  <a:tcPr/>
                </a:tc>
                <a:tc>
                  <a:txBody>
                    <a:bodyPr/>
                    <a:lstStyle/>
                    <a:p>
                      <a:pPr algn="ctr"/>
                      <a:r>
                        <a:rPr lang="en-US" dirty="0" smtClean="0"/>
                        <a:t>Description</a:t>
                      </a:r>
                      <a:endParaRPr lang="en-US" dirty="0"/>
                    </a:p>
                  </a:txBody>
                  <a:tcPr/>
                </a:tc>
              </a:tr>
              <a:tr h="360355">
                <a:tc>
                  <a:txBody>
                    <a:bodyPr/>
                    <a:lstStyle/>
                    <a:p>
                      <a:r>
                        <a:rPr kumimoji="1" lang="en-US" sz="1800" b="0" i="1" u="none" strike="noStrike" kern="1200" baseline="0" dirty="0" err="1" smtClean="0">
                          <a:solidFill>
                            <a:schemeClr val="tx1"/>
                          </a:solidFill>
                          <a:latin typeface="+mn-lt"/>
                          <a:ea typeface="+mn-ea"/>
                          <a:cs typeface="+mn-cs"/>
                        </a:rPr>
                        <a:t>phyOccMcsID</a:t>
                      </a:r>
                      <a:endParaRPr lang="en-US" dirty="0"/>
                    </a:p>
                  </a:txBody>
                  <a:tcPr/>
                </a:tc>
                <a:tc>
                  <a:txBody>
                    <a:bodyPr/>
                    <a:lstStyle/>
                    <a:p>
                      <a:endParaRPr lang="en-US"/>
                    </a:p>
                  </a:txBody>
                  <a:tcPr/>
                </a:tc>
                <a:tc>
                  <a:txBody>
                    <a:bodyPr/>
                    <a:lstStyle/>
                    <a:p>
                      <a:pPr algn="ctr"/>
                      <a:r>
                        <a:rPr lang="en-US" dirty="0" err="1" smtClean="0"/>
                        <a:t>int</a:t>
                      </a:r>
                      <a:endParaRPr lang="en-US" dirty="0"/>
                    </a:p>
                  </a:txBody>
                  <a:tcPr/>
                </a:tc>
                <a:tc>
                  <a:txBody>
                    <a:bodyPr/>
                    <a:lstStyle/>
                    <a:p>
                      <a:r>
                        <a:rPr lang="en-US" dirty="0" smtClean="0"/>
                        <a:t>0~255</a:t>
                      </a:r>
                      <a:endParaRPr lang="en-US" dirty="0"/>
                    </a:p>
                  </a:txBody>
                  <a:tcPr/>
                </a:tc>
                <a:tc>
                  <a:txBody>
                    <a:bodyPr/>
                    <a:lstStyle/>
                    <a:p>
                      <a:r>
                        <a:rPr lang="en-US" dirty="0" smtClean="0"/>
                        <a:t>This attribute define the identifier for OCC modulation. Refer</a:t>
                      </a:r>
                      <a:r>
                        <a:rPr lang="en-US" baseline="0" dirty="0" smtClean="0"/>
                        <a:t> Table 125-EXT1</a:t>
                      </a:r>
                      <a:endParaRPr lang="en-US" dirty="0"/>
                    </a:p>
                  </a:txBody>
                  <a:tcPr/>
                </a:tc>
              </a:tr>
              <a:tr h="360355">
                <a:tc>
                  <a:txBody>
                    <a:bodyPr/>
                    <a:lstStyle/>
                    <a:p>
                      <a:r>
                        <a:rPr kumimoji="1" lang="en-US" sz="1800" b="0" i="1" u="none" strike="noStrike" kern="1200" baseline="0" dirty="0" err="1" smtClean="0">
                          <a:solidFill>
                            <a:schemeClr val="tx1"/>
                          </a:solidFill>
                          <a:latin typeface="+mn-lt"/>
                          <a:ea typeface="+mn-ea"/>
                          <a:cs typeface="+mn-cs"/>
                        </a:rPr>
                        <a:t>phyOccOpticalClock</a:t>
                      </a:r>
                      <a:r>
                        <a:rPr kumimoji="1" lang="en-US" sz="1800" b="0" i="1" u="none" strike="noStrike" kern="1200" baseline="0" dirty="0" smtClean="0">
                          <a:solidFill>
                            <a:schemeClr val="tx1"/>
                          </a:solidFill>
                          <a:latin typeface="+mn-lt"/>
                          <a:ea typeface="+mn-ea"/>
                          <a:cs typeface="+mn-cs"/>
                        </a:rPr>
                        <a:t>-</a:t>
                      </a:r>
                    </a:p>
                    <a:p>
                      <a:r>
                        <a:rPr kumimoji="1" lang="en-US" sz="1800" b="0" i="1" u="none" strike="noStrike" kern="1200" baseline="0" dirty="0" smtClean="0">
                          <a:solidFill>
                            <a:schemeClr val="tx1"/>
                          </a:solidFill>
                          <a:latin typeface="+mn-lt"/>
                          <a:ea typeface="+mn-ea"/>
                          <a:cs typeface="+mn-cs"/>
                        </a:rPr>
                        <a:t>Rate</a:t>
                      </a:r>
                      <a:endParaRPr lang="en-US" dirty="0"/>
                    </a:p>
                  </a:txBody>
                  <a:tcPr/>
                </a:tc>
                <a:tc>
                  <a:txBody>
                    <a:bodyPr/>
                    <a:lstStyle/>
                    <a:p>
                      <a:endParaRPr lang="en-US"/>
                    </a:p>
                  </a:txBody>
                  <a:tcPr/>
                </a:tc>
                <a:tc>
                  <a:txBody>
                    <a:bodyPr/>
                    <a:lstStyle/>
                    <a:p>
                      <a:pPr algn="ctr"/>
                      <a:r>
                        <a:rPr lang="en-US" dirty="0" err="1" smtClean="0"/>
                        <a:t>int</a:t>
                      </a:r>
                      <a:endParaRPr lang="en-US" dirty="0"/>
                    </a:p>
                  </a:txBody>
                  <a:tcPr/>
                </a:tc>
                <a:tc>
                  <a:txBody>
                    <a:bodyPr/>
                    <a:lstStyle/>
                    <a:p>
                      <a:r>
                        <a:rPr lang="en-US" dirty="0" smtClean="0"/>
                        <a:t>0~TBD</a:t>
                      </a:r>
                      <a:endParaRPr lang="en-US" dirty="0"/>
                    </a:p>
                  </a:txBody>
                  <a:tcPr/>
                </a:tc>
                <a:tc>
                  <a:txBody>
                    <a:bodyPr/>
                    <a:lstStyle/>
                    <a:p>
                      <a:r>
                        <a:rPr lang="en-US" dirty="0" smtClean="0"/>
                        <a:t>This</a:t>
                      </a:r>
                      <a:r>
                        <a:rPr lang="en-US" baseline="0" dirty="0" smtClean="0"/>
                        <a:t> attribute use to specify the optical clock rate used in the modulation method</a:t>
                      </a:r>
                      <a:endParaRPr lang="en-US" dirty="0"/>
                    </a:p>
                  </a:txBody>
                  <a:tcPr/>
                </a:tc>
              </a:tr>
              <a:tr h="360355">
                <a:tc>
                  <a:txBody>
                    <a:bodyPr/>
                    <a:lstStyle/>
                    <a:p>
                      <a:r>
                        <a:rPr kumimoji="1" lang="en-US" sz="1800" b="0" i="1" u="none" strike="noStrike" kern="1200" baseline="0" dirty="0" err="1" smtClean="0">
                          <a:solidFill>
                            <a:schemeClr val="tx1"/>
                          </a:solidFill>
                          <a:latin typeface="+mn-lt"/>
                          <a:ea typeface="+mn-ea"/>
                          <a:cs typeface="+mn-cs"/>
                        </a:rPr>
                        <a:t>phyOccRLLCode</a:t>
                      </a:r>
                      <a:endParaRPr lang="en-US" dirty="0"/>
                    </a:p>
                  </a:txBody>
                  <a:tcPr/>
                </a:tc>
                <a:tc>
                  <a:txBody>
                    <a:bodyPr/>
                    <a:lstStyle/>
                    <a:p>
                      <a:endParaRPr lang="en-US"/>
                    </a:p>
                  </a:txBody>
                  <a:tcPr/>
                </a:tc>
                <a:tc>
                  <a:txBody>
                    <a:bodyPr/>
                    <a:lstStyle/>
                    <a:p>
                      <a:pPr algn="ctr"/>
                      <a:r>
                        <a:rPr lang="en-US" dirty="0" err="1" smtClean="0"/>
                        <a:t>int</a:t>
                      </a:r>
                      <a:endParaRPr lang="en-US" dirty="0"/>
                    </a:p>
                  </a:txBody>
                  <a:tcPr/>
                </a:tc>
                <a:tc>
                  <a:txBody>
                    <a:bodyPr/>
                    <a:lstStyle/>
                    <a:p>
                      <a:r>
                        <a:rPr lang="en-US" dirty="0" smtClean="0"/>
                        <a:t>0~255</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1800" b="0" i="0" u="none" strike="noStrike" kern="1200" baseline="0" dirty="0" smtClean="0">
                          <a:solidFill>
                            <a:schemeClr val="tx1"/>
                          </a:solidFill>
                          <a:latin typeface="+mn-lt"/>
                          <a:ea typeface="+mn-ea"/>
                          <a:cs typeface="+mn-cs"/>
                        </a:rPr>
                        <a:t>This specifies the RLL coding corresponding to the specific OCC modulation. </a:t>
                      </a:r>
                      <a:r>
                        <a:rPr lang="en-US" dirty="0" smtClean="0"/>
                        <a:t>Refer</a:t>
                      </a:r>
                      <a:r>
                        <a:rPr lang="en-US" baseline="0" dirty="0" smtClean="0"/>
                        <a:t> Table 125-EXT2</a:t>
                      </a:r>
                      <a:endParaRPr lang="en-US" dirty="0"/>
                    </a:p>
                  </a:txBody>
                  <a:tcPr/>
                </a:tc>
              </a:tr>
              <a:tr h="360355">
                <a:tc>
                  <a:txBody>
                    <a:bodyPr/>
                    <a:lstStyle/>
                    <a:p>
                      <a:r>
                        <a:rPr kumimoji="1" lang="en-US" sz="1800" b="0" i="1" u="none" strike="noStrike" kern="1200" baseline="0" dirty="0" err="1" smtClean="0">
                          <a:solidFill>
                            <a:schemeClr val="tx1"/>
                          </a:solidFill>
                          <a:latin typeface="+mn-lt"/>
                          <a:ea typeface="+mn-ea"/>
                          <a:cs typeface="+mn-cs"/>
                        </a:rPr>
                        <a:t>phyOccFec</a:t>
                      </a:r>
                      <a:endParaRPr lang="en-US" dirty="0"/>
                    </a:p>
                  </a:txBody>
                  <a:tcPr/>
                </a:tc>
                <a:tc>
                  <a:txBody>
                    <a:bodyPr/>
                    <a:lstStyle/>
                    <a:p>
                      <a:endParaRPr lang="en-US"/>
                    </a:p>
                  </a:txBody>
                  <a:tcPr/>
                </a:tc>
                <a:tc>
                  <a:txBody>
                    <a:bodyPr/>
                    <a:lstStyle/>
                    <a:p>
                      <a:pPr algn="ctr"/>
                      <a:r>
                        <a:rPr lang="en-US" dirty="0" err="1" smtClean="0"/>
                        <a:t>int</a:t>
                      </a:r>
                      <a:endParaRPr lang="en-US" dirty="0"/>
                    </a:p>
                  </a:txBody>
                  <a:tcPr/>
                </a:tc>
                <a:tc>
                  <a:txBody>
                    <a:bodyPr/>
                    <a:lstStyle/>
                    <a:p>
                      <a:r>
                        <a:rPr lang="en-US" dirty="0" smtClean="0"/>
                        <a:t>0~255</a:t>
                      </a:r>
                      <a:endParaRPr lang="en-US" dirty="0"/>
                    </a:p>
                  </a:txBody>
                  <a:tcPr/>
                </a:tc>
                <a:tc>
                  <a:txBody>
                    <a:bodyPr/>
                    <a:lstStyle/>
                    <a:p>
                      <a:r>
                        <a:rPr kumimoji="1" lang="en-US" sz="1800" b="0" i="0" u="none" strike="noStrike" kern="1200" baseline="0" dirty="0" smtClean="0">
                          <a:solidFill>
                            <a:schemeClr val="tx1"/>
                          </a:solidFill>
                          <a:latin typeface="+mn-lt"/>
                          <a:ea typeface="+mn-ea"/>
                          <a:cs typeface="+mn-cs"/>
                        </a:rPr>
                        <a:t>This attribute specifies FEC</a:t>
                      </a:r>
                    </a:p>
                    <a:p>
                      <a:r>
                        <a:rPr kumimoji="1" lang="en-US" sz="1800" b="0" i="0" u="none" strike="noStrike" kern="1200" baseline="0" dirty="0" smtClean="0">
                          <a:solidFill>
                            <a:schemeClr val="tx1"/>
                          </a:solidFill>
                          <a:latin typeface="+mn-lt"/>
                          <a:ea typeface="+mn-ea"/>
                          <a:cs typeface="+mn-cs"/>
                        </a:rPr>
                        <a:t>corresponding to the specific</a:t>
                      </a:r>
                    </a:p>
                    <a:p>
                      <a:r>
                        <a:rPr kumimoji="1" lang="en-US" sz="1800" b="0" i="0" u="none" strike="noStrike" kern="1200" baseline="0" dirty="0" smtClean="0">
                          <a:solidFill>
                            <a:schemeClr val="tx1"/>
                          </a:solidFill>
                          <a:latin typeface="+mn-lt"/>
                          <a:ea typeface="+mn-ea"/>
                          <a:cs typeface="+mn-cs"/>
                        </a:rPr>
                        <a:t>OCC modulation. </a:t>
                      </a:r>
                      <a:r>
                        <a:rPr lang="en-US" dirty="0" smtClean="0"/>
                        <a:t>Refer</a:t>
                      </a:r>
                      <a:r>
                        <a:rPr lang="en-US" baseline="0" dirty="0" smtClean="0"/>
                        <a:t> Table 125-EXT3</a:t>
                      </a:r>
                      <a:endParaRPr lang="en-US" dirty="0"/>
                    </a:p>
                  </a:txBody>
                  <a:tcPr/>
                </a:tc>
              </a:tr>
            </a:tbl>
          </a:graphicData>
        </a:graphic>
      </p:graphicFrame>
    </p:spTree>
    <p:extLst>
      <p:ext uri="{BB962C8B-B14F-4D97-AF65-F5344CB8AC3E}">
        <p14:creationId xmlns:p14="http://schemas.microsoft.com/office/powerpoint/2010/main" val="29956041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xfrm>
            <a:off x="0" y="685800"/>
            <a:ext cx="9144000" cy="725162"/>
          </a:xfrm>
        </p:spPr>
        <p:txBody>
          <a:bodyPr/>
          <a:lstStyle/>
          <a:p>
            <a:r>
              <a:rPr lang="en-US" altLang="ja-JP" dirty="0"/>
              <a:t>Table </a:t>
            </a:r>
            <a:r>
              <a:rPr lang="en-US" altLang="ja-JP" dirty="0" smtClean="0"/>
              <a:t>125-EXT1 – PHY OCC MCSID  Attribute Configuration</a:t>
            </a:r>
            <a:endParaRPr kumimoji="1" lang="ja-JP" altLang="en-US" dirty="0"/>
          </a:p>
        </p:txBody>
      </p:sp>
      <p:sp>
        <p:nvSpPr>
          <p:cNvPr id="3" name="フッター プレースホルダー 2"/>
          <p:cNvSpPr>
            <a:spLocks noGrp="1"/>
          </p:cNvSpPr>
          <p:nvPr>
            <p:ph type="ftr" sz="quarter" idx="11"/>
          </p:nvPr>
        </p:nvSpPr>
        <p:spPr/>
        <p:txBody>
          <a:bodyPr/>
          <a:lstStyle/>
          <a:p>
            <a:r>
              <a:rPr lang="en-US" altLang="ja-JP" dirty="0"/>
              <a:t>Jaesang Cha (SNUST)</a:t>
            </a:r>
            <a:endParaRPr lang="ja-JP" altLang="en-US" dirty="0"/>
          </a:p>
        </p:txBody>
      </p:sp>
      <p:sp>
        <p:nvSpPr>
          <p:cNvPr id="4" name="スライド番号プレースホルダー 3"/>
          <p:cNvSpPr>
            <a:spLocks noGrp="1"/>
          </p:cNvSpPr>
          <p:nvPr>
            <p:ph type="sldNum" sz="quarter" idx="12"/>
          </p:nvPr>
        </p:nvSpPr>
        <p:spPr/>
        <p:txBody>
          <a:bodyPr/>
          <a:lstStyle/>
          <a:p>
            <a:fld id="{FC5B63B5-0E23-404E-B554-7C1A08338C75}" type="slidenum">
              <a:rPr lang="ja-JP" altLang="en-US" smtClean="0"/>
              <a:pPr/>
              <a:t>3</a:t>
            </a:fld>
            <a:endParaRPr lang="ja-JP" altLang="en-US" dirty="0"/>
          </a:p>
        </p:txBody>
      </p:sp>
      <p:graphicFrame>
        <p:nvGraphicFramePr>
          <p:cNvPr id="10" name="Table 9"/>
          <p:cNvGraphicFramePr>
            <a:graphicFrameLocks noGrp="1"/>
          </p:cNvGraphicFramePr>
          <p:nvPr>
            <p:extLst>
              <p:ext uri="{D42A27DB-BD31-4B8C-83A1-F6EECF244321}">
                <p14:modId xmlns:p14="http://schemas.microsoft.com/office/powerpoint/2010/main" val="2015059374"/>
              </p:ext>
            </p:extLst>
          </p:nvPr>
        </p:nvGraphicFramePr>
        <p:xfrm>
          <a:off x="1651868" y="1970206"/>
          <a:ext cx="6096000" cy="3693160"/>
        </p:xfrm>
        <a:graphic>
          <a:graphicData uri="http://schemas.openxmlformats.org/drawingml/2006/table">
            <a:tbl>
              <a:tblPr firstRow="1" bandRow="1">
                <a:tableStyleId>{5940675A-B579-460E-94D1-54222C63F5DA}</a:tableStyleId>
              </a:tblPr>
              <a:tblGrid>
                <a:gridCol w="1860645"/>
                <a:gridCol w="4235355"/>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1800" b="0" i="1" u="none" strike="noStrike" kern="1200" baseline="0" dirty="0" err="1" smtClean="0">
                          <a:solidFill>
                            <a:schemeClr val="tx1"/>
                          </a:solidFill>
                          <a:latin typeface="+mn-lt"/>
                          <a:ea typeface="+mn-ea"/>
                          <a:cs typeface="+mn-cs"/>
                        </a:rPr>
                        <a:t>phyOccMcsID</a:t>
                      </a:r>
                      <a:endParaRPr lang="en-US" dirty="0"/>
                    </a:p>
                  </a:txBody>
                  <a:tcPr/>
                </a:tc>
                <a:tc>
                  <a:txBody>
                    <a:bodyPr/>
                    <a:lstStyle/>
                    <a:p>
                      <a:r>
                        <a:rPr lang="en-US" dirty="0" smtClean="0"/>
                        <a:t>PHY</a:t>
                      </a:r>
                      <a:r>
                        <a:rPr lang="en-US" baseline="0" dirty="0" smtClean="0"/>
                        <a:t> Modulation</a:t>
                      </a:r>
                      <a:endParaRPr lang="en-US" dirty="0"/>
                    </a:p>
                  </a:txBody>
                  <a:tcPr/>
                </a:tc>
              </a:tr>
              <a:tr h="370840">
                <a:tc>
                  <a:txBody>
                    <a:bodyPr/>
                    <a:lstStyle/>
                    <a:p>
                      <a:pPr algn="ctr"/>
                      <a:r>
                        <a:rPr lang="en-US" dirty="0" smtClean="0"/>
                        <a:t>0</a:t>
                      </a:r>
                      <a:endParaRPr lang="en-US" dirty="0"/>
                    </a:p>
                  </a:txBody>
                  <a:tcPr/>
                </a:tc>
                <a:tc>
                  <a:txBody>
                    <a:bodyPr/>
                    <a:lstStyle/>
                    <a:p>
                      <a:r>
                        <a:rPr lang="en-US" dirty="0" smtClean="0"/>
                        <a:t>S2-PSK</a:t>
                      </a:r>
                      <a:endParaRPr lang="en-US" dirty="0"/>
                    </a:p>
                  </a:txBody>
                  <a:tcPr/>
                </a:tc>
              </a:tr>
              <a:tr h="370840">
                <a:tc>
                  <a:txBody>
                    <a:bodyPr/>
                    <a:lstStyle/>
                    <a:p>
                      <a:pPr algn="ctr"/>
                      <a:r>
                        <a:rPr lang="en-US" dirty="0" smtClean="0"/>
                        <a:t>1</a:t>
                      </a:r>
                      <a:endParaRPr lang="en-US" dirty="0"/>
                    </a:p>
                  </a:txBody>
                  <a:tcPr/>
                </a:tc>
                <a:tc>
                  <a:txBody>
                    <a:bodyPr/>
                    <a:lstStyle/>
                    <a:p>
                      <a:r>
                        <a:rPr lang="en-US" dirty="0" smtClean="0"/>
                        <a:t>HS-PSK</a:t>
                      </a:r>
                      <a:endParaRPr lang="en-US" dirty="0"/>
                    </a:p>
                  </a:txBody>
                  <a:tcPr/>
                </a:tc>
              </a:tr>
              <a:tr h="370840">
                <a:tc>
                  <a:txBody>
                    <a:bodyPr/>
                    <a:lstStyle/>
                    <a:p>
                      <a:pPr algn="ctr"/>
                      <a:r>
                        <a:rPr lang="en-US" dirty="0" smtClean="0"/>
                        <a:t>2</a:t>
                      </a:r>
                      <a:endParaRPr lang="en-US" dirty="0"/>
                    </a:p>
                  </a:txBody>
                  <a:tcPr/>
                </a:tc>
                <a:tc>
                  <a:txBody>
                    <a:bodyPr/>
                    <a:lstStyle/>
                    <a:p>
                      <a:r>
                        <a:rPr lang="en-US" dirty="0" smtClean="0"/>
                        <a:t>CM-FSK</a:t>
                      </a:r>
                      <a:endParaRPr lang="en-US" dirty="0"/>
                    </a:p>
                  </a:txBody>
                  <a:tcPr/>
                </a:tc>
              </a:tr>
              <a:tr h="370840">
                <a:tc>
                  <a:txBody>
                    <a:bodyPr/>
                    <a:lstStyle/>
                    <a:p>
                      <a:pPr algn="ctr"/>
                      <a:r>
                        <a:rPr lang="en-US" dirty="0" smtClean="0"/>
                        <a:t>3</a:t>
                      </a:r>
                      <a:endParaRPr lang="en-US" dirty="0"/>
                    </a:p>
                  </a:txBody>
                  <a:tcPr/>
                </a:tc>
                <a:tc>
                  <a:txBody>
                    <a:bodyPr/>
                    <a:lstStyle/>
                    <a:p>
                      <a:r>
                        <a:rPr lang="en-US" dirty="0" smtClean="0"/>
                        <a:t>MPM</a:t>
                      </a:r>
                      <a:endParaRPr lang="en-US" dirty="0"/>
                    </a:p>
                  </a:txBody>
                  <a:tcPr/>
                </a:tc>
              </a:tr>
              <a:tr h="370840">
                <a:tc>
                  <a:txBody>
                    <a:bodyPr/>
                    <a:lstStyle/>
                    <a:p>
                      <a:pPr algn="ctr"/>
                      <a:r>
                        <a:rPr lang="en-US" dirty="0" smtClean="0"/>
                        <a:t>4</a:t>
                      </a:r>
                      <a:endParaRPr lang="en-US" dirty="0"/>
                    </a:p>
                  </a:txBody>
                  <a:tcPr/>
                </a:tc>
                <a:tc>
                  <a:txBody>
                    <a:bodyPr/>
                    <a:lstStyle/>
                    <a:p>
                      <a:r>
                        <a:rPr lang="en-US" dirty="0" smtClean="0"/>
                        <a:t>A-QL</a:t>
                      </a:r>
                      <a:endParaRPr lang="en-US" dirty="0"/>
                    </a:p>
                  </a:txBody>
                  <a:tcPr/>
                </a:tc>
              </a:tr>
              <a:tr h="370840">
                <a:tc>
                  <a:txBody>
                    <a:bodyPr/>
                    <a:lstStyle/>
                    <a:p>
                      <a:pPr algn="ctr"/>
                      <a:r>
                        <a:rPr lang="en-US" dirty="0" smtClean="0"/>
                        <a:t>5</a:t>
                      </a:r>
                      <a:endParaRPr lang="en-US" dirty="0"/>
                    </a:p>
                  </a:txBody>
                  <a:tcPr/>
                </a:tc>
                <a:tc>
                  <a:txBody>
                    <a:bodyPr/>
                    <a:lstStyle/>
                    <a:p>
                      <a:r>
                        <a:rPr lang="en-US" dirty="0" smtClean="0"/>
                        <a:t>Hidden A-QL (HA-QL)</a:t>
                      </a:r>
                      <a:endParaRPr lang="en-US" dirty="0"/>
                    </a:p>
                  </a:txBody>
                  <a:tcPr/>
                </a:tc>
              </a:tr>
              <a:tr h="185420">
                <a:tc>
                  <a:txBody>
                    <a:bodyPr/>
                    <a:lstStyle/>
                    <a:p>
                      <a:pPr algn="ctr"/>
                      <a:r>
                        <a:rPr lang="en-US" dirty="0" smtClean="0"/>
                        <a:t>6</a:t>
                      </a:r>
                      <a:endParaRPr lang="en-US" dirty="0"/>
                    </a:p>
                  </a:txBody>
                  <a:tcPr/>
                </a:tc>
                <a:tc>
                  <a:txBody>
                    <a:bodyPr/>
                    <a:lstStyle/>
                    <a:p>
                      <a:r>
                        <a:rPr lang="en-US" dirty="0" smtClean="0"/>
                        <a:t>VTASC</a:t>
                      </a:r>
                      <a:endParaRPr lang="en-US" dirty="0"/>
                    </a:p>
                  </a:txBody>
                  <a:tcPr/>
                </a:tc>
              </a:tr>
              <a:tr h="182880">
                <a:tc>
                  <a:txBody>
                    <a:bodyPr/>
                    <a:lstStyle/>
                    <a:p>
                      <a:pPr algn="ctr"/>
                      <a:r>
                        <a:rPr lang="en-US" dirty="0" smtClean="0"/>
                        <a:t>7</a:t>
                      </a:r>
                      <a:endParaRPr lang="en-US" dirty="0"/>
                    </a:p>
                  </a:txBody>
                  <a:tcPr/>
                </a:tc>
                <a:tc>
                  <a:txBody>
                    <a:bodyPr/>
                    <a:lstStyle/>
                    <a:p>
                      <a:r>
                        <a:rPr lang="en-US" dirty="0" smtClean="0"/>
                        <a:t>IDE</a:t>
                      </a:r>
                      <a:endParaRPr lang="en-US" dirty="0"/>
                    </a:p>
                  </a:txBody>
                  <a:tcPr/>
                </a:tc>
              </a:tr>
              <a:tr h="182880">
                <a:tc>
                  <a:txBody>
                    <a:bodyPr/>
                    <a:lstStyle/>
                    <a:p>
                      <a:pPr algn="ctr"/>
                      <a:r>
                        <a:rPr lang="en-US" dirty="0" smtClean="0"/>
                        <a:t>8~255</a:t>
                      </a:r>
                      <a:endParaRPr lang="en-US" dirty="0"/>
                    </a:p>
                  </a:txBody>
                  <a:tcPr/>
                </a:tc>
                <a:tc>
                  <a:txBody>
                    <a:bodyPr/>
                    <a:lstStyle/>
                    <a:p>
                      <a:r>
                        <a:rPr lang="en-US" dirty="0" smtClean="0"/>
                        <a:t>Reserved</a:t>
                      </a:r>
                      <a:endParaRPr lang="en-US" dirty="0"/>
                    </a:p>
                  </a:txBody>
                  <a:tcPr/>
                </a:tc>
              </a:tr>
            </a:tbl>
          </a:graphicData>
        </a:graphic>
      </p:graphicFrame>
    </p:spTree>
    <p:extLst>
      <p:ext uri="{BB962C8B-B14F-4D97-AF65-F5344CB8AC3E}">
        <p14:creationId xmlns:p14="http://schemas.microsoft.com/office/powerpoint/2010/main" val="31292545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xfrm>
            <a:off x="0" y="685800"/>
            <a:ext cx="9144000" cy="725162"/>
          </a:xfrm>
        </p:spPr>
        <p:txBody>
          <a:bodyPr/>
          <a:lstStyle/>
          <a:p>
            <a:r>
              <a:rPr lang="en-US" altLang="ja-JP" dirty="0"/>
              <a:t>Table 125-EXT1 – </a:t>
            </a:r>
            <a:r>
              <a:rPr lang="en-US" altLang="ja-JP" dirty="0" smtClean="0"/>
              <a:t>PHY RLL Code Attribute Configuration</a:t>
            </a:r>
            <a:endParaRPr kumimoji="1" lang="ja-JP" altLang="en-US" dirty="0"/>
          </a:p>
        </p:txBody>
      </p:sp>
      <p:sp>
        <p:nvSpPr>
          <p:cNvPr id="3" name="フッター プレースホルダー 2"/>
          <p:cNvSpPr>
            <a:spLocks noGrp="1"/>
          </p:cNvSpPr>
          <p:nvPr>
            <p:ph type="ftr" sz="quarter" idx="11"/>
          </p:nvPr>
        </p:nvSpPr>
        <p:spPr/>
        <p:txBody>
          <a:bodyPr/>
          <a:lstStyle/>
          <a:p>
            <a:r>
              <a:rPr lang="en-US" altLang="ja-JP" dirty="0"/>
              <a:t>Jaesang Cha (SNUST)</a:t>
            </a:r>
            <a:endParaRPr lang="ja-JP" altLang="en-US" dirty="0"/>
          </a:p>
        </p:txBody>
      </p:sp>
      <p:sp>
        <p:nvSpPr>
          <p:cNvPr id="4" name="スライド番号プレースホルダー 3"/>
          <p:cNvSpPr>
            <a:spLocks noGrp="1"/>
          </p:cNvSpPr>
          <p:nvPr>
            <p:ph type="sldNum" sz="quarter" idx="12"/>
          </p:nvPr>
        </p:nvSpPr>
        <p:spPr/>
        <p:txBody>
          <a:bodyPr/>
          <a:lstStyle/>
          <a:p>
            <a:fld id="{FC5B63B5-0E23-404E-B554-7C1A08338C75}" type="slidenum">
              <a:rPr lang="ja-JP" altLang="en-US" smtClean="0"/>
              <a:pPr/>
              <a:t>4</a:t>
            </a:fld>
            <a:endParaRPr lang="ja-JP" altLang="en-US" dirty="0"/>
          </a:p>
        </p:txBody>
      </p:sp>
      <p:graphicFrame>
        <p:nvGraphicFramePr>
          <p:cNvPr id="10" name="Table 9"/>
          <p:cNvGraphicFramePr>
            <a:graphicFrameLocks noGrp="1"/>
          </p:cNvGraphicFramePr>
          <p:nvPr>
            <p:extLst>
              <p:ext uri="{D42A27DB-BD31-4B8C-83A1-F6EECF244321}">
                <p14:modId xmlns:p14="http://schemas.microsoft.com/office/powerpoint/2010/main" val="2301782247"/>
              </p:ext>
            </p:extLst>
          </p:nvPr>
        </p:nvGraphicFramePr>
        <p:xfrm>
          <a:off x="1651868" y="1970206"/>
          <a:ext cx="6096000" cy="3082929"/>
        </p:xfrm>
        <a:graphic>
          <a:graphicData uri="http://schemas.openxmlformats.org/drawingml/2006/table">
            <a:tbl>
              <a:tblPr firstRow="1" bandRow="1">
                <a:tableStyleId>{5940675A-B579-460E-94D1-54222C63F5DA}</a:tableStyleId>
              </a:tblPr>
              <a:tblGrid>
                <a:gridCol w="1860645"/>
                <a:gridCol w="4235355"/>
              </a:tblGrid>
              <a:tr h="351617">
                <a:tc>
                  <a:txBody>
                    <a:bodyPr/>
                    <a:lstStyle/>
                    <a:p>
                      <a:r>
                        <a:rPr kumimoji="1" lang="en-US" sz="1800" b="0" i="1" u="none" strike="noStrike" kern="1200" baseline="0" dirty="0" err="1" smtClean="0">
                          <a:solidFill>
                            <a:schemeClr val="tx1"/>
                          </a:solidFill>
                          <a:latin typeface="+mn-lt"/>
                          <a:ea typeface="+mn-ea"/>
                          <a:cs typeface="+mn-cs"/>
                        </a:rPr>
                        <a:t>phyOccRLLCode</a:t>
                      </a:r>
                      <a:endParaRPr lang="en-US" dirty="0"/>
                    </a:p>
                  </a:txBody>
                  <a:tcPr/>
                </a:tc>
                <a:tc>
                  <a:txBody>
                    <a:bodyPr/>
                    <a:lstStyle/>
                    <a:p>
                      <a:r>
                        <a:rPr lang="en-US" dirty="0" smtClean="0"/>
                        <a:t>RLL Code</a:t>
                      </a:r>
                      <a:endParaRPr lang="en-US" dirty="0"/>
                    </a:p>
                  </a:txBody>
                  <a:tcPr/>
                </a:tc>
              </a:tr>
              <a:tr h="351617">
                <a:tc>
                  <a:txBody>
                    <a:bodyPr/>
                    <a:lstStyle/>
                    <a:p>
                      <a:pPr algn="ctr"/>
                      <a:r>
                        <a:rPr lang="en-US" dirty="0" smtClean="0"/>
                        <a:t>0</a:t>
                      </a:r>
                      <a:endParaRPr lang="en-US" dirty="0"/>
                    </a:p>
                  </a:txBody>
                  <a:tcPr/>
                </a:tc>
                <a:tc>
                  <a:txBody>
                    <a:bodyPr/>
                    <a:lstStyle/>
                    <a:p>
                      <a:r>
                        <a:rPr lang="en-US" dirty="0" smtClean="0"/>
                        <a:t>None</a:t>
                      </a:r>
                      <a:endParaRPr lang="en-US" dirty="0"/>
                    </a:p>
                  </a:txBody>
                  <a:tcPr/>
                </a:tc>
              </a:tr>
              <a:tr h="351617">
                <a:tc>
                  <a:txBody>
                    <a:bodyPr/>
                    <a:lstStyle/>
                    <a:p>
                      <a:pPr algn="ctr"/>
                      <a:r>
                        <a:rPr lang="en-US" dirty="0" smtClean="0"/>
                        <a:t>1</a:t>
                      </a:r>
                      <a:endParaRPr lang="en-US" dirty="0"/>
                    </a:p>
                  </a:txBody>
                  <a:tcPr/>
                </a:tc>
                <a:tc>
                  <a:txBody>
                    <a:bodyPr/>
                    <a:lstStyle/>
                    <a:p>
                      <a:r>
                        <a:rPr lang="en-US" dirty="0" smtClean="0"/>
                        <a:t>Differential code ½ rate</a:t>
                      </a:r>
                      <a:endParaRPr lang="en-US" dirty="0"/>
                    </a:p>
                  </a:txBody>
                  <a:tcPr/>
                </a:tc>
              </a:tr>
              <a:tr h="351617">
                <a:tc>
                  <a:txBody>
                    <a:bodyPr/>
                    <a:lstStyle/>
                    <a:p>
                      <a:pPr algn="ctr"/>
                      <a:r>
                        <a:rPr lang="en-US" dirty="0" smtClean="0"/>
                        <a:t>2</a:t>
                      </a:r>
                      <a:endParaRPr lang="en-US" dirty="0"/>
                    </a:p>
                  </a:txBody>
                  <a:tcPr/>
                </a:tc>
                <a:tc>
                  <a:txBody>
                    <a:bodyPr/>
                    <a:lstStyle/>
                    <a:p>
                      <a:r>
                        <a:rPr lang="en-US" dirty="0" smtClean="0"/>
                        <a:t>3 bits Grey code</a:t>
                      </a:r>
                      <a:endParaRPr lang="en-US" dirty="0"/>
                    </a:p>
                  </a:txBody>
                  <a:tcPr/>
                </a:tc>
              </a:tr>
              <a:tr h="351617">
                <a:tc>
                  <a:txBody>
                    <a:bodyPr/>
                    <a:lstStyle/>
                    <a:p>
                      <a:pPr algn="ctr"/>
                      <a:r>
                        <a:rPr lang="en-US" dirty="0" smtClean="0"/>
                        <a:t>3</a:t>
                      </a:r>
                      <a:endParaRPr lang="en-US" dirty="0"/>
                    </a:p>
                  </a:txBody>
                  <a:tcPr/>
                </a:tc>
                <a:tc>
                  <a:txBody>
                    <a:bodyPr/>
                    <a:lstStyle/>
                    <a:p>
                      <a:r>
                        <a:rPr lang="en-US" dirty="0" smtClean="0"/>
                        <a:t>1/2 code rate</a:t>
                      </a:r>
                      <a:endParaRPr lang="en-US" dirty="0"/>
                    </a:p>
                  </a:txBody>
                  <a:tcPr/>
                </a:tc>
              </a:tr>
              <a:tr h="351617">
                <a:tc>
                  <a:txBody>
                    <a:bodyPr/>
                    <a:lstStyle/>
                    <a:p>
                      <a:pPr algn="ctr"/>
                      <a:r>
                        <a:rPr lang="en-US" dirty="0" smtClean="0"/>
                        <a:t>4</a:t>
                      </a:r>
                      <a:endParaRPr lang="en-US" dirty="0"/>
                    </a:p>
                  </a:txBody>
                  <a:tcPr/>
                </a:tc>
                <a:tc>
                  <a:txBody>
                    <a:bodyPr/>
                    <a:lstStyle/>
                    <a:p>
                      <a:r>
                        <a:rPr lang="en-US" dirty="0" smtClean="0"/>
                        <a:t>Manchester</a:t>
                      </a:r>
                      <a:endParaRPr lang="en-US" dirty="0"/>
                    </a:p>
                  </a:txBody>
                  <a:tcPr/>
                </a:tc>
              </a:tr>
              <a:tr h="351617">
                <a:tc>
                  <a:txBody>
                    <a:bodyPr/>
                    <a:lstStyle/>
                    <a:p>
                      <a:pPr algn="ctr"/>
                      <a:r>
                        <a:rPr lang="en-US" dirty="0" smtClean="0"/>
                        <a:t>5</a:t>
                      </a:r>
                      <a:endParaRPr lang="en-US" dirty="0"/>
                    </a:p>
                  </a:txBody>
                  <a:tcPr/>
                </a:tc>
                <a:tc>
                  <a:txBody>
                    <a:bodyPr/>
                    <a:lstStyle/>
                    <a:p>
                      <a:r>
                        <a:rPr lang="en-US" dirty="0" smtClean="0"/>
                        <a:t>4B6B coding</a:t>
                      </a:r>
                      <a:endParaRPr lang="en-US" dirty="0"/>
                    </a:p>
                  </a:txBody>
                  <a:tcPr/>
                </a:tc>
              </a:tr>
              <a:tr h="522609">
                <a:tc>
                  <a:txBody>
                    <a:bodyPr/>
                    <a:lstStyle/>
                    <a:p>
                      <a:pPr algn="ctr"/>
                      <a:r>
                        <a:rPr lang="en-US" dirty="0" smtClean="0"/>
                        <a:t>8~255</a:t>
                      </a:r>
                      <a:endParaRPr lang="en-US" dirty="0"/>
                    </a:p>
                  </a:txBody>
                  <a:tcPr/>
                </a:tc>
                <a:tc>
                  <a:txBody>
                    <a:bodyPr/>
                    <a:lstStyle/>
                    <a:p>
                      <a:r>
                        <a:rPr lang="en-US" dirty="0" smtClean="0"/>
                        <a:t>Reserved</a:t>
                      </a:r>
                      <a:endParaRPr lang="en-US" dirty="0"/>
                    </a:p>
                  </a:txBody>
                  <a:tcPr/>
                </a:tc>
              </a:tr>
            </a:tbl>
          </a:graphicData>
        </a:graphic>
      </p:graphicFrame>
    </p:spTree>
    <p:extLst>
      <p:ext uri="{BB962C8B-B14F-4D97-AF65-F5344CB8AC3E}">
        <p14:creationId xmlns:p14="http://schemas.microsoft.com/office/powerpoint/2010/main" val="13178608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xfrm>
            <a:off x="0" y="685800"/>
            <a:ext cx="9144000" cy="725162"/>
          </a:xfrm>
        </p:spPr>
        <p:txBody>
          <a:bodyPr/>
          <a:lstStyle/>
          <a:p>
            <a:r>
              <a:rPr lang="en-US" altLang="ja-JP" dirty="0"/>
              <a:t>Table 125-EXT1 – PHY </a:t>
            </a:r>
            <a:r>
              <a:rPr lang="en-US" altLang="ja-JP" dirty="0" smtClean="0"/>
              <a:t>FEC Attribute Configuration </a:t>
            </a:r>
            <a:endParaRPr kumimoji="1" lang="ja-JP" altLang="en-US" dirty="0"/>
          </a:p>
        </p:txBody>
      </p:sp>
      <p:sp>
        <p:nvSpPr>
          <p:cNvPr id="3" name="フッター プレースホルダー 2"/>
          <p:cNvSpPr>
            <a:spLocks noGrp="1"/>
          </p:cNvSpPr>
          <p:nvPr>
            <p:ph type="ftr" sz="quarter" idx="11"/>
          </p:nvPr>
        </p:nvSpPr>
        <p:spPr/>
        <p:txBody>
          <a:bodyPr/>
          <a:lstStyle/>
          <a:p>
            <a:r>
              <a:rPr lang="en-US" altLang="ja-JP" dirty="0"/>
              <a:t>Jaesang Cha (SNUST)</a:t>
            </a:r>
            <a:endParaRPr lang="ja-JP" altLang="en-US" dirty="0"/>
          </a:p>
        </p:txBody>
      </p:sp>
      <p:sp>
        <p:nvSpPr>
          <p:cNvPr id="4" name="スライド番号プレースホルダー 3"/>
          <p:cNvSpPr>
            <a:spLocks noGrp="1"/>
          </p:cNvSpPr>
          <p:nvPr>
            <p:ph type="sldNum" sz="quarter" idx="12"/>
          </p:nvPr>
        </p:nvSpPr>
        <p:spPr/>
        <p:txBody>
          <a:bodyPr/>
          <a:lstStyle/>
          <a:p>
            <a:fld id="{FC5B63B5-0E23-404E-B554-7C1A08338C75}" type="slidenum">
              <a:rPr lang="ja-JP" altLang="en-US" smtClean="0"/>
              <a:pPr/>
              <a:t>5</a:t>
            </a:fld>
            <a:endParaRPr lang="ja-JP" altLang="en-US" dirty="0"/>
          </a:p>
        </p:txBody>
      </p:sp>
      <p:graphicFrame>
        <p:nvGraphicFramePr>
          <p:cNvPr id="8" name="Table 7"/>
          <p:cNvGraphicFramePr>
            <a:graphicFrameLocks noGrp="1"/>
          </p:cNvGraphicFramePr>
          <p:nvPr>
            <p:extLst>
              <p:ext uri="{D42A27DB-BD31-4B8C-83A1-F6EECF244321}">
                <p14:modId xmlns:p14="http://schemas.microsoft.com/office/powerpoint/2010/main" val="1743790427"/>
              </p:ext>
            </p:extLst>
          </p:nvPr>
        </p:nvGraphicFramePr>
        <p:xfrm>
          <a:off x="1651868" y="1970206"/>
          <a:ext cx="6096000" cy="3693160"/>
        </p:xfrm>
        <a:graphic>
          <a:graphicData uri="http://schemas.openxmlformats.org/drawingml/2006/table">
            <a:tbl>
              <a:tblPr firstRow="1" bandRow="1">
                <a:tableStyleId>{5940675A-B579-460E-94D1-54222C63F5DA}</a:tableStyleId>
              </a:tblPr>
              <a:tblGrid>
                <a:gridCol w="1860645"/>
                <a:gridCol w="4235355"/>
              </a:tblGrid>
              <a:tr h="370840">
                <a:tc>
                  <a:txBody>
                    <a:bodyPr/>
                    <a:lstStyle/>
                    <a:p>
                      <a:r>
                        <a:rPr kumimoji="1" lang="en-US" sz="1800" b="0" i="1" u="none" strike="noStrike" kern="1200" baseline="0" dirty="0" err="1" smtClean="0">
                          <a:solidFill>
                            <a:schemeClr val="tx1"/>
                          </a:solidFill>
                          <a:latin typeface="+mn-lt"/>
                          <a:ea typeface="+mn-ea"/>
                          <a:cs typeface="+mn-cs"/>
                        </a:rPr>
                        <a:t>phyOccFec</a:t>
                      </a:r>
                      <a:endParaRPr lang="en-US" dirty="0"/>
                    </a:p>
                  </a:txBody>
                  <a:tcPr/>
                </a:tc>
                <a:tc>
                  <a:txBody>
                    <a:bodyPr/>
                    <a:lstStyle/>
                    <a:p>
                      <a:r>
                        <a:rPr lang="en-US" dirty="0" smtClean="0"/>
                        <a:t>PHY</a:t>
                      </a:r>
                      <a:r>
                        <a:rPr lang="en-US" baseline="0" dirty="0" smtClean="0"/>
                        <a:t> Modulation</a:t>
                      </a:r>
                      <a:endParaRPr lang="en-US" dirty="0"/>
                    </a:p>
                  </a:txBody>
                  <a:tcPr/>
                </a:tc>
              </a:tr>
              <a:tr h="370840">
                <a:tc>
                  <a:txBody>
                    <a:bodyPr/>
                    <a:lstStyle/>
                    <a:p>
                      <a:pPr algn="ctr"/>
                      <a:r>
                        <a:rPr lang="en-US" dirty="0" smtClean="0"/>
                        <a:t>0</a:t>
                      </a:r>
                      <a:endParaRPr lang="en-US" dirty="0"/>
                    </a:p>
                  </a:txBody>
                  <a:tcPr/>
                </a:tc>
                <a:tc>
                  <a:txBody>
                    <a:bodyPr/>
                    <a:lstStyle/>
                    <a:p>
                      <a:r>
                        <a:rPr lang="en-US" dirty="0" smtClean="0"/>
                        <a:t>None</a:t>
                      </a:r>
                      <a:endParaRPr lang="en-US" dirty="0"/>
                    </a:p>
                  </a:txBody>
                  <a:tcPr/>
                </a:tc>
              </a:tr>
              <a:tr h="370840">
                <a:tc>
                  <a:txBody>
                    <a:bodyPr/>
                    <a:lstStyle/>
                    <a:p>
                      <a:pPr algn="ctr"/>
                      <a:r>
                        <a:rPr lang="en-US" dirty="0" smtClean="0"/>
                        <a:t>1</a:t>
                      </a:r>
                      <a:endParaRPr lang="en-US" dirty="0"/>
                    </a:p>
                  </a:txBody>
                  <a:tcPr/>
                </a:tc>
                <a:tc>
                  <a:txBody>
                    <a:bodyPr/>
                    <a:lstStyle/>
                    <a:p>
                      <a:r>
                        <a:rPr kumimoji="1" lang="en-US" sz="1800" b="0" i="0" u="none" strike="noStrike" kern="1200" baseline="0" dirty="0" smtClean="0">
                          <a:solidFill>
                            <a:schemeClr val="tx1"/>
                          </a:solidFill>
                          <a:latin typeface="+mn-lt"/>
                          <a:ea typeface="+mn-ea"/>
                          <a:cs typeface="+mn-cs"/>
                        </a:rPr>
                        <a:t>RS(15,11)</a:t>
                      </a:r>
                      <a:endParaRPr lang="en-US" dirty="0"/>
                    </a:p>
                  </a:txBody>
                  <a:tcPr/>
                </a:tc>
              </a:tr>
              <a:tr h="370840">
                <a:tc>
                  <a:txBody>
                    <a:bodyPr/>
                    <a:lstStyle/>
                    <a:p>
                      <a:pPr algn="ctr"/>
                      <a:r>
                        <a:rPr lang="en-US" dirty="0" smtClean="0"/>
                        <a:t>2</a:t>
                      </a:r>
                      <a:endParaRPr lang="en-US" dirty="0"/>
                    </a:p>
                  </a:txBody>
                  <a:tcPr/>
                </a:tc>
                <a:tc>
                  <a:txBody>
                    <a:bodyPr/>
                    <a:lstStyle/>
                    <a:p>
                      <a:r>
                        <a:rPr lang="en-US" dirty="0" smtClean="0"/>
                        <a:t>RS(15,2)</a:t>
                      </a:r>
                      <a:endParaRPr lang="en-US" dirty="0"/>
                    </a:p>
                  </a:txBody>
                  <a:tcPr/>
                </a:tc>
              </a:tr>
              <a:tr h="370840">
                <a:tc>
                  <a:txBody>
                    <a:bodyPr/>
                    <a:lstStyle/>
                    <a:p>
                      <a:pPr algn="ctr"/>
                      <a:r>
                        <a:rPr lang="en-US" dirty="0" smtClean="0"/>
                        <a:t>3</a:t>
                      </a:r>
                      <a:endParaRPr lang="en-US" dirty="0"/>
                    </a:p>
                  </a:txBody>
                  <a:tcPr/>
                </a:tc>
                <a:tc>
                  <a:txBody>
                    <a:bodyPr/>
                    <a:lstStyle/>
                    <a:p>
                      <a:r>
                        <a:rPr lang="en-US" dirty="0" smtClean="0"/>
                        <a:t>RS(15,4)</a:t>
                      </a:r>
                      <a:endParaRPr lang="en-US" dirty="0"/>
                    </a:p>
                  </a:txBody>
                  <a:tcPr/>
                </a:tc>
              </a:tr>
              <a:tr h="370840">
                <a:tc>
                  <a:txBody>
                    <a:bodyPr/>
                    <a:lstStyle/>
                    <a:p>
                      <a:pPr algn="ctr"/>
                      <a:r>
                        <a:rPr lang="en-US" dirty="0" smtClean="0"/>
                        <a:t>4</a:t>
                      </a:r>
                      <a:endParaRPr lang="en-US" dirty="0"/>
                    </a:p>
                  </a:txBody>
                  <a:tcPr/>
                </a:tc>
                <a:tc>
                  <a:txBody>
                    <a:bodyPr/>
                    <a:lstStyle/>
                    <a:p>
                      <a:r>
                        <a:rPr lang="en-US" dirty="0" smtClean="0"/>
                        <a:t>Temporal repeating code with DS rate=100</a:t>
                      </a:r>
                      <a:endParaRPr lang="en-US" dirty="0"/>
                    </a:p>
                  </a:txBody>
                  <a:tcPr/>
                </a:tc>
              </a:tr>
              <a:tr h="370840">
                <a:tc>
                  <a:txBody>
                    <a:bodyPr/>
                    <a:lstStyle/>
                    <a:p>
                      <a:pPr algn="ctr"/>
                      <a:r>
                        <a:rPr lang="en-US" dirty="0" smtClean="0"/>
                        <a:t>5</a:t>
                      </a:r>
                      <a:endParaRPr lang="en-US" dirty="0"/>
                    </a:p>
                  </a:txBody>
                  <a:tcPr/>
                </a:tc>
                <a:tc>
                  <a:txBody>
                    <a:bodyPr/>
                    <a:lstStyle/>
                    <a:p>
                      <a:r>
                        <a:rPr lang="en-US" dirty="0" smtClean="0"/>
                        <a:t>Temporal repeating code with DS rate=60</a:t>
                      </a:r>
                      <a:endParaRPr lang="en-US" dirty="0"/>
                    </a:p>
                  </a:txBody>
                  <a:tcPr/>
                </a:tc>
              </a:tr>
              <a:tr h="185420">
                <a:tc>
                  <a:txBody>
                    <a:bodyPr/>
                    <a:lstStyle/>
                    <a:p>
                      <a:pPr algn="ctr"/>
                      <a:r>
                        <a:rPr lang="en-US" dirty="0" smtClean="0"/>
                        <a:t>6</a:t>
                      </a:r>
                      <a:endParaRPr lang="en-US" dirty="0"/>
                    </a:p>
                  </a:txBody>
                  <a:tcPr/>
                </a:tc>
                <a:tc>
                  <a:txBody>
                    <a:bodyPr/>
                    <a:lstStyle/>
                    <a:p>
                      <a:r>
                        <a:rPr lang="en-US" dirty="0" smtClean="0"/>
                        <a:t>XOR FEC</a:t>
                      </a:r>
                      <a:endParaRPr lang="en-US" dirty="0"/>
                    </a:p>
                  </a:txBody>
                  <a:tcPr/>
                </a:tc>
              </a:tr>
              <a:tr h="182880">
                <a:tc>
                  <a:txBody>
                    <a:bodyPr/>
                    <a:lstStyle/>
                    <a:p>
                      <a:pPr algn="ctr"/>
                      <a:r>
                        <a:rPr lang="en-US" dirty="0" smtClean="0"/>
                        <a:t>7</a:t>
                      </a:r>
                      <a:endParaRPr lang="en-US" dirty="0"/>
                    </a:p>
                  </a:txBody>
                  <a:tcPr/>
                </a:tc>
                <a:tc>
                  <a:txBody>
                    <a:bodyPr/>
                    <a:lstStyle/>
                    <a:p>
                      <a:r>
                        <a:rPr lang="en-US" dirty="0" smtClean="0"/>
                        <a:t>Hamming (11,15)</a:t>
                      </a:r>
                      <a:endParaRPr lang="en-US" dirty="0"/>
                    </a:p>
                  </a:txBody>
                  <a:tcPr/>
                </a:tc>
              </a:tr>
              <a:tr h="182880">
                <a:tc>
                  <a:txBody>
                    <a:bodyPr/>
                    <a:lstStyle/>
                    <a:p>
                      <a:pPr algn="ctr"/>
                      <a:r>
                        <a:rPr lang="en-US" dirty="0" smtClean="0"/>
                        <a:t>8~255</a:t>
                      </a:r>
                      <a:endParaRPr lang="en-US" dirty="0"/>
                    </a:p>
                  </a:txBody>
                  <a:tcPr/>
                </a:tc>
                <a:tc>
                  <a:txBody>
                    <a:bodyPr/>
                    <a:lstStyle/>
                    <a:p>
                      <a:r>
                        <a:rPr lang="en-US" dirty="0" smtClean="0"/>
                        <a:t>Reserved</a:t>
                      </a:r>
                      <a:endParaRPr lang="en-US" dirty="0"/>
                    </a:p>
                  </a:txBody>
                  <a:tcPr/>
                </a:tc>
              </a:tr>
            </a:tbl>
          </a:graphicData>
        </a:graphic>
      </p:graphicFrame>
    </p:spTree>
    <p:extLst>
      <p:ext uri="{BB962C8B-B14F-4D97-AF65-F5344CB8AC3E}">
        <p14:creationId xmlns:p14="http://schemas.microsoft.com/office/powerpoint/2010/main" val="907818526"/>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
      <a:majorFont>
        <a:latin typeface="Times New Roman"/>
        <a:ea typeface="ＭＳ Ｐ明朝"/>
        <a:cs typeface=""/>
      </a:majorFont>
      <a:minorFont>
        <a:latin typeface="Times New Roman"/>
        <a:ea typeface="ＭＳ Ｐ明朝"/>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noFill/>
        <a:ln w="12700" cap="flat" cmpd="sng" algn="ctr">
          <a:solidFill>
            <a:schemeClr val="tx1"/>
          </a:solidFill>
          <a:prstDash val="solid"/>
          <a:round/>
          <a:headEnd type="none" w="sm" len="sm"/>
          <a:tailEnd type="none" w="sm" len="sm"/>
        </a:ln>
        <a:effectLst/>
        <a:ex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7144</TotalTime>
  <Words>250</Words>
  <Application>Microsoft Office PowerPoint</Application>
  <PresentationFormat>On-screen Show (4:3)</PresentationFormat>
  <Paragraphs>111</Paragraphs>
  <Slides>5</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ＭＳ Ｐゴシック</vt:lpstr>
      <vt:lpstr>ＭＳ Ｐ明朝</vt:lpstr>
      <vt:lpstr>Arial</vt:lpstr>
      <vt:lpstr>Calibri</vt:lpstr>
      <vt:lpstr>Times New Roman</vt:lpstr>
      <vt:lpstr>IEEE-P802_15</vt:lpstr>
      <vt:lpstr>PowerPoint Presentation</vt:lpstr>
      <vt:lpstr>Table 125 - PHY PIB attributes</vt:lpstr>
      <vt:lpstr>Table 125-EXT1 – PHY OCC MCSID  Attribute Configuration</vt:lpstr>
      <vt:lpstr>Table 125-EXT1 – PHY RLL Code Attribute Configuration</vt:lpstr>
      <vt:lpstr>Table 125-EXT1 – PHY FEC Attribute Configuration </vt:lpstr>
    </vt:vector>
  </TitlesOfParts>
  <Company>Panasonic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青山秀紀</dc:creator>
  <cp:lastModifiedBy>VINA</cp:lastModifiedBy>
  <cp:revision>225</cp:revision>
  <dcterms:created xsi:type="dcterms:W3CDTF">2015-03-02T06:23:45Z</dcterms:created>
  <dcterms:modified xsi:type="dcterms:W3CDTF">2017-07-13T15:18:20Z</dcterms:modified>
</cp:coreProperties>
</file>