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4" r:id="rId3"/>
    <p:sldId id="256" r:id="rId4"/>
    <p:sldId id="268" r:id="rId5"/>
    <p:sldId id="258" r:id="rId6"/>
    <p:sldId id="265" r:id="rId7"/>
    <p:sldId id="266"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5819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50640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972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dirty="0"/>
              <a:t>July 2017</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dirty="0"/>
              <a:t>May 2017</a:t>
            </a:r>
          </a:p>
        </p:txBody>
      </p:sp>
      <p:sp>
        <p:nvSpPr>
          <p:cNvPr id="8" name="Footer Placeholder 7"/>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dirty="0"/>
              <a:t> 2017</a:t>
            </a:r>
          </a:p>
        </p:txBody>
      </p:sp>
      <p:sp>
        <p:nvSpPr>
          <p:cNvPr id="4" name="Footer Placeholder 3"/>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July 2017</a:t>
            </a:r>
          </a:p>
        </p:txBody>
      </p:sp>
      <p:sp>
        <p:nvSpPr>
          <p:cNvPr id="3" name="Footer Placeholder 2"/>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838200" y="64770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July 2017</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July 2017</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2017</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802.15-17-0436-00-007a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July 2017</a:t>
            </a:r>
          </a:p>
        </p:txBody>
      </p:sp>
      <p:sp>
        <p:nvSpPr>
          <p:cNvPr id="5" name="Footer Placeholder 2"/>
          <p:cNvSpPr>
            <a:spLocks noGrp="1"/>
          </p:cNvSpPr>
          <p:nvPr>
            <p:ph type="ftr" sz="quarter" idx="11"/>
          </p:nvPr>
        </p:nvSpPr>
        <p:spPr/>
        <p:txBody>
          <a:bodyPr/>
          <a:lstStyle/>
          <a:p>
            <a:r>
              <a:rPr lang="en-US" altLang="en-US" dirty="0"/>
              <a:t>Yeong Min Jang, </a:t>
            </a:r>
            <a:r>
              <a:rPr lang="en-US" altLang="en-US" dirty="0" err="1"/>
              <a:t>Kookmin</a:t>
            </a:r>
            <a:r>
              <a:rPr lang="en-US" altLang="en-US" dirty="0"/>
              <a:t> University.</a:t>
            </a:r>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152400" y="8382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15.7m OWC TG Closing Report July 2017	</a:t>
            </a:r>
          </a:p>
          <a:p>
            <a:r>
              <a:rPr lang="en-US" altLang="en-US" sz="1600" b="1" dirty="0">
                <a:solidFill>
                  <a:schemeClr val="tx2"/>
                </a:solidFill>
              </a:rPr>
              <a:t>Date Submitted: </a:t>
            </a:r>
            <a:r>
              <a:rPr lang="en-US" altLang="en-US" sz="1600" dirty="0">
                <a:solidFill>
                  <a:schemeClr val="tx2"/>
                </a:solidFill>
              </a:rPr>
              <a:t>July 13, 2017	</a:t>
            </a:r>
          </a:p>
          <a:p>
            <a:r>
              <a:rPr lang="en-US" altLang="en-US" sz="1600" b="1" dirty="0">
                <a:solidFill>
                  <a:schemeClr val="tx2"/>
                </a:solidFill>
              </a:rPr>
              <a:t>Source:</a:t>
            </a:r>
            <a:r>
              <a:rPr lang="en-US" altLang="en-US" sz="1600" dirty="0">
                <a:solidFill>
                  <a:schemeClr val="tx2"/>
                </a:solidFill>
              </a:rPr>
              <a:t> </a:t>
            </a:r>
            <a:r>
              <a:rPr lang="en-US" altLang="en-US" sz="1600" dirty="0" err="1">
                <a:solidFill>
                  <a:schemeClr val="tx2"/>
                </a:solidFill>
              </a:rPr>
              <a:t>Yeong</a:t>
            </a:r>
            <a:r>
              <a:rPr lang="en-US" altLang="en-US" sz="1600" dirty="0">
                <a:solidFill>
                  <a:schemeClr val="tx2"/>
                </a:solidFill>
              </a:rPr>
              <a:t> Min Jang 	Company: </a:t>
            </a:r>
            <a:r>
              <a:rPr lang="en-US" altLang="en-US" sz="1600" dirty="0" err="1">
                <a:solidFill>
                  <a:schemeClr val="tx2"/>
                </a:solidFill>
              </a:rPr>
              <a:t>Kookmin</a:t>
            </a:r>
            <a:r>
              <a:rPr lang="en-US" altLang="en-US" sz="1600" dirty="0">
                <a:solidFill>
                  <a:schemeClr val="tx2"/>
                </a:solidFill>
              </a:rPr>
              <a:t> University</a:t>
            </a:r>
          </a:p>
          <a:p>
            <a:r>
              <a:rPr lang="en-US" altLang="en-US" sz="1600" dirty="0">
                <a:solidFill>
                  <a:schemeClr val="tx2"/>
                </a:solidFill>
              </a:rPr>
              <a:t>Address</a:t>
            </a:r>
          </a:p>
          <a:p>
            <a:r>
              <a:rPr lang="en-US" altLang="en-US" sz="1600" dirty="0">
                <a:solidFill>
                  <a:schemeClr val="tx2"/>
                </a:solidFill>
              </a:rPr>
              <a:t>Voice:, FAX:, E-Mail: yjang@kookmin.ac.kr	</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6248400" y="332114"/>
            <a:ext cx="2209800" cy="307777"/>
          </a:xfrm>
          <a:prstGeom prst="rect">
            <a:avLst/>
          </a:prstGeom>
          <a:noFill/>
        </p:spPr>
        <p:txBody>
          <a:bodyPr wrap="square" rtlCol="0">
            <a:spAutoFit/>
          </a:bodyPr>
          <a:lstStyle/>
          <a:p>
            <a:pPr algn="r"/>
            <a:r>
              <a:rPr lang="en-US" sz="1400" dirty="0"/>
              <a:t>IEEE 15-17-0436-00-007a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a:t>Slide </a:t>
            </a:r>
            <a:fld id="{163BEA69-124C-4983-86C3-8D9424597F70}" type="slidenum">
              <a:rPr lang="en-US" altLang="en-US" smtClean="0"/>
              <a:pPr/>
              <a:t>2</a:t>
            </a:fld>
            <a:endParaRPr lang="en-US" altLang="en-US"/>
          </a:p>
        </p:txBody>
      </p:sp>
      <p:sp>
        <p:nvSpPr>
          <p:cNvPr id="5" name="TextBox 4"/>
          <p:cNvSpPr txBox="1"/>
          <p:nvPr/>
        </p:nvSpPr>
        <p:spPr>
          <a:xfrm>
            <a:off x="649560" y="681335"/>
            <a:ext cx="7749237" cy="830997"/>
          </a:xfrm>
          <a:prstGeom prst="rect">
            <a:avLst/>
          </a:prstGeom>
          <a:noFill/>
        </p:spPr>
        <p:txBody>
          <a:bodyPr wrap="none" rtlCol="0">
            <a:spAutoFit/>
          </a:bodyPr>
          <a:lstStyle/>
          <a:p>
            <a:pPr algn="ctr"/>
            <a:r>
              <a:rPr lang="en-US" sz="2400" u="sng" dirty="0"/>
              <a:t>Background</a:t>
            </a:r>
          </a:p>
          <a:p>
            <a:r>
              <a:rPr lang="en-US" sz="2400" u="sng" dirty="0"/>
              <a:t>TG7m conducted a task group letter ballot review of draft D3</a:t>
            </a:r>
          </a:p>
        </p:txBody>
      </p:sp>
      <p:sp>
        <p:nvSpPr>
          <p:cNvPr id="6" name="TextBox 5"/>
          <p:cNvSpPr txBox="1"/>
          <p:nvPr/>
        </p:nvSpPr>
        <p:spPr>
          <a:xfrm>
            <a:off x="228600" y="1853148"/>
            <a:ext cx="8763000" cy="3877985"/>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lang="en-US" sz="2400" dirty="0"/>
              <a:t>Draft D1 was issued at the end of October, 2016.</a:t>
            </a:r>
          </a:p>
          <a:p>
            <a:pPr marL="457200" indent="-457200">
              <a:spcBef>
                <a:spcPts val="600"/>
              </a:spcBef>
              <a:buFont typeface="Arial" panose="020B0604020202020204" pitchFamily="34" charset="0"/>
              <a:buChar char="•"/>
            </a:pPr>
            <a:r>
              <a:rPr lang="en-US" sz="2400" dirty="0"/>
              <a:t>There were 826 technical comments and 251 editorial comments.</a:t>
            </a:r>
          </a:p>
          <a:p>
            <a:pPr marL="457200" indent="-457200">
              <a:spcBef>
                <a:spcPts val="600"/>
              </a:spcBef>
              <a:buFont typeface="Arial" panose="020B0604020202020204" pitchFamily="34" charset="0"/>
              <a:buChar char="•"/>
            </a:pPr>
            <a:r>
              <a:rPr lang="en-US" sz="2400" dirty="0"/>
              <a:t>Draft D2 was issued at end of March, 2017.</a:t>
            </a:r>
          </a:p>
          <a:p>
            <a:pPr marL="457200" indent="-457200">
              <a:spcBef>
                <a:spcPts val="600"/>
              </a:spcBef>
              <a:buFont typeface="Arial" panose="020B0604020202020204" pitchFamily="34" charset="0"/>
              <a:buChar char="•"/>
            </a:pPr>
            <a:r>
              <a:rPr lang="en-US" sz="2400" dirty="0"/>
              <a:t>For D2, there were 362 technical comments and 36 editorial comments.</a:t>
            </a:r>
          </a:p>
          <a:p>
            <a:pPr marL="457200" indent="-457200">
              <a:spcBef>
                <a:spcPts val="600"/>
              </a:spcBef>
              <a:buFont typeface="Arial" panose="020B0604020202020204" pitchFamily="34" charset="0"/>
              <a:buChar char="•"/>
            </a:pPr>
            <a:r>
              <a:rPr lang="en-US" altLang="ko-KR" sz="2400" dirty="0"/>
              <a:t>Draft D3 was issued at the middle of June, 2016.</a:t>
            </a:r>
          </a:p>
          <a:p>
            <a:pPr marL="457200" indent="-457200">
              <a:spcBef>
                <a:spcPts val="600"/>
              </a:spcBef>
              <a:buFont typeface="Arial" panose="020B0604020202020204" pitchFamily="34" charset="0"/>
              <a:buChar char="•"/>
            </a:pPr>
            <a:r>
              <a:rPr lang="en-US" altLang="ko-KR" sz="2400" dirty="0"/>
              <a:t>For D3, there were 407 technical comments and 41 editorial comments. There are 2 postponed technical comments.</a:t>
            </a:r>
          </a:p>
          <a:p>
            <a:pPr marL="457200" indent="-457200">
              <a:spcBef>
                <a:spcPts val="600"/>
              </a:spcBef>
              <a:buFont typeface="Arial" panose="020B0604020202020204" pitchFamily="34" charset="0"/>
              <a:buChar char="•"/>
            </a:pPr>
            <a:endParaRPr lang="en-US" sz="2400" dirty="0"/>
          </a:p>
        </p:txBody>
      </p:sp>
      <p:sp>
        <p:nvSpPr>
          <p:cNvPr id="8" name="Date Placeholder 1">
            <a:extLst>
              <a:ext uri="{FF2B5EF4-FFF2-40B4-BE49-F238E27FC236}">
                <a16:creationId xmlns:a16="http://schemas.microsoft.com/office/drawing/2014/main" id="{7DB1B5D4-24DB-43F1-A57E-27F866E284AA}"/>
              </a:ext>
            </a:extLst>
          </p:cNvPr>
          <p:cNvSpPr>
            <a:spLocks noGrp="1"/>
          </p:cNvSpPr>
          <p:nvPr>
            <p:ph type="dt" sz="half" idx="10"/>
          </p:nvPr>
        </p:nvSpPr>
        <p:spPr>
          <a:xfrm>
            <a:off x="685800" y="378281"/>
            <a:ext cx="1600200" cy="215444"/>
          </a:xfrm>
        </p:spPr>
        <p:txBody>
          <a:bodyPr/>
          <a:lstStyle/>
          <a:p>
            <a:r>
              <a:rPr lang="en-US" altLang="en-US" dirty="0"/>
              <a:t>July 2017</a:t>
            </a:r>
          </a:p>
        </p:txBody>
      </p:sp>
      <p:sp>
        <p:nvSpPr>
          <p:cNvPr id="9" name="TextBox 8">
            <a:extLst>
              <a:ext uri="{FF2B5EF4-FFF2-40B4-BE49-F238E27FC236}">
                <a16:creationId xmlns:a16="http://schemas.microsoft.com/office/drawing/2014/main" id="{E4A028FA-63C2-4657-8044-2A3E70D6A049}"/>
              </a:ext>
            </a:extLst>
          </p:cNvPr>
          <p:cNvSpPr txBox="1"/>
          <p:nvPr/>
        </p:nvSpPr>
        <p:spPr>
          <a:xfrm>
            <a:off x="6248400" y="332114"/>
            <a:ext cx="2209800" cy="307777"/>
          </a:xfrm>
          <a:prstGeom prst="rect">
            <a:avLst/>
          </a:prstGeom>
          <a:noFill/>
        </p:spPr>
        <p:txBody>
          <a:bodyPr wrap="square" rtlCol="0">
            <a:spAutoFit/>
          </a:bodyPr>
          <a:lstStyle/>
          <a:p>
            <a:pPr algn="r"/>
            <a:r>
              <a:rPr lang="en-US" sz="1400" dirty="0"/>
              <a:t>IEEE 15-17-0436-00-007a</a:t>
            </a:r>
          </a:p>
        </p:txBody>
      </p:sp>
      <p:sp>
        <p:nvSpPr>
          <p:cNvPr id="10" name="Footer Placeholder 2">
            <a:extLst>
              <a:ext uri="{FF2B5EF4-FFF2-40B4-BE49-F238E27FC236}">
                <a16:creationId xmlns:a16="http://schemas.microsoft.com/office/drawing/2014/main" id="{2D47A57E-83F3-48A1-9DF1-6384C6487E3F}"/>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2556410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3</a:t>
            </a:fld>
            <a:endParaRPr lang="en-US" altLang="en-US"/>
          </a:p>
        </p:txBody>
      </p:sp>
      <p:sp>
        <p:nvSpPr>
          <p:cNvPr id="2" name="TextBox 1"/>
          <p:cNvSpPr txBox="1"/>
          <p:nvPr/>
        </p:nvSpPr>
        <p:spPr>
          <a:xfrm>
            <a:off x="1066800" y="935833"/>
            <a:ext cx="5905784" cy="461665"/>
          </a:xfrm>
          <a:prstGeom prst="rect">
            <a:avLst/>
          </a:prstGeom>
          <a:noFill/>
        </p:spPr>
        <p:txBody>
          <a:bodyPr wrap="none" rtlCol="0">
            <a:spAutoFit/>
          </a:bodyPr>
          <a:lstStyle/>
          <a:p>
            <a:r>
              <a:rPr lang="en-US" sz="2400" u="sng" dirty="0"/>
              <a:t>Status of comments at the end of July Meeting</a:t>
            </a:r>
          </a:p>
        </p:txBody>
      </p:sp>
      <p:sp>
        <p:nvSpPr>
          <p:cNvPr id="3" name="TextBox 2"/>
          <p:cNvSpPr txBox="1"/>
          <p:nvPr/>
        </p:nvSpPr>
        <p:spPr>
          <a:xfrm>
            <a:off x="228600" y="1730276"/>
            <a:ext cx="8763000" cy="2246769"/>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lang="en-US" sz="2400" dirty="0"/>
              <a:t>Resolved </a:t>
            </a:r>
            <a:r>
              <a:rPr lang="en-US" altLang="ko-KR" sz="2400" dirty="0"/>
              <a:t>technical</a:t>
            </a:r>
            <a:r>
              <a:rPr lang="ko-KR" altLang="en-US" sz="2400" dirty="0"/>
              <a:t> </a:t>
            </a:r>
            <a:r>
              <a:rPr lang="en-US" altLang="ko-KR" sz="2400" dirty="0"/>
              <a:t>comments carried over </a:t>
            </a:r>
            <a:r>
              <a:rPr lang="en-US" sz="2400" dirty="0"/>
              <a:t>from May meeting</a:t>
            </a:r>
          </a:p>
          <a:p>
            <a:pPr marL="457200" indent="-457200">
              <a:spcBef>
                <a:spcPts val="600"/>
              </a:spcBef>
              <a:buFont typeface="Arial" panose="020B0604020202020204" pitchFamily="34" charset="0"/>
              <a:buChar char="•"/>
            </a:pPr>
            <a:r>
              <a:rPr lang="en-US" sz="2400" dirty="0"/>
              <a:t>Resolved comments resolution for D3 document</a:t>
            </a:r>
          </a:p>
          <a:p>
            <a:pPr marL="457200" indent="-457200">
              <a:spcBef>
                <a:spcPts val="600"/>
              </a:spcBef>
              <a:buFont typeface="Arial" panose="020B0604020202020204" pitchFamily="34" charset="0"/>
              <a:buChar char="•"/>
            </a:pPr>
            <a:r>
              <a:rPr lang="en-US" sz="2400" dirty="0"/>
              <a:t>Discussion about dimming issue for PHY IV, PHY V and PHY VI.</a:t>
            </a:r>
          </a:p>
          <a:p>
            <a:pPr marL="457200" indent="-457200">
              <a:spcBef>
                <a:spcPts val="600"/>
              </a:spcBef>
              <a:buFont typeface="Arial" panose="020B0604020202020204" pitchFamily="34" charset="0"/>
              <a:buChar char="•"/>
            </a:pPr>
            <a:r>
              <a:rPr lang="en-US" sz="2400" dirty="0"/>
              <a:t>Discussion about the tutorial and merging text for PHY VI</a:t>
            </a:r>
          </a:p>
          <a:p>
            <a:pPr marL="457200" indent="-457200">
              <a:spcBef>
                <a:spcPts val="600"/>
              </a:spcBef>
              <a:buFont typeface="Arial" panose="020B0604020202020204" pitchFamily="34" charset="0"/>
              <a:buChar char="•"/>
            </a:pPr>
            <a:endParaRPr lang="en-US" sz="2400"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July 2017</a:t>
            </a:r>
          </a:p>
        </p:txBody>
      </p:sp>
      <p:sp>
        <p:nvSpPr>
          <p:cNvPr id="9" name="TextBox 8">
            <a:extLst>
              <a:ext uri="{FF2B5EF4-FFF2-40B4-BE49-F238E27FC236}">
                <a16:creationId xmlns:a16="http://schemas.microsoft.com/office/drawing/2014/main" id="{6206474F-907B-4CA0-9063-DFBD967AF74A}"/>
              </a:ext>
            </a:extLst>
          </p:cNvPr>
          <p:cNvSpPr txBox="1"/>
          <p:nvPr/>
        </p:nvSpPr>
        <p:spPr>
          <a:xfrm>
            <a:off x="6248400" y="332114"/>
            <a:ext cx="2209800" cy="307777"/>
          </a:xfrm>
          <a:prstGeom prst="rect">
            <a:avLst/>
          </a:prstGeom>
          <a:noFill/>
        </p:spPr>
        <p:txBody>
          <a:bodyPr wrap="square" rtlCol="0">
            <a:spAutoFit/>
          </a:bodyPr>
          <a:lstStyle/>
          <a:p>
            <a:pPr algn="r"/>
            <a:r>
              <a:rPr lang="en-US" sz="1400" dirty="0"/>
              <a:t>IEEE 15-17-0436-00-007a</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4</a:t>
            </a:fld>
            <a:endParaRPr lang="en-US" altLang="en-US"/>
          </a:p>
        </p:txBody>
      </p:sp>
      <p:sp>
        <p:nvSpPr>
          <p:cNvPr id="2" name="TextBox 1"/>
          <p:cNvSpPr txBox="1"/>
          <p:nvPr/>
        </p:nvSpPr>
        <p:spPr>
          <a:xfrm>
            <a:off x="1038072" y="1066800"/>
            <a:ext cx="3837141" cy="461665"/>
          </a:xfrm>
          <a:prstGeom prst="rect">
            <a:avLst/>
          </a:prstGeom>
          <a:noFill/>
        </p:spPr>
        <p:txBody>
          <a:bodyPr wrap="none" rtlCol="0">
            <a:spAutoFit/>
          </a:bodyPr>
          <a:lstStyle/>
          <a:p>
            <a:r>
              <a:rPr lang="en-US" sz="2400" u="sng" dirty="0"/>
              <a:t>15.7m OWC TG suggestions:</a:t>
            </a:r>
          </a:p>
        </p:txBody>
      </p:sp>
      <p:sp>
        <p:nvSpPr>
          <p:cNvPr id="3" name="TextBox 2"/>
          <p:cNvSpPr txBox="1"/>
          <p:nvPr/>
        </p:nvSpPr>
        <p:spPr>
          <a:xfrm>
            <a:off x="228600" y="1730276"/>
            <a:ext cx="8763000" cy="2015936"/>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kumimoji="1" lang="en-US" altLang="ja-JP" sz="2400" dirty="0"/>
              <a:t>Do not make a comment that request to replace whole subsection with the other document. </a:t>
            </a:r>
            <a:r>
              <a:rPr lang="en-US" altLang="ja-JP" sz="2400" dirty="0"/>
              <a:t>Instead, explain which part should be changed to what sentence and why explicitly.</a:t>
            </a:r>
          </a:p>
          <a:p>
            <a:pPr marL="457200" indent="-457200">
              <a:spcBef>
                <a:spcPts val="600"/>
              </a:spcBef>
              <a:buFont typeface="Arial" panose="020B0604020202020204" pitchFamily="34" charset="0"/>
              <a:buChar char="•"/>
            </a:pPr>
            <a:r>
              <a:rPr lang="en-US" altLang="ja-JP" sz="2400" dirty="0"/>
              <a:t>Hold ad-hoc meeting in Korea to show real device demos, give tutorials for each other</a:t>
            </a:r>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July 2017</a:t>
            </a:r>
          </a:p>
        </p:txBody>
      </p:sp>
      <p:sp>
        <p:nvSpPr>
          <p:cNvPr id="9" name="TextBox 8">
            <a:extLst>
              <a:ext uri="{FF2B5EF4-FFF2-40B4-BE49-F238E27FC236}">
                <a16:creationId xmlns:a16="http://schemas.microsoft.com/office/drawing/2014/main" id="{6206474F-907B-4CA0-9063-DFBD967AF74A}"/>
              </a:ext>
            </a:extLst>
          </p:cNvPr>
          <p:cNvSpPr txBox="1"/>
          <p:nvPr/>
        </p:nvSpPr>
        <p:spPr>
          <a:xfrm>
            <a:off x="6248400" y="332114"/>
            <a:ext cx="2209800" cy="307777"/>
          </a:xfrm>
          <a:prstGeom prst="rect">
            <a:avLst/>
          </a:prstGeom>
          <a:noFill/>
        </p:spPr>
        <p:txBody>
          <a:bodyPr wrap="square" rtlCol="0">
            <a:spAutoFit/>
          </a:bodyPr>
          <a:lstStyle/>
          <a:p>
            <a:pPr algn="r"/>
            <a:r>
              <a:rPr lang="en-US" sz="1400" dirty="0"/>
              <a:t>IEEE 15-17-0436-00-007a</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3936645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5</a:t>
            </a:fld>
            <a:endParaRPr lang="en-US" altLang="en-US"/>
          </a:p>
        </p:txBody>
      </p:sp>
      <p:sp>
        <p:nvSpPr>
          <p:cNvPr id="3" name="Rectangle 2"/>
          <p:cNvSpPr/>
          <p:nvPr/>
        </p:nvSpPr>
        <p:spPr>
          <a:xfrm>
            <a:off x="3124200" y="681335"/>
            <a:ext cx="3886200" cy="461665"/>
          </a:xfrm>
          <a:prstGeom prst="rect">
            <a:avLst/>
          </a:prstGeom>
        </p:spPr>
        <p:txBody>
          <a:bodyPr wrap="square">
            <a:spAutoFit/>
          </a:bodyPr>
          <a:lstStyle/>
          <a:p>
            <a:r>
              <a:rPr lang="en-US" sz="2400" u="sng" dirty="0"/>
              <a:t>Plans for Sept. meeting</a:t>
            </a:r>
          </a:p>
        </p:txBody>
      </p:sp>
      <p:sp>
        <p:nvSpPr>
          <p:cNvPr id="7" name="TextBox 6"/>
          <p:cNvSpPr txBox="1"/>
          <p:nvPr/>
        </p:nvSpPr>
        <p:spPr>
          <a:xfrm>
            <a:off x="457200" y="1273076"/>
            <a:ext cx="8382000" cy="6370975"/>
          </a:xfrm>
          <a:prstGeom prst="rect">
            <a:avLst/>
          </a:prstGeom>
          <a:noFill/>
        </p:spPr>
        <p:txBody>
          <a:bodyPr wrap="square" rtlCol="0">
            <a:spAutoFit/>
          </a:bodyPr>
          <a:lstStyle/>
          <a:p>
            <a:pPr marL="171450" indent="-171450">
              <a:buFont typeface="Arial" panose="020B0604020202020204" pitchFamily="34" charset="0"/>
              <a:buChar char="•"/>
            </a:pPr>
            <a:r>
              <a:rPr lang="en-US" sz="2400" dirty="0"/>
              <a:t>4 August : Deadline for modified text/figures/tables based on the comment resolution against D3</a:t>
            </a:r>
          </a:p>
          <a:p>
            <a:pPr marL="628650" lvl="1" indent="-171450">
              <a:buFont typeface="Arial" panose="020B0604020202020204" pitchFamily="34" charset="0"/>
              <a:buChar char="•"/>
            </a:pPr>
            <a:r>
              <a:rPr lang="en-US" sz="2400" dirty="0"/>
              <a:t>Missing deadline of acceptable input may result in the committee imposing a penalty or removing text during the Sept. meeting.</a:t>
            </a:r>
          </a:p>
          <a:p>
            <a:pPr marL="628650" lvl="1" indent="-171450">
              <a:buFont typeface="Arial" panose="020B0604020202020204" pitchFamily="34" charset="0"/>
              <a:buChar char="•"/>
            </a:pPr>
            <a:r>
              <a:rPr lang="en-US" altLang="ja-JP" sz="2400" dirty="0"/>
              <a:t>Middle of Aug. : Ad-hoc meeting (Trang and Vinay must attend)</a:t>
            </a:r>
            <a:endParaRPr lang="en-US" sz="2400" dirty="0"/>
          </a:p>
          <a:p>
            <a:pPr marL="171450" indent="-171450">
              <a:buFont typeface="Arial" panose="020B0604020202020204" pitchFamily="34" charset="0"/>
              <a:buChar char="•"/>
            </a:pPr>
            <a:r>
              <a:rPr lang="en-US" sz="2400" dirty="0"/>
              <a:t>25 August : Release Draft D4</a:t>
            </a:r>
          </a:p>
          <a:p>
            <a:pPr marL="171450" indent="-171450">
              <a:buFont typeface="Arial" panose="020B0604020202020204" pitchFamily="34" charset="0"/>
              <a:buChar char="•"/>
            </a:pPr>
            <a:r>
              <a:rPr lang="en-US" sz="2400" dirty="0"/>
              <a:t>1 Sept. : Deadline for comments against D4</a:t>
            </a:r>
          </a:p>
          <a:p>
            <a:pPr marL="171450" indent="-171450">
              <a:buFont typeface="Arial" panose="020B0604020202020204" pitchFamily="34" charset="0"/>
              <a:buChar char="•"/>
            </a:pPr>
            <a:r>
              <a:rPr lang="en-US" sz="2400" dirty="0"/>
              <a:t>8 Sept. : </a:t>
            </a:r>
            <a:r>
              <a:rPr lang="en-US" altLang="ko-KR" sz="2400" dirty="0"/>
              <a:t>Deadline for comment resolutions</a:t>
            </a:r>
            <a:endParaRPr lang="en-US" sz="2400" dirty="0"/>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a:t>Comments against D4 will be resolved during the Sept. meeting.  The text is maturing so we expect fewer comments and hopefully we can get them all resolved during the Sept. meeting.</a:t>
            </a:r>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a:solidFill>
                  <a:srgbClr val="FF0000"/>
                </a:solidFill>
              </a:rPr>
              <a:t>Requesting 12 sessions</a:t>
            </a:r>
          </a:p>
          <a:p>
            <a:pPr marL="171450" indent="-171450">
              <a:buFont typeface="Arial" panose="020B0604020202020204" pitchFamily="34" charset="0"/>
              <a:buChar char="•"/>
            </a:pPr>
            <a:endParaRPr lang="en-US" sz="2400" dirty="0"/>
          </a:p>
        </p:txBody>
      </p:sp>
      <p:sp>
        <p:nvSpPr>
          <p:cNvPr id="9" name="Date Placeholder 1">
            <a:extLst>
              <a:ext uri="{FF2B5EF4-FFF2-40B4-BE49-F238E27FC236}">
                <a16:creationId xmlns:a16="http://schemas.microsoft.com/office/drawing/2014/main" id="{04A6C826-B607-40BB-94C6-B0F155BDCCE6}"/>
              </a:ext>
            </a:extLst>
          </p:cNvPr>
          <p:cNvSpPr>
            <a:spLocks noGrp="1"/>
          </p:cNvSpPr>
          <p:nvPr>
            <p:ph type="dt" sz="half" idx="10"/>
          </p:nvPr>
        </p:nvSpPr>
        <p:spPr>
          <a:xfrm>
            <a:off x="685800" y="378281"/>
            <a:ext cx="1600200" cy="215444"/>
          </a:xfrm>
        </p:spPr>
        <p:txBody>
          <a:bodyPr/>
          <a:lstStyle/>
          <a:p>
            <a:r>
              <a:rPr lang="en-US" altLang="en-US" dirty="0"/>
              <a:t>July 2017</a:t>
            </a:r>
          </a:p>
        </p:txBody>
      </p:sp>
      <p:sp>
        <p:nvSpPr>
          <p:cNvPr id="10" name="TextBox 9">
            <a:extLst>
              <a:ext uri="{FF2B5EF4-FFF2-40B4-BE49-F238E27FC236}">
                <a16:creationId xmlns:a16="http://schemas.microsoft.com/office/drawing/2014/main" id="{0E74DF3F-F7D7-43A3-A9A0-B2A7F2986AF4}"/>
              </a:ext>
            </a:extLst>
          </p:cNvPr>
          <p:cNvSpPr txBox="1"/>
          <p:nvPr/>
        </p:nvSpPr>
        <p:spPr>
          <a:xfrm>
            <a:off x="6248400" y="332114"/>
            <a:ext cx="2209800" cy="307777"/>
          </a:xfrm>
          <a:prstGeom prst="rect">
            <a:avLst/>
          </a:prstGeom>
          <a:noFill/>
        </p:spPr>
        <p:txBody>
          <a:bodyPr wrap="square" rtlCol="0">
            <a:spAutoFit/>
          </a:bodyPr>
          <a:lstStyle/>
          <a:p>
            <a:pPr algn="r"/>
            <a:r>
              <a:rPr lang="en-US" sz="1400" dirty="0"/>
              <a:t>IEEE 15-17-0436-00-007a</a:t>
            </a:r>
          </a:p>
        </p:txBody>
      </p:sp>
      <p:sp>
        <p:nvSpPr>
          <p:cNvPr id="11" name="Footer Placeholder 2">
            <a:extLst>
              <a:ext uri="{FF2B5EF4-FFF2-40B4-BE49-F238E27FC236}">
                <a16:creationId xmlns:a16="http://schemas.microsoft.com/office/drawing/2014/main" id="{96C615FD-016F-462C-86B5-4B9E6EB5928D}"/>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6</a:t>
            </a:fld>
            <a:endParaRPr lang="en-US" altLang="en-US"/>
          </a:p>
        </p:txBody>
      </p:sp>
      <p:sp>
        <p:nvSpPr>
          <p:cNvPr id="3" name="Rectangle 2"/>
          <p:cNvSpPr/>
          <p:nvPr/>
        </p:nvSpPr>
        <p:spPr>
          <a:xfrm>
            <a:off x="3124200" y="681335"/>
            <a:ext cx="4876800" cy="461665"/>
          </a:xfrm>
          <a:prstGeom prst="rect">
            <a:avLst/>
          </a:prstGeom>
        </p:spPr>
        <p:txBody>
          <a:bodyPr wrap="square">
            <a:spAutoFit/>
          </a:bodyPr>
          <a:lstStyle/>
          <a:p>
            <a:r>
              <a:rPr lang="en-US" sz="2400" u="sng" dirty="0"/>
              <a:t>Updated Milestone and Schedule</a:t>
            </a:r>
          </a:p>
        </p:txBody>
      </p:sp>
      <p:cxnSp>
        <p:nvCxnSpPr>
          <p:cNvPr id="9" name="Straight Connector 9"/>
          <p:cNvCxnSpPr>
            <a:cxnSpLocks/>
          </p:cNvCxnSpPr>
          <p:nvPr/>
        </p:nvCxnSpPr>
        <p:spPr bwMode="auto">
          <a:xfrm>
            <a:off x="342900" y="593725"/>
            <a:ext cx="8712200" cy="1587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 name="Table 7"/>
          <p:cNvGraphicFramePr>
            <a:graphicFrameLocks noGrp="1"/>
          </p:cNvGraphicFramePr>
          <p:nvPr>
            <p:extLst>
              <p:ext uri="{D42A27DB-BD31-4B8C-83A1-F6EECF244321}">
                <p14:modId xmlns:p14="http://schemas.microsoft.com/office/powerpoint/2010/main" val="755047763"/>
              </p:ext>
            </p:extLst>
          </p:nvPr>
        </p:nvGraphicFramePr>
        <p:xfrm>
          <a:off x="342900" y="1127290"/>
          <a:ext cx="8534399" cy="5276627"/>
        </p:xfrm>
        <a:graphic>
          <a:graphicData uri="http://schemas.openxmlformats.org/drawingml/2006/table">
            <a:tbl>
              <a:tblPr firstRow="1" bandRow="1">
                <a:tableStyleId>{5940675A-B579-460E-94D1-54222C63F5DA}</a:tableStyleId>
              </a:tblPr>
              <a:tblGrid>
                <a:gridCol w="732699">
                  <a:extLst>
                    <a:ext uri="{9D8B030D-6E8A-4147-A177-3AD203B41FA5}">
                      <a16:colId xmlns:a16="http://schemas.microsoft.com/office/drawing/2014/main" val="20000"/>
                    </a:ext>
                  </a:extLst>
                </a:gridCol>
                <a:gridCol w="2610887">
                  <a:extLst>
                    <a:ext uri="{9D8B030D-6E8A-4147-A177-3AD203B41FA5}">
                      <a16:colId xmlns:a16="http://schemas.microsoft.com/office/drawing/2014/main" val="20001"/>
                    </a:ext>
                  </a:extLst>
                </a:gridCol>
                <a:gridCol w="2590247">
                  <a:extLst>
                    <a:ext uri="{9D8B030D-6E8A-4147-A177-3AD203B41FA5}">
                      <a16:colId xmlns:a16="http://schemas.microsoft.com/office/drawing/2014/main" val="20002"/>
                    </a:ext>
                  </a:extLst>
                </a:gridCol>
                <a:gridCol w="2600566">
                  <a:extLst>
                    <a:ext uri="{9D8B030D-6E8A-4147-A177-3AD203B41FA5}">
                      <a16:colId xmlns:a16="http://schemas.microsoft.com/office/drawing/2014/main" val="20003"/>
                    </a:ext>
                  </a:extLst>
                </a:gridCol>
              </a:tblGrid>
              <a:tr h="321449">
                <a:tc gridSpan="4">
                  <a:txBody>
                    <a:bodyPr/>
                    <a:lstStyle/>
                    <a:p>
                      <a:pPr algn="ctr"/>
                      <a:r>
                        <a:rPr lang="en-US" sz="1600" b="1" dirty="0"/>
                        <a:t>2017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49693">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701344">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a:solidFill>
                            <a:schemeClr val="accent1"/>
                          </a:solidFill>
                        </a:rPr>
                        <a:t>Continue comment resolution against D1</a:t>
                      </a:r>
                    </a:p>
                    <a:p>
                      <a:pPr marL="285750" indent="-285750">
                        <a:buFont typeface="Arial" panose="020B0604020202020204" pitchFamily="34" charset="0"/>
                        <a:buChar char="•"/>
                      </a:pPr>
                      <a:r>
                        <a:rPr lang="en-US" sz="1400" dirty="0">
                          <a:solidFill>
                            <a:schemeClr val="accent1"/>
                          </a:solidFill>
                        </a:rPr>
                        <a:t>Prepare draft D2</a:t>
                      </a:r>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a:solidFill>
                            <a:schemeClr val="accent1"/>
                          </a:solidFill>
                        </a:rPr>
                        <a:t>Finish comment resolution against D1</a:t>
                      </a:r>
                    </a:p>
                    <a:p>
                      <a:pPr marL="285750" indent="-285750">
                        <a:buFont typeface="Arial" panose="020B0604020202020204" pitchFamily="34" charset="0"/>
                        <a:buChar char="•"/>
                      </a:pPr>
                      <a:r>
                        <a:rPr lang="en-US" altLang="ko-KR" sz="1400" dirty="0">
                          <a:solidFill>
                            <a:schemeClr val="accent1"/>
                          </a:solidFill>
                        </a:rPr>
                        <a:t>Prepare draft D2</a:t>
                      </a:r>
                    </a:p>
                  </a:txBody>
                  <a:tcPr>
                    <a:solidFill>
                      <a:schemeClr val="bg1">
                        <a:lumMod val="95000"/>
                      </a:schemeClr>
                    </a:solidFill>
                  </a:tcPr>
                </a:tc>
                <a:extLst>
                  <a:ext uri="{0D108BD9-81ED-4DB2-BD59-A6C34878D82A}">
                    <a16:rowId xmlns:a16="http://schemas.microsoft.com/office/drawing/2014/main" val="10002"/>
                  </a:ext>
                </a:extLst>
              </a:tr>
              <a:tr h="349693">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a16="http://schemas.microsoft.com/office/drawing/2014/main" val="10003"/>
                  </a:ext>
                </a:extLst>
              </a:tr>
              <a:tr h="701344">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a:solidFill>
                            <a:schemeClr val="accent1"/>
                          </a:solidFill>
                        </a:rPr>
                        <a:t>Release Draft</a:t>
                      </a:r>
                      <a:r>
                        <a:rPr lang="en-US" altLang="ko-KR" sz="1400" strike="noStrike" baseline="0" dirty="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strike="noStrike" baseline="0" dirty="0">
                          <a:solidFill>
                            <a:schemeClr val="accent1"/>
                          </a:solidFill>
                        </a:rPr>
                        <a:t>D2 comment resolution</a:t>
                      </a:r>
                    </a:p>
                    <a:p>
                      <a:pPr marL="285750" indent="-285750">
                        <a:buFont typeface="Arial" panose="020B0604020202020204" pitchFamily="34" charset="0"/>
                        <a:buChar char="•"/>
                      </a:pPr>
                      <a:r>
                        <a:rPr lang="en-US" altLang="ko-KR" sz="1400" strike="noStrike" baseline="0" dirty="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extLst>
                  <a:ext uri="{0D108BD9-81ED-4DB2-BD59-A6C34878D82A}">
                    <a16:rowId xmlns:a16="http://schemas.microsoft.com/office/drawing/2014/main" val="10004"/>
                  </a:ext>
                </a:extLst>
              </a:tr>
              <a:tr h="349693">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1256575">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a:solidFill>
                            <a:schemeClr val="accent1"/>
                          </a:solidFill>
                        </a:rPr>
                        <a:t>D3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a:solidFill>
                            <a:schemeClr val="accent1"/>
                          </a:solidFill>
                        </a:rPr>
                        <a:t>Release D4</a:t>
                      </a:r>
                      <a:endParaRPr lang="en-US" altLang="ko-KR" sz="1600" baseline="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baseline="0"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strike="noStrike" baseline="0" dirty="0">
                          <a:solidFill>
                            <a:schemeClr val="accent1"/>
                          </a:solidFill>
                        </a:rPr>
                        <a:t>D4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a:solidFill>
                            <a:srgbClr val="FF0000"/>
                          </a:solidFill>
                        </a:rPr>
                        <a:t>Request (conditional) approval for Letter Ballot</a:t>
                      </a:r>
                    </a:p>
                  </a:txBody>
                  <a:tcPr>
                    <a:solidFill>
                      <a:schemeClr val="bg1">
                        <a:lumMod val="95000"/>
                      </a:schemeClr>
                    </a:solidFill>
                  </a:tcPr>
                </a:tc>
                <a:extLst>
                  <a:ext uri="{0D108BD9-81ED-4DB2-BD59-A6C34878D82A}">
                    <a16:rowId xmlns:a16="http://schemas.microsoft.com/office/drawing/2014/main" val="10006"/>
                  </a:ext>
                </a:extLst>
              </a:tr>
              <a:tr h="349693">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789012">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Release D5</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Letter Ballot 1 for D5</a:t>
                      </a:r>
                      <a:endParaRPr lang="en-US" altLang="ko-KR"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LB1</a:t>
                      </a:r>
                      <a:r>
                        <a:rPr lang="en-US" altLang="ko-KR" sz="1600" strike="noStrike" baseline="0" dirty="0">
                          <a:solidFill>
                            <a:schemeClr val="accent1"/>
                          </a:solidFill>
                        </a:rPr>
                        <a:t> comment resolution</a:t>
                      </a:r>
                    </a:p>
                    <a:p>
                      <a:pPr marL="285750" indent="-285750">
                        <a:buFont typeface="Arial" panose="020B0604020202020204" pitchFamily="34" charset="0"/>
                        <a:buChar char="•"/>
                      </a:pPr>
                      <a:endParaRPr lang="en-US" sz="1600" strike="noStrike" dirty="0">
                        <a:solidFill>
                          <a:schemeClr val="accent1"/>
                        </a:solidFill>
                      </a:endParaRPr>
                    </a:p>
                  </a:txBody>
                  <a:tcPr>
                    <a:solidFill>
                      <a:srgbClr val="FFFFCC"/>
                    </a:solidFill>
                  </a:tcPr>
                </a:tc>
                <a:tc>
                  <a:txBody>
                    <a:bodyPr/>
                    <a:lstStyle/>
                    <a:p>
                      <a:pPr marL="285750" indent="-285750">
                        <a:buFont typeface="Arial" panose="020B0604020202020204" pitchFamily="34" charset="0"/>
                        <a:buChar char="•"/>
                      </a:pPr>
                      <a:r>
                        <a:rPr lang="en-US" sz="1600" dirty="0">
                          <a:solidFill>
                            <a:schemeClr val="accent1"/>
                          </a:solidFill>
                        </a:rPr>
                        <a:t>Release D6</a:t>
                      </a:r>
                    </a:p>
                  </a:txBody>
                  <a:tcPr>
                    <a:solidFill>
                      <a:srgbClr val="FFFFCC"/>
                    </a:solidFill>
                  </a:tcPr>
                </a:tc>
                <a:extLst>
                  <a:ext uri="{0D108BD9-81ED-4DB2-BD59-A6C34878D82A}">
                    <a16:rowId xmlns:a16="http://schemas.microsoft.com/office/drawing/2014/main" val="10008"/>
                  </a:ext>
                </a:extLst>
              </a:tr>
            </a:tbl>
          </a:graphicData>
        </a:graphic>
      </p:graphicFrame>
      <p:sp>
        <p:nvSpPr>
          <p:cNvPr id="11" name="Date Placeholder 1">
            <a:extLst>
              <a:ext uri="{FF2B5EF4-FFF2-40B4-BE49-F238E27FC236}">
                <a16:creationId xmlns:a16="http://schemas.microsoft.com/office/drawing/2014/main" id="{1933CDBE-63E8-4928-ADB8-105BC9D734E7}"/>
              </a:ext>
            </a:extLst>
          </p:cNvPr>
          <p:cNvSpPr>
            <a:spLocks noGrp="1"/>
          </p:cNvSpPr>
          <p:nvPr>
            <p:ph type="dt" sz="half" idx="10"/>
          </p:nvPr>
        </p:nvSpPr>
        <p:spPr>
          <a:xfrm>
            <a:off x="685800" y="378281"/>
            <a:ext cx="1600200" cy="215444"/>
          </a:xfrm>
        </p:spPr>
        <p:txBody>
          <a:bodyPr/>
          <a:lstStyle/>
          <a:p>
            <a:r>
              <a:rPr lang="en-US" altLang="en-US" dirty="0"/>
              <a:t>July 2017</a:t>
            </a:r>
          </a:p>
        </p:txBody>
      </p:sp>
      <p:sp>
        <p:nvSpPr>
          <p:cNvPr id="12" name="TextBox 11">
            <a:extLst>
              <a:ext uri="{FF2B5EF4-FFF2-40B4-BE49-F238E27FC236}">
                <a16:creationId xmlns:a16="http://schemas.microsoft.com/office/drawing/2014/main" id="{6343B5DF-8E31-4E3F-8E27-3A8B650C8646}"/>
              </a:ext>
            </a:extLst>
          </p:cNvPr>
          <p:cNvSpPr txBox="1"/>
          <p:nvPr/>
        </p:nvSpPr>
        <p:spPr>
          <a:xfrm>
            <a:off x="6248400" y="332114"/>
            <a:ext cx="2209800" cy="307777"/>
          </a:xfrm>
          <a:prstGeom prst="rect">
            <a:avLst/>
          </a:prstGeom>
          <a:noFill/>
        </p:spPr>
        <p:txBody>
          <a:bodyPr wrap="square" rtlCol="0">
            <a:spAutoFit/>
          </a:bodyPr>
          <a:lstStyle/>
          <a:p>
            <a:pPr algn="r"/>
            <a:r>
              <a:rPr lang="en-US" sz="1400" dirty="0"/>
              <a:t>IEEE 15-17-0436-00-007a</a:t>
            </a:r>
          </a:p>
        </p:txBody>
      </p:sp>
      <p:sp>
        <p:nvSpPr>
          <p:cNvPr id="13" name="Footer Placeholder 2">
            <a:extLst>
              <a:ext uri="{FF2B5EF4-FFF2-40B4-BE49-F238E27FC236}">
                <a16:creationId xmlns:a16="http://schemas.microsoft.com/office/drawing/2014/main" id="{45AE5CAC-C86B-4D37-ACA1-9BAD460C20C5}"/>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3518019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7</a:t>
            </a:fld>
            <a:endParaRPr lang="en-US" altLang="en-US"/>
          </a:p>
        </p:txBody>
      </p:sp>
      <p:sp>
        <p:nvSpPr>
          <p:cNvPr id="3" name="Rectangle 2"/>
          <p:cNvSpPr/>
          <p:nvPr/>
        </p:nvSpPr>
        <p:spPr>
          <a:xfrm>
            <a:off x="3124200" y="681335"/>
            <a:ext cx="4876800" cy="461665"/>
          </a:xfrm>
          <a:prstGeom prst="rect">
            <a:avLst/>
          </a:prstGeom>
        </p:spPr>
        <p:txBody>
          <a:bodyPr wrap="square">
            <a:spAutoFit/>
          </a:bodyPr>
          <a:lstStyle/>
          <a:p>
            <a:r>
              <a:rPr lang="en-US" sz="2400" u="sng" dirty="0"/>
              <a:t>Updated Milestone and Schedule</a:t>
            </a:r>
          </a:p>
        </p:txBody>
      </p:sp>
      <p:cxnSp>
        <p:nvCxnSpPr>
          <p:cNvPr id="9" name="Straight Connector 9"/>
          <p:cNvCxnSpPr>
            <a:cxnSpLocks/>
          </p:cNvCxnSpPr>
          <p:nvPr/>
        </p:nvCxnSpPr>
        <p:spPr bwMode="auto">
          <a:xfrm>
            <a:off x="419100" y="609600"/>
            <a:ext cx="8636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 name="그림 1"/>
          <p:cNvPicPr>
            <a:picLocks noChangeAspect="1"/>
          </p:cNvPicPr>
          <p:nvPr/>
        </p:nvPicPr>
        <p:blipFill>
          <a:blip r:embed="rId2"/>
          <a:stretch>
            <a:fillRect/>
          </a:stretch>
        </p:blipFill>
        <p:spPr>
          <a:xfrm>
            <a:off x="419100" y="1439093"/>
            <a:ext cx="8382000" cy="4487045"/>
          </a:xfrm>
          <a:prstGeom prst="rect">
            <a:avLst/>
          </a:prstGeom>
        </p:spPr>
      </p:pic>
      <p:sp>
        <p:nvSpPr>
          <p:cNvPr id="10" name="Date Placeholder 1">
            <a:extLst>
              <a:ext uri="{FF2B5EF4-FFF2-40B4-BE49-F238E27FC236}">
                <a16:creationId xmlns:a16="http://schemas.microsoft.com/office/drawing/2014/main" id="{A8368831-66B1-4ACB-9E11-E693DEAF6B9B}"/>
              </a:ext>
            </a:extLst>
          </p:cNvPr>
          <p:cNvSpPr>
            <a:spLocks noGrp="1"/>
          </p:cNvSpPr>
          <p:nvPr>
            <p:ph type="dt" sz="half" idx="10"/>
          </p:nvPr>
        </p:nvSpPr>
        <p:spPr>
          <a:xfrm>
            <a:off x="685800" y="378281"/>
            <a:ext cx="1600200" cy="215444"/>
          </a:xfrm>
        </p:spPr>
        <p:txBody>
          <a:bodyPr/>
          <a:lstStyle/>
          <a:p>
            <a:r>
              <a:rPr lang="en-US" altLang="en-US" dirty="0"/>
              <a:t>July 2017</a:t>
            </a:r>
          </a:p>
        </p:txBody>
      </p:sp>
      <p:sp>
        <p:nvSpPr>
          <p:cNvPr id="11" name="TextBox 10">
            <a:extLst>
              <a:ext uri="{FF2B5EF4-FFF2-40B4-BE49-F238E27FC236}">
                <a16:creationId xmlns:a16="http://schemas.microsoft.com/office/drawing/2014/main" id="{AC337E3E-496D-4F32-9B91-A17745A63440}"/>
              </a:ext>
            </a:extLst>
          </p:cNvPr>
          <p:cNvSpPr txBox="1"/>
          <p:nvPr/>
        </p:nvSpPr>
        <p:spPr>
          <a:xfrm>
            <a:off x="6248400" y="332114"/>
            <a:ext cx="2209800" cy="307777"/>
          </a:xfrm>
          <a:prstGeom prst="rect">
            <a:avLst/>
          </a:prstGeom>
          <a:noFill/>
        </p:spPr>
        <p:txBody>
          <a:bodyPr wrap="square" rtlCol="0">
            <a:spAutoFit/>
          </a:bodyPr>
          <a:lstStyle/>
          <a:p>
            <a:pPr algn="r"/>
            <a:r>
              <a:rPr lang="en-US" sz="1400" dirty="0"/>
              <a:t>IEEE 15-17-0436-00-007a</a:t>
            </a:r>
          </a:p>
        </p:txBody>
      </p:sp>
      <p:sp>
        <p:nvSpPr>
          <p:cNvPr id="12" name="Footer Placeholder 2">
            <a:extLst>
              <a:ext uri="{FF2B5EF4-FFF2-40B4-BE49-F238E27FC236}">
                <a16:creationId xmlns:a16="http://schemas.microsoft.com/office/drawing/2014/main" id="{EE72C1B2-BF05-437A-919F-E71071676287}"/>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23910147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356</TotalTime>
  <Words>511</Words>
  <Application>Microsoft Office PowerPoint</Application>
  <PresentationFormat>화면 슬라이드 쇼(4:3)</PresentationFormat>
  <Paragraphs>115</Paragraphs>
  <Slides>7</Slides>
  <Notes>3</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7</vt:i4>
      </vt:variant>
    </vt:vector>
  </HeadingPairs>
  <TitlesOfParts>
    <vt:vector size="10" baseType="lpstr">
      <vt:lpstr>Arial</vt:lpstr>
      <vt:lpstr>Times New Roman</vt:lpstr>
      <vt:lpstr>Office Theme</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장영민</cp:lastModifiedBy>
  <cp:revision>51</cp:revision>
  <cp:lastPrinted>1998-02-10T13:28:06Z</cp:lastPrinted>
  <dcterms:created xsi:type="dcterms:W3CDTF">2017-03-15T20:51:50Z</dcterms:created>
  <dcterms:modified xsi:type="dcterms:W3CDTF">2017-07-13T16:23:28Z</dcterms:modified>
</cp:coreProperties>
</file>