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8"/>
  </p:notesMasterIdLst>
  <p:handoutMasterIdLst>
    <p:handoutMasterId r:id="rId9"/>
  </p:handoutMasterIdLst>
  <p:sldIdLst>
    <p:sldId id="292" r:id="rId2"/>
    <p:sldId id="293" r:id="rId3"/>
    <p:sldId id="310" r:id="rId4"/>
    <p:sldId id="311" r:id="rId5"/>
    <p:sldId id="313" r:id="rId6"/>
    <p:sldId id="30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14" autoAdjust="0"/>
    <p:restoredTop sz="94676" autoAdjust="0"/>
  </p:normalViewPr>
  <p:slideViewPr>
    <p:cSldViewPr>
      <p:cViewPr varScale="1">
        <p:scale>
          <a:sx n="88" d="100"/>
          <a:sy n="88" d="100"/>
        </p:scale>
        <p:origin x="-3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lgn="r" defTabSz="933450">
              <a:defRPr sz="1400" b="1">
                <a:latin typeface="Times New Roman" charset="0"/>
                <a:ea typeface="ＭＳ Ｐゴシック" charset="0"/>
                <a:cs typeface="+mn-cs"/>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defTabSz="933450">
              <a:defRPr sz="1400" b="1">
                <a:latin typeface="Times New Roman" charset="0"/>
                <a:ea typeface="ＭＳ Ｐゴシック" charset="0"/>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defTabSz="933450">
              <a:defRPr sz="1000">
                <a:latin typeface="Times New Roman" charset="0"/>
                <a:ea typeface="ＭＳ Ｐゴシック" charset="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092842DF-A427-4C48-9C85-8B754EBE6835}"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1663339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lgn="r" defTabSz="933450">
              <a:defRPr sz="1400" b="1">
                <a:latin typeface="Times New Roman" charset="0"/>
                <a:ea typeface="ＭＳ Ｐゴシック" charset="0"/>
                <a:cs typeface="+mn-cs"/>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defTabSz="933450">
              <a:defRPr sz="1400" b="1">
                <a:latin typeface="Times New Roman" charset="0"/>
                <a:ea typeface="ＭＳ Ｐゴシック" charset="0"/>
                <a:cs typeface="+mn-cs"/>
              </a:defRPr>
            </a:lvl1pPr>
          </a:lstStyle>
          <a:p>
            <a:pPr>
              <a:defRPr/>
            </a:pPr>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5pPr marL="457200" lvl="4" algn="r" defTabSz="933450">
              <a:defRPr>
                <a:latin typeface="Times New Roman" charset="0"/>
                <a:ea typeface="ＭＳ Ｐゴシック" charset="0"/>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90B8650-9BCE-4C54-BBAE-E4A151CED3A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7810303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C697FA3C-586C-4376-AF6D-EC101320FCFC}"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C01382AC-6DD9-4219-9913-BFED82F36405}"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53E9C05C-1059-409F-9C65-54E9A93471B2}"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D2F6307B-59BF-4764-B4F7-F72FC8920E2C}"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0F19A0C3-3AEB-44F2-8B17-98B81B35C075}"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38AE5E68-4B20-4747-92C8-6A7E300B01AB}"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7EE007DC-520A-49F7-AB29-BC07B6E12FC0}"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8"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9"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ED99F4A5-09A0-4BED-9A05-DE14AC1E0421}"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4"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5"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E52F96BB-5AFC-414C-85F0-B04708DD4BA4}"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3"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4"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804D3E59-A80B-40BF-886C-2AE1FC82E00A}"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08BE954D-25D0-4F4E-9284-9CB055CC5F7D}"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July 2017</a:t>
            </a:r>
            <a:endParaRPr lang="en-US"/>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t>Bob Heile, Wi-SUN Alliance</a:t>
            </a:r>
            <a:endParaRPr lang="en-US"/>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81D8B754-B65D-4626-9379-20B82B7722FC}"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defRPr sz="1400" b="1">
                <a:latin typeface="Times New Roman" charset="0"/>
                <a:ea typeface="ＭＳ Ｐゴシック" charset="0"/>
                <a:cs typeface="+mn-cs"/>
              </a:defRPr>
            </a:lvl1pPr>
          </a:lstStyle>
          <a:p>
            <a:pPr>
              <a:defRPr/>
            </a:pPr>
            <a:r>
              <a:rPr lang="en-US" smtClean="0"/>
              <a:t>July 2017</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a:defRPr>
                <a:latin typeface="Times New Roman" charset="0"/>
                <a:ea typeface="ＭＳ Ｐゴシック" charset="0"/>
                <a:cs typeface="+mn-cs"/>
              </a:defRPr>
            </a:lvl1pPr>
          </a:lstStyle>
          <a:p>
            <a:pPr>
              <a:defRPr/>
            </a:pPr>
            <a:r>
              <a:rPr lang="en-US"/>
              <a:t>Bob </a:t>
            </a:r>
            <a:r>
              <a:rPr lang="en-US" err="1"/>
              <a:t>Heile</a:t>
            </a:r>
            <a:r>
              <a:rPr lang="en-US"/>
              <a:t>, Wi-SUN Alliance</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2E732CC7-FCB0-496F-9852-D3A2DB58CE7E}" type="slidenum">
              <a:rPr lang="en-US" altLang="en-US"/>
              <a:pPr/>
              <a:t>‹#›</a:t>
            </a:fld>
            <a:endParaRPr lang="en-US" altLang="en-US"/>
          </a:p>
        </p:txBody>
      </p:sp>
      <p:sp>
        <p:nvSpPr>
          <p:cNvPr id="1031" name="Rectangle 7"/>
          <p:cNvSpPr>
            <a:spLocks noChangeArrowheads="1"/>
          </p:cNvSpPr>
          <p:nvPr/>
        </p:nvSpPr>
        <p:spPr bwMode="auto">
          <a:xfrm>
            <a:off x="4114800" y="393700"/>
            <a:ext cx="43434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a:t>
            </a:r>
            <a:r>
              <a:rPr lang="en-US" sz="1400" b="1" dirty="0" smtClean="0">
                <a:latin typeface="Times New Roman" charset="0"/>
                <a:ea typeface="ＭＳ Ｐゴシック" charset="0"/>
              </a:rPr>
              <a:t>802.15-17-0423-00</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5/dcn/17/15-17-0128-03-003d-p802-15-tg3d-consolidated-comment-entry-form.xlsx"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17/15-17-0128-03-003d-p802-15-tg3d-consolidated-comment-entry-form.xlsx"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17/15-17-0128-03-003d-p802-15-tg3d-consolidated-comment-entry-form.xlsx"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altLang="en-US" b="1" dirty="0" smtClean="0"/>
              <a:t>802.15.3d 100G </a:t>
            </a:r>
            <a:r>
              <a:rPr lang="en-US" altLang="en-US" b="1" dirty="0"/>
              <a:t/>
            </a:r>
            <a:br>
              <a:rPr lang="en-US" altLang="en-US" b="1" dirty="0"/>
            </a:br>
            <a:r>
              <a:rPr lang="en-US" altLang="en-US" b="1" dirty="0"/>
              <a:t>to </a:t>
            </a:r>
            <a:r>
              <a:rPr lang="en-US" altLang="en-US" b="1" dirty="0" err="1" smtClean="0"/>
              <a:t>RevCom</a:t>
            </a:r>
            <a:r>
              <a:rPr lang="en-US" altLang="en-US" b="1" dirty="0" smtClean="0"/>
              <a:t> (unconditional</a:t>
            </a:r>
            <a:r>
              <a:rPr lang="en-US" altLang="en-US" b="1" dirty="0"/>
              <a:t>)</a:t>
            </a:r>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defRPr/>
            </a:pPr>
            <a:r>
              <a:rPr lang="en-US" smtClean="0"/>
              <a:t>July 2017</a:t>
            </a:r>
            <a:endParaRPr lang="en-US" dirty="0"/>
          </a:p>
        </p:txBody>
      </p:sp>
      <p:sp>
        <p:nvSpPr>
          <p:cNvPr id="7" name="Rectangle 5"/>
          <p:cNvSpPr>
            <a:spLocks noGrp="1" noChangeArrowheads="1"/>
          </p:cNvSpPr>
          <p:nvPr>
            <p:ph type="ftr" sz="quarter" idx="11"/>
          </p:nvPr>
        </p:nvSpPr>
        <p:spPr>
          <a:xfrm>
            <a:off x="6842379" y="6475413"/>
            <a:ext cx="1936242"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smtClean="0">
                <a:latin typeface="Times New Roman" pitchFamily="18" charset="0"/>
              </a:rPr>
              <a:t>Bob </a:t>
            </a:r>
            <a:r>
              <a:rPr lang="en-US" altLang="en-US" sz="1200" dirty="0" err="1" smtClean="0">
                <a:latin typeface="Times New Roman" pitchFamily="18" charset="0"/>
              </a:rPr>
              <a:t>Heile</a:t>
            </a:r>
            <a:r>
              <a:rPr lang="en-US" altLang="en-US" sz="1200" dirty="0" smtClean="0">
                <a:latin typeface="Times New Roman" pitchFamily="18" charset="0"/>
              </a:rPr>
              <a:t>, Wi-SUN Alliance</a:t>
            </a:r>
            <a:endParaRPr lang="en-US" altLang="en-US" sz="1200" dirty="0">
              <a:latin typeface="Times New Roman" pitchFamily="18" charset="0"/>
            </a:endParaRPr>
          </a:p>
        </p:txBody>
      </p:sp>
      <p:sp>
        <p:nvSpPr>
          <p:cNvPr id="8" name="Slide Number Placeholder 2"/>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A4AC1B44-CD6C-4A4A-B62A-9E98D310A278}" type="slidenum">
              <a:rPr lang="en-US" altLang="en-US"/>
              <a:pPr/>
              <a:t>1</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802.15.3d Sponsor Ballot </a:t>
            </a:r>
            <a:r>
              <a:rPr lang="en-US" altLang="en-US" sz="3200" b="1" dirty="0"/>
              <a:t>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Initial Sponsor Ballot (P802.15.3d/D02)</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Opened: 19-Mar-2017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Closed: 18-apr-2017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Vote results (pool of 99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88 responses (88%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83 yes, 2no (97%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abstain (3 % abstention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50 comments from 5 </a:t>
            </a:r>
            <a:r>
              <a:rPr lang="en-US" altLang="en-US" sz="2000" dirty="0" err="1" smtClean="0"/>
              <a:t>commenters</a:t>
            </a:r>
            <a:endParaRPr lang="en-US" altLang="en-US" sz="20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30 marked as MBS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1600" dirty="0" smtClean="0">
                <a:hlinkClick r:id="rId2"/>
              </a:rPr>
              <a:t>https://mentor.ieee.org/802.15/dcn/17/15-17-0128-06-003d-p802-15-tg3d-consolidated-comment-entry-form.xlsx </a:t>
            </a:r>
            <a:r>
              <a:rPr lang="en-US" altLang="en-US" sz="1600" dirty="0" smtClean="0"/>
              <a:t>– sheet SB_D02_Comments</a:t>
            </a:r>
            <a:endParaRPr lang="en-US" altLang="en-US" sz="2200" dirty="0" smtClean="0"/>
          </a:p>
        </p:txBody>
      </p:sp>
      <p:sp>
        <p:nvSpPr>
          <p:cNvPr id="9"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smtClean="0"/>
              <a:t>July 2017</a:t>
            </a:r>
            <a:endParaRPr lang="en-US" kern="0" dirty="0"/>
          </a:p>
        </p:txBody>
      </p:sp>
      <p:sp>
        <p:nvSpPr>
          <p:cNvPr id="13" name="Rectangle 5"/>
          <p:cNvSpPr>
            <a:spLocks noGrp="1" noChangeArrowheads="1"/>
          </p:cNvSpPr>
          <p:nvPr>
            <p:ph type="ftr" sz="quarter" idx="11"/>
          </p:nvPr>
        </p:nvSpPr>
        <p:spPr>
          <a:xfrm>
            <a:off x="6842379" y="6475413"/>
            <a:ext cx="1936242"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smtClean="0">
                <a:latin typeface="Times New Roman" pitchFamily="18" charset="0"/>
              </a:rPr>
              <a:t>Bob </a:t>
            </a:r>
            <a:r>
              <a:rPr lang="en-US" altLang="en-US" sz="1200" dirty="0" err="1" smtClean="0">
                <a:latin typeface="Times New Roman" pitchFamily="18" charset="0"/>
              </a:rPr>
              <a:t>Heile</a:t>
            </a:r>
            <a:r>
              <a:rPr lang="en-US" altLang="en-US" sz="1200" dirty="0" smtClean="0">
                <a:latin typeface="Times New Roman" pitchFamily="18" charset="0"/>
              </a:rPr>
              <a:t>, Wi-SUN Alliance</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802.15.3d </a:t>
            </a:r>
            <a:r>
              <a:rPr lang="en-US" altLang="en-US" sz="3200" b="1" dirty="0" err="1" smtClean="0"/>
              <a:t>SponsorBallot</a:t>
            </a:r>
            <a:r>
              <a:rPr lang="en-US" altLang="en-US" sz="3200" b="1" dirty="0" smtClean="0"/>
              <a:t> </a:t>
            </a:r>
            <a:r>
              <a:rPr lang="en-US" altLang="en-US" sz="3200" b="1" dirty="0"/>
              <a:t>History</a:t>
            </a:r>
            <a:endParaRPr lang="en-US" sz="3200" b="1" dirty="0">
              <a:solidFill>
                <a:schemeClr val="tx2"/>
              </a:solidFill>
            </a:endParaRPr>
          </a:p>
        </p:txBody>
      </p:sp>
      <p:sp>
        <p:nvSpPr>
          <p:cNvPr id="8" name="Rectangle 2"/>
          <p:cNvSpPr>
            <a:spLocks noGrp="1" noChangeArrowheads="1"/>
          </p:cNvSpPr>
          <p:nvPr>
            <p:ph type="body" idx="1"/>
          </p:nvPr>
        </p:nvSpPr>
        <p:spPr>
          <a:xfrm>
            <a:off x="457200" y="1216025"/>
            <a:ext cx="8153400" cy="503237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Sponsor Ballot Recirc#1 (P802.15.3d/D03)</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Opened: 11-May-2017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Closed: 21-apr-2017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Ballots received: 2</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vote changes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3 comments from 3 </a:t>
            </a:r>
            <a:r>
              <a:rPr lang="en-US" altLang="en-US" sz="2000" dirty="0" err="1" smtClean="0"/>
              <a:t>commentors</a:t>
            </a:r>
            <a:r>
              <a:rPr lang="en-US" altLang="en-US" sz="2000" dirty="0" smtClean="0"/>
              <a:t> </a:t>
            </a:r>
            <a:r>
              <a:rPr lang="en-US" altLang="en-US" sz="2000" dirty="0" smtClean="0"/>
              <a:t>(0 MBS)</a:t>
            </a:r>
            <a:endParaRPr lang="en-US" altLang="en-US" sz="24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Vote results (pool of 99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88 responses (88%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85 yes, 0 no (100%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abstain (3 % abstention ratio)</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Comment resolution database worksheet:</a:t>
            </a:r>
            <a:endParaRPr lang="en-US" altLang="en-US" sz="2200" dirty="0" smtClean="0"/>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1600" dirty="0" smtClean="0">
                <a:hlinkClick r:id="rId2"/>
              </a:rPr>
              <a:t>https://mentor.ieee.org/802.15/dcn/17/15-17-0128-06-003d-p802-15-tg3d-consolidated-comment-entry-form.xlsx </a:t>
            </a:r>
            <a:r>
              <a:rPr lang="en-US" altLang="en-US" sz="1600" dirty="0" smtClean="0"/>
              <a:t>– sheet SB_D03_Comments</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Decision for a 2</a:t>
            </a:r>
            <a:r>
              <a:rPr lang="en-US" altLang="en-US" sz="2000" baseline="30000" dirty="0" smtClean="0"/>
              <a:t>nd</a:t>
            </a:r>
            <a:r>
              <a:rPr lang="en-US" altLang="en-US" sz="2000" dirty="0" smtClean="0"/>
              <a:t> </a:t>
            </a:r>
            <a:r>
              <a:rPr lang="en-US" altLang="en-US" sz="2000" dirty="0" err="1" smtClean="0"/>
              <a:t>Recirc</a:t>
            </a:r>
            <a:r>
              <a:rPr lang="en-US" altLang="en-US" sz="2000" dirty="0" smtClean="0"/>
              <a:t> to address a relevant editorial comment</a:t>
            </a:r>
          </a:p>
        </p:txBody>
      </p:sp>
      <p:sp>
        <p:nvSpPr>
          <p:cNvPr id="9"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smtClean="0"/>
              <a:t>July 2017</a:t>
            </a:r>
            <a:endParaRPr lang="en-US" kern="0" dirty="0"/>
          </a:p>
        </p:txBody>
      </p:sp>
      <p:sp>
        <p:nvSpPr>
          <p:cNvPr id="13" name="Rectangle 5"/>
          <p:cNvSpPr>
            <a:spLocks noGrp="1" noChangeArrowheads="1"/>
          </p:cNvSpPr>
          <p:nvPr>
            <p:ph type="ftr" sz="quarter" idx="11"/>
          </p:nvPr>
        </p:nvSpPr>
        <p:spPr>
          <a:xfrm>
            <a:off x="6842379" y="6475413"/>
            <a:ext cx="1936242"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smtClean="0">
                <a:latin typeface="Times New Roman" pitchFamily="18" charset="0"/>
              </a:rPr>
              <a:t>Bob </a:t>
            </a:r>
            <a:r>
              <a:rPr lang="en-US" altLang="en-US" sz="1200" dirty="0" err="1" smtClean="0">
                <a:latin typeface="Times New Roman" pitchFamily="18" charset="0"/>
              </a:rPr>
              <a:t>Heile</a:t>
            </a:r>
            <a:r>
              <a:rPr lang="en-US" altLang="en-US" sz="1200" dirty="0" smtClean="0">
                <a:latin typeface="Times New Roman" pitchFamily="18" charset="0"/>
              </a:rPr>
              <a:t>, Wi-SUN Alliance</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3</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802.15.3d Sponsor Ballot </a:t>
            </a:r>
            <a:r>
              <a:rPr lang="en-US" altLang="en-US" sz="3200" b="1" dirty="0"/>
              <a:t>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Sponsor Ballot Recirc#2 (P802.15.3d/D04)</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Opened: 31-May-2017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Closed: 10-Jun-2017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Ballots received: 2</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0 vote changes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comments from 2 </a:t>
            </a:r>
            <a:r>
              <a:rPr lang="en-US" altLang="en-US" sz="2000" dirty="0" err="1" smtClean="0"/>
              <a:t>commenters</a:t>
            </a:r>
            <a:r>
              <a:rPr lang="en-US" altLang="en-US" sz="2000" dirty="0" smtClean="0"/>
              <a:t> (0 MBS)</a:t>
            </a:r>
            <a:endParaRPr lang="en-US" altLang="en-US" sz="24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Vote results (pool of 99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88 responses (88%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85 yes, 0 no (100%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abstain (3 % abstention ratio)</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Comment resolution database worksheet:</a:t>
            </a:r>
            <a:endParaRPr lang="en-US" altLang="en-US" sz="2200" dirty="0" smtClean="0"/>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1600" dirty="0" smtClean="0">
                <a:hlinkClick r:id="rId2"/>
              </a:rPr>
              <a:t>https://mentor.ieee.org/802.15/dcn/17/15-17-0128-06-003d-p802-15-tg3d-consolidated-comment-entry-form.xlsx </a:t>
            </a:r>
            <a:r>
              <a:rPr lang="en-US" altLang="en-US" sz="1600" dirty="0" smtClean="0"/>
              <a:t>– sheet SB_D04_Comments</a:t>
            </a:r>
            <a:endParaRPr lang="en-US" altLang="en-US" sz="2200" dirty="0" smtClean="0"/>
          </a:p>
        </p:txBody>
      </p:sp>
      <p:sp>
        <p:nvSpPr>
          <p:cNvPr id="9"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smtClean="0"/>
              <a:t>July 2017</a:t>
            </a:r>
            <a:endParaRPr lang="en-US" kern="0" dirty="0"/>
          </a:p>
        </p:txBody>
      </p:sp>
      <p:sp>
        <p:nvSpPr>
          <p:cNvPr id="13" name="Rectangle 5"/>
          <p:cNvSpPr>
            <a:spLocks noGrp="1" noChangeArrowheads="1"/>
          </p:cNvSpPr>
          <p:nvPr>
            <p:ph type="ftr" sz="quarter" idx="11"/>
          </p:nvPr>
        </p:nvSpPr>
        <p:spPr>
          <a:xfrm>
            <a:off x="6842379" y="6475413"/>
            <a:ext cx="1936242"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smtClean="0">
                <a:latin typeface="Times New Roman" pitchFamily="18" charset="0"/>
              </a:rPr>
              <a:t>Bob </a:t>
            </a:r>
            <a:r>
              <a:rPr lang="en-US" altLang="en-US" sz="1200" dirty="0" err="1" smtClean="0">
                <a:latin typeface="Times New Roman" pitchFamily="18" charset="0"/>
              </a:rPr>
              <a:t>Heile</a:t>
            </a:r>
            <a:r>
              <a:rPr lang="en-US" altLang="en-US" sz="1200" dirty="0" smtClean="0">
                <a:latin typeface="Times New Roman" pitchFamily="18" charset="0"/>
              </a:rPr>
              <a:t>, Wi-SUN Alliance</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Details on the Comments from Recirc#2 </a:t>
            </a:r>
            <a:endParaRPr lang="en-US" sz="3200" b="1" dirty="0">
              <a:solidFill>
                <a:schemeClr val="tx2"/>
              </a:solidFill>
            </a:endParaRPr>
          </a:p>
        </p:txBody>
      </p:sp>
      <p:sp>
        <p:nvSpPr>
          <p:cNvPr id="9"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smtClean="0"/>
              <a:t>July 2017</a:t>
            </a:r>
            <a:endParaRPr lang="en-US" kern="0" dirty="0"/>
          </a:p>
        </p:txBody>
      </p:sp>
      <p:sp>
        <p:nvSpPr>
          <p:cNvPr id="13" name="Rectangle 5"/>
          <p:cNvSpPr>
            <a:spLocks noGrp="1" noChangeArrowheads="1"/>
          </p:cNvSpPr>
          <p:nvPr>
            <p:ph type="ftr" sz="quarter" idx="11"/>
          </p:nvPr>
        </p:nvSpPr>
        <p:spPr>
          <a:xfrm>
            <a:off x="6842379" y="6475413"/>
            <a:ext cx="1936242"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smtClean="0">
                <a:latin typeface="Times New Roman" pitchFamily="18" charset="0"/>
              </a:rPr>
              <a:t>Bob </a:t>
            </a:r>
            <a:r>
              <a:rPr lang="en-US" altLang="en-US" sz="1200" dirty="0" err="1" smtClean="0">
                <a:latin typeface="Times New Roman" pitchFamily="18" charset="0"/>
              </a:rPr>
              <a:t>Heile</a:t>
            </a:r>
            <a:r>
              <a:rPr lang="en-US" altLang="en-US" sz="1200" dirty="0" smtClean="0">
                <a:latin typeface="Times New Roman" pitchFamily="18" charset="0"/>
              </a:rPr>
              <a:t>, Wi-SUN Alliance</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5</a:t>
            </a:fld>
            <a:endParaRPr lang="en-US" altLang="en-US"/>
          </a:p>
        </p:txBody>
      </p:sp>
      <p:graphicFrame>
        <p:nvGraphicFramePr>
          <p:cNvPr id="11" name="Tabelle 10"/>
          <p:cNvGraphicFramePr>
            <a:graphicFrameLocks noGrp="1"/>
          </p:cNvGraphicFramePr>
          <p:nvPr/>
        </p:nvGraphicFramePr>
        <p:xfrm>
          <a:off x="228601" y="1752601"/>
          <a:ext cx="8610599" cy="3733800"/>
        </p:xfrm>
        <a:graphic>
          <a:graphicData uri="http://schemas.openxmlformats.org/drawingml/2006/table">
            <a:tbl>
              <a:tblPr>
                <a:tableStyleId>{284E427A-3D55-4303-BF80-6455036E1DE7}</a:tableStyleId>
              </a:tblPr>
              <a:tblGrid>
                <a:gridCol w="761999"/>
                <a:gridCol w="914400"/>
                <a:gridCol w="685800"/>
                <a:gridCol w="609600"/>
                <a:gridCol w="2057400"/>
                <a:gridCol w="533400"/>
                <a:gridCol w="685800"/>
                <a:gridCol w="685800"/>
                <a:gridCol w="1676400"/>
              </a:tblGrid>
              <a:tr h="682007">
                <a:tc>
                  <a:txBody>
                    <a:bodyPr/>
                    <a:lstStyle/>
                    <a:p>
                      <a:pPr algn="l" fontAlgn="b"/>
                      <a:r>
                        <a:rPr lang="de-DE" sz="1050" u="none" strike="noStrike"/>
                        <a:t>Comment #</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Name</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Affiliation</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err="1"/>
                        <a:t>Category</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a:t>Comment</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Must Be Satisfied</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err="1"/>
                        <a:t>Proposed</a:t>
                      </a:r>
                      <a:r>
                        <a:rPr lang="de-DE" sz="1050" u="none" strike="noStrike" dirty="0"/>
                        <a:t> Change</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a:t>Disposition Status</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Disposition Detail</a:t>
                      </a:r>
                      <a:endParaRPr lang="de-DE" sz="1050" b="0" i="0" u="none" strike="noStrike">
                        <a:solidFill>
                          <a:srgbClr val="000000"/>
                        </a:solidFill>
                        <a:latin typeface="Calibri"/>
                      </a:endParaRPr>
                    </a:p>
                  </a:txBody>
                  <a:tcPr marL="3118" marR="3118" marT="3118" marB="0" anchor="b">
                    <a:solidFill>
                      <a:schemeClr val="bg1"/>
                    </a:solidFill>
                  </a:tcPr>
                </a:tc>
              </a:tr>
              <a:tr h="2584456">
                <a:tc>
                  <a:txBody>
                    <a:bodyPr/>
                    <a:lstStyle/>
                    <a:p>
                      <a:pPr algn="l" fontAlgn="b"/>
                      <a:r>
                        <a:rPr lang="de-DE" sz="1050" u="none" strike="noStrike"/>
                        <a:t>r02-1</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t"/>
                      <a:r>
                        <a:rPr lang="de-DE" sz="1050" u="none" strike="noStrike"/>
                        <a:t>BUCANEG, DEMETRIO JR</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a:t>Hawaiian Electric Company</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a:t>General</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en-US" sz="1050" u="none" strike="noStrike"/>
                        <a:t>In "Table 5-6a" under column "Valid range", these elements are written as "THZ_SC_PHY, THZ_OOK_PHY, THZ_BOTH_PHY". Is "THZ" be scribbled with capital letter "Z" or small letter "z" or immaterial? Same comment applies to the whole document where it occurs.</a:t>
                      </a:r>
                      <a:endParaRPr lang="en-US"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dirty="0" err="1"/>
                        <a:t>No</a:t>
                      </a:r>
                      <a:endParaRPr lang="de-DE" sz="1050" b="0" i="0" u="none" strike="noStrike" dirty="0">
                        <a:solidFill>
                          <a:srgbClr val="000000"/>
                        </a:solidFill>
                        <a:latin typeface="Calibri"/>
                      </a:endParaRPr>
                    </a:p>
                  </a:txBody>
                  <a:tcPr marL="3118" marR="3118" marT="3118" marB="0">
                    <a:solidFill>
                      <a:schemeClr val="bg1"/>
                    </a:solidFill>
                  </a:tcPr>
                </a:tc>
                <a:tc>
                  <a:txBody>
                    <a:bodyPr/>
                    <a:lstStyle/>
                    <a:p>
                      <a:pPr algn="l" fontAlgn="t"/>
                      <a:r>
                        <a:rPr lang="en-US" sz="1050" u="none" strike="noStrike" dirty="0"/>
                        <a:t>As decided per 'Comment' column.</a:t>
                      </a:r>
                      <a:endParaRPr lang="en-US" sz="1050" b="0" i="0" u="none" strike="noStrike" dirty="0">
                        <a:solidFill>
                          <a:srgbClr val="000000"/>
                        </a:solidFill>
                        <a:latin typeface="Calibri"/>
                      </a:endParaRPr>
                    </a:p>
                  </a:txBody>
                  <a:tcPr marL="3118" marR="3118" marT="3118" marB="0">
                    <a:solidFill>
                      <a:schemeClr val="bg1"/>
                    </a:solidFill>
                  </a:tcPr>
                </a:tc>
                <a:tc>
                  <a:txBody>
                    <a:bodyPr/>
                    <a:lstStyle/>
                    <a:p>
                      <a:pPr algn="l" fontAlgn="t"/>
                      <a:r>
                        <a:rPr lang="de-DE" sz="1050" u="none" strike="noStrike"/>
                        <a:t>Rejected</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en-US" sz="1000" u="none" strike="noStrike"/>
                        <a:t>The use of "THz" and "THZ" is consistent throughout the document. "THZ" is only used for primitive names and enumeration values, and "THz" is used in all other cases. This convention was established by IEEE Std 802.15.3-2016. Additionally, the document will be professionally edited prior to publication.</a:t>
                      </a:r>
                      <a:endParaRPr lang="en-US" sz="1000" b="0" i="0" u="none" strike="noStrike">
                        <a:solidFill>
                          <a:srgbClr val="000000"/>
                        </a:solidFill>
                        <a:latin typeface="Calibri"/>
                      </a:endParaRPr>
                    </a:p>
                  </a:txBody>
                  <a:tcPr marL="3118" marR="3118" marT="3118" marB="0">
                    <a:solidFill>
                      <a:schemeClr val="bg1"/>
                    </a:solidFill>
                  </a:tcPr>
                </a:tc>
              </a:tr>
              <a:tr h="467337">
                <a:tc>
                  <a:txBody>
                    <a:bodyPr/>
                    <a:lstStyle/>
                    <a:p>
                      <a:pPr algn="l" fontAlgn="b"/>
                      <a:r>
                        <a:rPr lang="de-DE" sz="1050" u="none" strike="noStrike"/>
                        <a:t>r02-2</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t"/>
                      <a:r>
                        <a:rPr lang="de-DE" sz="1050" u="none" strike="noStrike"/>
                        <a:t>Alessi, Julie</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a:t>Editorial</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b"/>
                      <a:r>
                        <a:rPr lang="en-US" sz="1050" u="none" strike="noStrike"/>
                        <a:t>Draft meets all editorial requirements.</a:t>
                      </a:r>
                      <a:endParaRPr lang="en-US"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No</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Acccepted</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endParaRPr lang="de-DE" sz="1050" b="0" i="0" u="none" strike="noStrike" dirty="0">
                        <a:solidFill>
                          <a:srgbClr val="000000"/>
                        </a:solidFill>
                        <a:latin typeface="Calibri"/>
                      </a:endParaRPr>
                    </a:p>
                  </a:txBody>
                  <a:tcPr marL="3118" marR="3118" marT="3118" marB="0" anchor="b">
                    <a:solidFill>
                      <a:schemeClr val="bg1"/>
                    </a:solidFill>
                  </a:tcPr>
                </a:tc>
              </a:tr>
            </a:tbl>
          </a:graphicData>
        </a:graphic>
      </p:graphicFrame>
      <p:sp>
        <p:nvSpPr>
          <p:cNvPr id="12" name="Rectangle 2"/>
          <p:cNvSpPr>
            <a:spLocks noGrp="1" noChangeArrowheads="1"/>
          </p:cNvSpPr>
          <p:nvPr>
            <p:ph type="body" idx="1"/>
          </p:nvPr>
        </p:nvSpPr>
        <p:spPr>
          <a:xfrm>
            <a:off x="457200" y="5791200"/>
            <a:ext cx="8228013"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r02-1 is a new comment from Recirc#2</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057400"/>
            <a:ext cx="8077200" cy="41148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r>
              <a:rPr lang="en-US" sz="2800" dirty="0"/>
              <a:t>Approve sending </a:t>
            </a:r>
            <a:r>
              <a:rPr lang="en-US" altLang="en-US" sz="2800" dirty="0"/>
              <a:t>P802.15.3d/D04 </a:t>
            </a:r>
            <a:r>
              <a:rPr lang="en-US" sz="2800" dirty="0" smtClean="0"/>
              <a:t>to </a:t>
            </a:r>
            <a:r>
              <a:rPr lang="en-US" sz="2800" dirty="0" err="1"/>
              <a:t>RevCom</a:t>
            </a:r>
            <a:r>
              <a:rPr lang="en-US" sz="2800" dirty="0"/>
              <a:t>.</a:t>
            </a:r>
          </a:p>
          <a:p>
            <a:r>
              <a:rPr lang="en-US" sz="2800" dirty="0"/>
              <a:t>Approve </a:t>
            </a:r>
            <a:r>
              <a:rPr lang="en-US" sz="2800" dirty="0" smtClean="0"/>
              <a:t>CSD </a:t>
            </a:r>
            <a:r>
              <a:rPr lang="en-US" sz="2800" dirty="0"/>
              <a:t>documentation in https://mentor.ieee.org/802-ec/dcn/17/ec-17-0074-00-ACSD-802-15-3d.docx</a:t>
            </a:r>
            <a:r>
              <a:rPr lang="en-US" sz="2800" dirty="0" smtClean="0"/>
              <a:t/>
            </a:r>
            <a:br>
              <a:rPr lang="en-US" sz="2800" dirty="0" smtClean="0"/>
            </a:br>
            <a:endParaRPr lang="en-US" sz="1200" dirty="0" smtClean="0"/>
          </a:p>
          <a:p>
            <a:pPr marL="0" indent="0">
              <a:buNone/>
            </a:pPr>
            <a:r>
              <a:rPr lang="en-US" sz="2000" dirty="0" smtClean="0"/>
              <a:t>(</a:t>
            </a:r>
            <a:r>
              <a:rPr lang="en-US" sz="2000" dirty="0" smtClean="0"/>
              <a:t>WG vote: </a:t>
            </a:r>
            <a:r>
              <a:rPr lang="en-US" sz="2000" dirty="0" smtClean="0"/>
              <a:t>28</a:t>
            </a:r>
            <a:r>
              <a:rPr lang="en-US" sz="2000" dirty="0" smtClean="0"/>
              <a:t>,0,0</a:t>
            </a:r>
            <a:r>
              <a:rPr lang="en-US" sz="2000" dirty="0" smtClean="0"/>
              <a:t>)</a:t>
            </a:r>
            <a:br>
              <a:rPr lang="en-US" sz="2000" dirty="0" smtClean="0"/>
            </a:br>
            <a:endParaRPr lang="en-US" sz="2000" dirty="0" smtClean="0"/>
          </a:p>
          <a:p>
            <a:pPr marL="0" indent="0">
              <a:buFontTx/>
              <a:buNone/>
            </a:pPr>
            <a:r>
              <a:rPr lang="en-US" sz="2000" dirty="0" smtClean="0"/>
              <a:t>Move:  Heile</a:t>
            </a:r>
          </a:p>
          <a:p>
            <a:pPr marL="0" indent="0">
              <a:buFontTx/>
              <a:buNone/>
            </a:pPr>
            <a:r>
              <a:rPr lang="en-US" sz="2000" dirty="0" smtClean="0"/>
              <a:t>Second:  Gilb</a:t>
            </a:r>
          </a:p>
        </p:txBody>
      </p:sp>
      <p:sp>
        <p:nvSpPr>
          <p:cNvPr id="7" name="Rectangle 5"/>
          <p:cNvSpPr>
            <a:spLocks noGrp="1" noChangeArrowheads="1"/>
          </p:cNvSpPr>
          <p:nvPr>
            <p:ph type="ftr" sz="quarter" idx="11"/>
          </p:nvPr>
        </p:nvSpPr>
        <p:spPr>
          <a:xfrm>
            <a:off x="7010400" y="6475412"/>
            <a:ext cx="1828800" cy="2301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smtClean="0">
                <a:latin typeface="Times New Roman" pitchFamily="18" charset="0"/>
              </a:rPr>
              <a:t>Bob </a:t>
            </a:r>
            <a:r>
              <a:rPr lang="en-US" altLang="en-US" sz="1200" dirty="0" err="1" smtClean="0">
                <a:latin typeface="Times New Roman" pitchFamily="18" charset="0"/>
              </a:rPr>
              <a:t>Heile</a:t>
            </a:r>
            <a:r>
              <a:rPr lang="en-US" altLang="en-US" sz="1200" dirty="0" smtClean="0">
                <a:latin typeface="Times New Roman" pitchFamily="18" charset="0"/>
              </a:rPr>
              <a:t>, Wi-SUN Alliance</a:t>
            </a:r>
            <a:endParaRPr lang="en-US" altLang="en-US" sz="1200" dirty="0">
              <a:latin typeface="Times New Roman" pitchFamily="18" charset="0"/>
            </a:endParaRPr>
          </a:p>
        </p:txBody>
      </p:sp>
      <p:sp>
        <p:nvSpPr>
          <p:cNvPr id="8" name="Slide Number Placeholder 2"/>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AC9B398A-260B-43FD-8827-7ADF5CFBC16A}" type="slidenum">
              <a:rPr lang="en-US" altLang="en-US"/>
              <a:pPr/>
              <a:t>6</a:t>
            </a:fld>
            <a:endParaRPr lang="en-US" altLang="en-US"/>
          </a:p>
        </p:txBody>
      </p:sp>
      <p:sp>
        <p:nvSpPr>
          <p:cNvPr id="9"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July 2017</a:t>
            </a:r>
            <a:endParaRPr lang="en-US" kern="0" dirty="0"/>
          </a:p>
        </p:txBody>
      </p:sp>
      <p:sp>
        <p:nvSpPr>
          <p:cNvPr id="21510" name="Rectangle 2"/>
          <p:cNvSpPr txBox="1">
            <a:spLocks noChangeArrowheads="1"/>
          </p:cNvSpPr>
          <p:nvPr/>
        </p:nvSpPr>
        <p:spPr bwMode="auto">
          <a:xfrm>
            <a:off x="685800" y="685800"/>
            <a:ext cx="7943850" cy="762000"/>
          </a:xfrm>
          <a:prstGeom prst="rect">
            <a:avLst/>
          </a:prstGeom>
          <a:noFill/>
          <a:ln w="9525">
            <a:noFill/>
            <a:miter lim="800000"/>
            <a:headEnd/>
            <a:tailEnd/>
          </a:ln>
        </p:spPr>
        <p:txBody>
          <a:bodyPr/>
          <a:lstStyle/>
          <a:p>
            <a:pPr algn="ctr"/>
            <a:r>
              <a:rPr lang="en-US" altLang="en-US" sz="3600" b="1" dirty="0"/>
              <a:t>Motion to Forward </a:t>
            </a:r>
            <a:r>
              <a:rPr lang="en-US" altLang="en-US" sz="3600" b="1" dirty="0" smtClean="0"/>
              <a:t>802.15.3d </a:t>
            </a:r>
            <a:r>
              <a:rPr lang="en-US" altLang="en-US" sz="3600" b="1" dirty="0"/>
              <a:t>to </a:t>
            </a:r>
            <a:r>
              <a:rPr lang="en-US" altLang="en-US" sz="3600" b="1" dirty="0" err="1" smtClean="0"/>
              <a:t>RevCom</a:t>
            </a:r>
            <a:r>
              <a:rPr lang="en-US" altLang="en-US" sz="3600" b="1" dirty="0" smtClean="0"/>
              <a:t> (unconditional)</a:t>
            </a:r>
            <a:endParaRPr lang="en-US" altLang="en-US" sz="3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5">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Office\Templates\802.15.pot</Template>
  <TotalTime>1144</TotalTime>
  <Words>457</Words>
  <Application>Microsoft Office PowerPoint</Application>
  <PresentationFormat>On-screen Show (4:3)</PresentationFormat>
  <Paragraphs>90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802.15</vt:lpstr>
      <vt:lpstr>802.15.3d 100G  to RevCom (unconditional)</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Sponsor Ballot Packages for TG4e/f/g and TG6</dc:title>
  <dc:subject>IEEE 802.15 &lt;subject&gt;</dc:subject>
  <dc:creator>Robert F.  Heile</dc:creator>
  <dc:description>&lt;doc#&gt;</dc:description>
  <cp:lastModifiedBy>bheile</cp:lastModifiedBy>
  <cp:revision>510</cp:revision>
  <cp:lastPrinted>1998-02-10T13:28:06Z</cp:lastPrinted>
  <dcterms:created xsi:type="dcterms:W3CDTF">2001-03-12T10:05:47Z</dcterms:created>
  <dcterms:modified xsi:type="dcterms:W3CDTF">2017-07-12T09:19:35Z</dcterms:modified>
</cp:coreProperties>
</file>