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57" r:id="rId2"/>
    <p:sldId id="258" r:id="rId3"/>
    <p:sldId id="263" r:id="rId4"/>
    <p:sldId id="273" r:id="rId5"/>
    <p:sldId id="274" r:id="rId6"/>
    <p:sldId id="275" r:id="rId7"/>
    <p:sldId id="267" r:id="rId8"/>
    <p:sldId id="278" r:id="rId9"/>
    <p:sldId id="277" r:id="rId10"/>
    <p:sldId id="279" r:id="rId11"/>
    <p:sldId id="271" r:id="rId12"/>
    <p:sldId id="262"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1264" y="32"/>
      </p:cViewPr>
      <p:guideLst/>
    </p:cSldViewPr>
  </p:slideViewPr>
  <p:notesTextViewPr>
    <p:cViewPr>
      <p:scale>
        <a:sx n="1" d="1"/>
        <a:sy n="1" d="1"/>
      </p:scale>
      <p:origin x="0" y="0"/>
    </p:cViewPr>
  </p:notesTextViewPr>
  <p:sorterViewPr>
    <p:cViewPr>
      <p:scale>
        <a:sx n="100" d="100"/>
        <a:sy n="100" d="100"/>
      </p:scale>
      <p:origin x="0" y="-125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00973B-B87C-4F13-AD6D-3458C9A405E0}" type="datetimeFigureOut">
              <a:rPr kumimoji="1" lang="ja-JP" altLang="en-US" smtClean="0"/>
              <a:t>2017/7/12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00C245-8158-4302-9D7B-C88F07C066F2}" type="slidenum">
              <a:rPr kumimoji="1" lang="ja-JP" altLang="en-US" smtClean="0"/>
              <a:t>‹#›</a:t>
            </a:fld>
            <a:endParaRPr kumimoji="1" lang="ja-JP" altLang="en-US"/>
          </a:p>
        </p:txBody>
      </p:sp>
    </p:spTree>
    <p:extLst>
      <p:ext uri="{BB962C8B-B14F-4D97-AF65-F5344CB8AC3E}">
        <p14:creationId xmlns:p14="http://schemas.microsoft.com/office/powerpoint/2010/main" val="15718151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panose="020B0600070205080204" pitchFamily="50" charset="-128"/>
                <a:cs typeface="+mn-cs"/>
              </a:rPr>
              <a:t>doc.: IEEE 802.15-&lt;doc#&gt;</a:t>
            </a:r>
          </a:p>
        </p:txBody>
      </p:sp>
      <p:sp>
        <p:nvSpPr>
          <p:cNvPr id="5" name="フッター プレースホルダ 4"/>
          <p:cNvSpPr>
            <a:spLocks noGrp="1"/>
          </p:cNvSpPr>
          <p:nvPr>
            <p:ph type="ftr" sz="quarter" idx="11"/>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panose="020B0600070205080204" pitchFamily="50" charset="-128"/>
                <a:cs typeface="+mn-cs"/>
              </a:rPr>
              <a:t>Shoichi Kitazawa (ATR)</a:t>
            </a:r>
          </a:p>
        </p:txBody>
      </p:sp>
      <p:sp>
        <p:nvSpPr>
          <p:cNvPr id="6" name="スライド番号プレースホルダ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fld id="{CD6D2E3F-5094-4468-9CC9-C689E0F636B7}" type="slidenum">
              <a:rPr kumimoji="1" lang="ja-JP" altLang="en-US" sz="1200" b="0" i="0" u="none" strike="noStrike" kern="1200" cap="none" spc="0" normalizeH="0" baseline="0" noProof="0" smtClean="0">
                <a:ln>
                  <a:noFill/>
                </a:ln>
                <a:solidFill>
                  <a:srgbClr val="000000"/>
                </a:solidFill>
                <a:effectLst/>
                <a:uLnTx/>
                <a:uFillTx/>
                <a:latin typeface="Times New Roman" pitchFamily="18" charset="0"/>
                <a:ea typeface="ＭＳ Ｐゴシック" panose="020B0600070205080204" pitchFamily="50" charset="-128"/>
                <a:cs typeface="+mn-cs"/>
              </a:rPr>
              <a:pPr marL="0" marR="0" lvl="0" indent="0" algn="ctr" defTabSz="914400" rtl="0" eaLnBrk="0" fontAlgn="base" latinLnBrk="0" hangingPunct="0">
                <a:lnSpc>
                  <a:spcPct val="100000"/>
                </a:lnSpc>
                <a:spcBef>
                  <a:spcPct val="0"/>
                </a:spcBef>
                <a:spcAft>
                  <a:spcPct val="0"/>
                </a:spcAft>
                <a:buClrTx/>
                <a:buSzTx/>
                <a:buFontTx/>
                <a:buNone/>
                <a:tabLst/>
                <a:defRPr/>
              </a:pPr>
              <a:t>1</a:t>
            </a:fld>
            <a:endParaRPr kumimoji="1" lang="ja-JP" altLang="en-US" sz="1200" b="0" i="0" u="none" strike="noStrike" kern="1200" cap="none" spc="0" normalizeH="0" baseline="0" noProof="0" dirty="0">
              <a:ln>
                <a:noFill/>
              </a:ln>
              <a:solidFill>
                <a:srgbClr val="000000"/>
              </a:solidFill>
              <a:effectLst/>
              <a:uLnTx/>
              <a:uFillTx/>
              <a:latin typeface="Times New Roman" pitchFamily="18" charset="0"/>
              <a:ea typeface="ＭＳ Ｐゴシック" panose="020B0600070205080204" pitchFamily="50" charset="-128"/>
              <a:cs typeface="+mn-cs"/>
            </a:endParaRPr>
          </a:p>
        </p:txBody>
      </p:sp>
    </p:spTree>
    <p:extLst>
      <p:ext uri="{BB962C8B-B14F-4D97-AF65-F5344CB8AC3E}">
        <p14:creationId xmlns:p14="http://schemas.microsoft.com/office/powerpoint/2010/main" val="30144351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Times New Roman" pitchFamily="18" charset="0"/>
                <a:ea typeface="ＭＳ Ｐゴシック" panose="020B0600070205080204" pitchFamily="50" charset="-128"/>
                <a:cs typeface="+mn-cs"/>
              </a:rPr>
              <a:t>doc.: IEEE 802.15-&lt;doc#&gt;</a:t>
            </a:r>
            <a:endPar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panose="020B0600070205080204" pitchFamily="50" charset="-128"/>
              <a:cs typeface="+mn-cs"/>
            </a:endParaRPr>
          </a:p>
        </p:txBody>
      </p:sp>
      <p:sp>
        <p:nvSpPr>
          <p:cNvPr id="5" name="フッター プレースホルダー 4"/>
          <p:cNvSpPr>
            <a:spLocks noGrp="1"/>
          </p:cNvSpPr>
          <p:nvPr>
            <p:ph type="ftr" sz="quarter" idx="11"/>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a:ln>
                  <a:noFill/>
                </a:ln>
                <a:solidFill>
                  <a:srgbClr val="000000"/>
                </a:solidFill>
                <a:effectLst/>
                <a:uLnTx/>
                <a:uFillTx/>
                <a:latin typeface="Times New Roman" pitchFamily="18" charset="0"/>
                <a:ea typeface="ＭＳ Ｐゴシック" panose="020B0600070205080204" pitchFamily="50" charset="-128"/>
                <a:cs typeface="+mn-cs"/>
              </a:rPr>
              <a:t>Shoichi Kitazawa (ATR)</a:t>
            </a:r>
            <a:endPar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panose="020B0600070205080204"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fld id="{CD6D2E3F-5094-4468-9CC9-C689E0F636B7}" type="slidenum">
              <a:rPr kumimoji="1" lang="ja-JP" altLang="en-US" sz="1200" b="0" i="0" u="none" strike="noStrike" kern="1200" cap="none" spc="0" normalizeH="0" baseline="0" noProof="0" smtClean="0">
                <a:ln>
                  <a:noFill/>
                </a:ln>
                <a:solidFill>
                  <a:srgbClr val="000000"/>
                </a:solidFill>
                <a:effectLst/>
                <a:uLnTx/>
                <a:uFillTx/>
                <a:latin typeface="Times New Roman" pitchFamily="18" charset="0"/>
                <a:ea typeface="ＭＳ Ｐゴシック" panose="020B0600070205080204" pitchFamily="50" charset="-128"/>
                <a:cs typeface="+mn-cs"/>
              </a:rPr>
              <a:pPr marL="0" marR="0" lvl="0" indent="0" algn="ctr" defTabSz="914400" rtl="0" eaLnBrk="0" fontAlgn="base" latinLnBrk="0" hangingPunct="0">
                <a:lnSpc>
                  <a:spcPct val="100000"/>
                </a:lnSpc>
                <a:spcBef>
                  <a:spcPct val="0"/>
                </a:spcBef>
                <a:spcAft>
                  <a:spcPct val="0"/>
                </a:spcAft>
                <a:buClrTx/>
                <a:buSzTx/>
                <a:buFontTx/>
                <a:buNone/>
                <a:tabLst/>
                <a:defRPr/>
              </a:pPr>
              <a:t>2</a:t>
            </a:fld>
            <a:endParaRPr kumimoji="1" lang="ja-JP" altLang="en-US" sz="1200" b="0" i="0" u="none" strike="noStrike" kern="1200" cap="none" spc="0" normalizeH="0" baseline="0" noProof="0" dirty="0">
              <a:ln>
                <a:noFill/>
              </a:ln>
              <a:solidFill>
                <a:srgbClr val="000000"/>
              </a:solidFill>
              <a:effectLst/>
              <a:uLnTx/>
              <a:uFillTx/>
              <a:latin typeface="Times New Roman" pitchFamily="18" charset="0"/>
              <a:ea typeface="ＭＳ Ｐゴシック" panose="020B0600070205080204" pitchFamily="50" charset="-128"/>
              <a:cs typeface="+mn-cs"/>
            </a:endParaRPr>
          </a:p>
        </p:txBody>
      </p:sp>
    </p:spTree>
    <p:extLst>
      <p:ext uri="{BB962C8B-B14F-4D97-AF65-F5344CB8AC3E}">
        <p14:creationId xmlns:p14="http://schemas.microsoft.com/office/powerpoint/2010/main" val="13012316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7CEDAD-D3A2-4D45-B286-9696E6B9D898}" type="slidenum">
              <a:rPr lang="ja-JP" altLang="en-US">
                <a:solidFill>
                  <a:prstClr val="black"/>
                </a:solidFill>
              </a:rPr>
              <a:pPr/>
              <a:t>5</a:t>
            </a:fld>
            <a:endParaRPr lang="en-US" altLang="ja-JP" dirty="0">
              <a:solidFill>
                <a:prstClr val="black"/>
              </a:solidFill>
            </a:endParaRPr>
          </a:p>
        </p:txBody>
      </p:sp>
      <p:sp>
        <p:nvSpPr>
          <p:cNvPr id="65538" name="Rectangle 2"/>
          <p:cNvSpPr>
            <a:spLocks noGrp="1" noRot="1" noChangeAspect="1" noChangeArrowheads="1" noTextEdit="1"/>
          </p:cNvSpPr>
          <p:nvPr>
            <p:ph type="sldImg"/>
          </p:nvPr>
        </p:nvSpPr>
        <p:spPr>
          <a:xfrm>
            <a:off x="903288" y="739775"/>
            <a:ext cx="4930775" cy="3698875"/>
          </a:xfrm>
          <a:ln/>
        </p:spPr>
      </p:sp>
      <p:sp>
        <p:nvSpPr>
          <p:cNvPr id="65539" name="Rectangle 3"/>
          <p:cNvSpPr>
            <a:spLocks noGrp="1" noChangeArrowheads="1"/>
          </p:cNvSpPr>
          <p:nvPr>
            <p:ph type="body" idx="1"/>
          </p:nvPr>
        </p:nvSpPr>
        <p:spPr/>
        <p:txBody>
          <a:bodyPr/>
          <a:lstStyle/>
          <a:p>
            <a:endParaRPr lang="ja-JP" altLang="en-US" dirty="0"/>
          </a:p>
        </p:txBody>
      </p:sp>
    </p:spTree>
    <p:extLst>
      <p:ext uri="{BB962C8B-B14F-4D97-AF65-F5344CB8AC3E}">
        <p14:creationId xmlns:p14="http://schemas.microsoft.com/office/powerpoint/2010/main" val="3916187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80810FF-24FF-4AB1-8848-E54FC82EBDF1}" type="slidenum">
              <a:rPr kumimoji="1" lang="ja-JP" altLang="en-US" smtClean="0"/>
              <a:pPr/>
              <a:t>11</a:t>
            </a:fld>
            <a:endParaRPr kumimoji="1" lang="ja-JP" altLang="en-US"/>
          </a:p>
        </p:txBody>
      </p:sp>
    </p:spTree>
    <p:extLst>
      <p:ext uri="{BB962C8B-B14F-4D97-AF65-F5344CB8AC3E}">
        <p14:creationId xmlns:p14="http://schemas.microsoft.com/office/powerpoint/2010/main" val="798446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ja-JP" sz="1400" b="0" i="0" u="none" strike="noStrike" kern="1200" cap="none" spc="0" normalizeH="0" baseline="0" noProof="0">
                <a:ln>
                  <a:noFill/>
                </a:ln>
                <a:solidFill>
                  <a:srgbClr val="000000"/>
                </a:solidFill>
                <a:effectLst/>
                <a:uLnTx/>
                <a:uFillTx/>
                <a:latin typeface="Times New Roman" pitchFamily="18" charset="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ja-JP" sz="2400" b="0"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rPr>
              <a:t>Page </a:t>
            </a:r>
            <a:fld id="{28B1BE53-0473-474E-A0A8-8E2CBAF09E75}" type="slidenum">
              <a:rPr kumimoji="0" lang="en-US" altLang="ja-JP" sz="2400" b="0" i="0" u="none" strike="noStrike" kern="1200" cap="none" spc="0" normalizeH="0" baseline="0" noProof="0" smtClean="0">
                <a:ln>
                  <a:noFill/>
                </a:ln>
                <a:solidFill>
                  <a:srgbClr val="000000"/>
                </a:solidFill>
                <a:effectLst/>
                <a:uLnTx/>
                <a:uFillTx/>
                <a:latin typeface="Times New Roman" pitchFamily="18" charset="0"/>
                <a:ea typeface="ＭＳ Ｐゴシック" charset="-128"/>
                <a:cs typeface="+mn-cs"/>
              </a:rPr>
              <a:pPr marL="0" marR="0" lvl="0" indent="0" algn="ctr" defTabSz="914400" rtl="0" eaLnBrk="1" fontAlgn="base" latinLnBrk="0" hangingPunct="1">
                <a:lnSpc>
                  <a:spcPct val="100000"/>
                </a:lnSpc>
                <a:spcBef>
                  <a:spcPct val="0"/>
                </a:spcBef>
                <a:spcAft>
                  <a:spcPct val="0"/>
                </a:spcAft>
                <a:buClrTx/>
                <a:buSz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12</a:t>
            </a:fld>
            <a:endParaRPr kumimoji="0" lang="en-US" altLang="ja-JP" sz="2400" b="0"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Tree>
    <p:extLst>
      <p:ext uri="{BB962C8B-B14F-4D97-AF65-F5344CB8AC3E}">
        <p14:creationId xmlns:p14="http://schemas.microsoft.com/office/powerpoint/2010/main" val="25433366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5"/>
          <p:cNvSpPr>
            <a:spLocks noGrp="1" noChangeArrowheads="1"/>
          </p:cNvSpPr>
          <p:nvPr>
            <p:ph type="ftr" sz="quarter" idx="3"/>
          </p:nvPr>
        </p:nvSpPr>
        <p:spPr bwMode="auto">
          <a:xfrm>
            <a:off x="5082601"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9"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372049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9" name="Rectangle 5"/>
          <p:cNvSpPr>
            <a:spLocks noGrp="1" noChangeArrowheads="1"/>
          </p:cNvSpPr>
          <p:nvPr>
            <p:ph type="ftr" sz="quarter" idx="3"/>
          </p:nvPr>
        </p:nvSpPr>
        <p:spPr bwMode="auto">
          <a:xfrm>
            <a:off x="505432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113915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8" name="Rectangle 5"/>
          <p:cNvSpPr>
            <a:spLocks noGrp="1" noChangeArrowheads="1"/>
          </p:cNvSpPr>
          <p:nvPr>
            <p:ph type="ftr" sz="quarter" idx="3"/>
          </p:nvPr>
        </p:nvSpPr>
        <p:spPr bwMode="auto">
          <a:xfrm>
            <a:off x="5082601"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9"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3377505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9" name="Rectangle 5"/>
          <p:cNvSpPr>
            <a:spLocks noGrp="1" noChangeArrowheads="1"/>
          </p:cNvSpPr>
          <p:nvPr>
            <p:ph type="ftr" sz="quarter" idx="3"/>
          </p:nvPr>
        </p:nvSpPr>
        <p:spPr bwMode="auto">
          <a:xfrm>
            <a:off x="5044899"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10" name="Rectangle 4"/>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2887436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7" name="Rectangle 5"/>
          <p:cNvSpPr>
            <a:spLocks noGrp="1" noChangeArrowheads="1"/>
          </p:cNvSpPr>
          <p:nvPr>
            <p:ph type="ftr" sz="quarter" idx="3"/>
          </p:nvPr>
        </p:nvSpPr>
        <p:spPr bwMode="auto">
          <a:xfrm>
            <a:off x="5044895"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3057670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5"/>
          <p:cNvSpPr>
            <a:spLocks noGrp="1" noChangeArrowheads="1"/>
          </p:cNvSpPr>
          <p:nvPr>
            <p:ph type="ftr" sz="quarter" idx="3"/>
          </p:nvPr>
        </p:nvSpPr>
        <p:spPr bwMode="auto">
          <a:xfrm>
            <a:off x="516744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406126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324766" y="6475413"/>
            <a:ext cx="5706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ea typeface="ＭＳ Ｐゴシック" charset="-128"/>
              </a:defRPr>
            </a:lvl1pPr>
          </a:lstStyle>
          <a:p>
            <a:r>
              <a:rPr lang="en-US" altLang="ja-JP"/>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802.15-17-0420-00-0dep</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09600" y="6475413"/>
            <a:ext cx="107779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5"/>
          <p:cNvSpPr>
            <a:spLocks noGrp="1" noChangeArrowheads="1"/>
          </p:cNvSpPr>
          <p:nvPr>
            <p:ph type="ftr" sz="quarter" idx="3"/>
          </p:nvPr>
        </p:nvSpPr>
        <p:spPr bwMode="auto">
          <a:xfrm>
            <a:off x="506375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ea typeface="ＭＳ Ｐゴシック" charset="-128"/>
              </a:defRPr>
            </a:lvl1pPr>
          </a:lstStyle>
          <a:p>
            <a:r>
              <a:rPr lang="en-US" altLang="ja-JP" dirty="0"/>
              <a:t>Ryuji Kohno(YNU/CWC-Nippon),  </a:t>
            </a:r>
            <a:r>
              <a:rPr lang="en-US" altLang="ja-JP" dirty="0" err="1"/>
              <a:t>Jussi</a:t>
            </a:r>
            <a:r>
              <a:rPr lang="en-US" altLang="ja-JP" dirty="0"/>
              <a:t> </a:t>
            </a:r>
            <a:r>
              <a:rPr lang="en-US" altLang="ja-JP" dirty="0" err="1"/>
              <a:t>Haapola</a:t>
            </a:r>
            <a:r>
              <a:rPr lang="en-US" altLang="ja-JP" dirty="0"/>
              <a:t>(CWC)</a:t>
            </a:r>
          </a:p>
        </p:txBody>
      </p:sp>
      <p:sp>
        <p:nvSpPr>
          <p:cNvPr id="12"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123510470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Slide </a:t>
            </a:r>
            <a:fld id="{372F3947-031E-4295-B632-0BF31AAEF223}" type="slidenum">
              <a:rPr kumimoji="0" lang="en-US" altLang="ja-JP" sz="1200" b="0"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rPr>
              <a:pPr marL="0" marR="0" lvl="0" indent="0" algn="ctr" defTabSz="914400" rtl="0" eaLnBrk="0" fontAlgn="base" latinLnBrk="0" hangingPunct="0">
                <a:lnSpc>
                  <a:spcPct val="100000"/>
                </a:lnSpc>
                <a:spcBef>
                  <a:spcPct val="0"/>
                </a:spcBef>
                <a:spcAft>
                  <a:spcPct val="0"/>
                </a:spcAft>
                <a:buClrTx/>
                <a:buSzTx/>
                <a:buFontTx/>
                <a:buNone/>
                <a:tabLst/>
                <a:defRPr/>
              </a:pPr>
              <a:t>1</a:t>
            </a:fld>
            <a:endPar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27651" name="Rectangle 3"/>
          <p:cNvSpPr>
            <a:spLocks noChangeArrowheads="1"/>
          </p:cNvSpPr>
          <p:nvPr/>
        </p:nvSpPr>
        <p:spPr bwMode="auto">
          <a:xfrm>
            <a:off x="116904" y="609600"/>
            <a:ext cx="8991600" cy="58605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ja-JP" sz="1800" b="1" i="0" u="sng" strike="noStrike" kern="1200" cap="none" spc="0" normalizeH="0" baseline="0" noProof="0" dirty="0">
                <a:ln>
                  <a:noFill/>
                </a:ln>
                <a:solidFill>
                  <a:srgbClr val="000000"/>
                </a:solidFill>
                <a:effectLst>
                  <a:outerShdw blurRad="38100" dist="38100" dir="2700000" algn="tl">
                    <a:srgbClr val="C0C0C0"/>
                  </a:outerShdw>
                </a:effectLst>
                <a:uLnTx/>
                <a:uFillTx/>
                <a:latin typeface="Times New Roman" pitchFamily="18" charset="0"/>
                <a:ea typeface="ＭＳ Ｐゴシック" charset="-128"/>
                <a:cs typeface="+mn-cs"/>
              </a:rPr>
              <a:t>Project: IEEE P802.15 Working Group for Wireless Personal Area Networks (WPANs)</a:t>
            </a:r>
            <a:endPar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a:p>
            <a:pPr lvl="0" defTabSz="914400" eaLnBrk="0" fontAlgn="base" hangingPunct="0">
              <a:spcBef>
                <a:spcPct val="0"/>
              </a:spcBef>
              <a:spcAft>
                <a:spcPct val="0"/>
              </a:spcAft>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Submission Title:</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[IG </a:t>
            </a:r>
            <a:r>
              <a:rPr lang="en-US" altLang="ja-JP" sz="1600" dirty="0">
                <a:solidFill>
                  <a:srgbClr val="000000"/>
                </a:solidFill>
                <a:latin typeface="Times New Roman" pitchFamily="18" charset="0"/>
                <a:ea typeface="ＭＳ Ｐゴシック" charset="-128"/>
              </a:rPr>
              <a:t>DEP  </a:t>
            </a:r>
            <a:r>
              <a:rPr lang="en-US" altLang="ja-JP" sz="1600" dirty="0">
                <a:solidFill>
                  <a:srgbClr val="000000"/>
                </a:solidFill>
                <a:latin typeface="Times New Roman" pitchFamily="18" charset="0"/>
                <a:ea typeface="ＭＳ Ｐゴシック" charset="-128"/>
              </a:rPr>
              <a:t>Discussion on Necessity of a New Standard for Enhanced Dependability in Wireless Networks for  focused applications</a:t>
            </a:r>
            <a:r>
              <a:rPr lang="en-US" altLang="ja-JP" sz="1600" dirty="0">
                <a:solidFill>
                  <a:srgbClr val="000000"/>
                </a:solidFill>
                <a:latin typeface="Times New Roman" pitchFamily="18" charset="0"/>
                <a:ea typeface="ＭＳ Ｐゴシック" charset="-128"/>
              </a:rPr>
              <a:t>]</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Date Submitted: </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[12 July 2017]	</a:t>
            </a:r>
          </a:p>
          <a:p>
            <a:pPr marL="0" marR="0" lvl="0" indent="0" algn="l" defTabSz="914400" rtl="0" eaLnBrk="0" fontAlgn="base" latinLnBrk="0" hangingPunct="0">
              <a:lnSpc>
                <a:spcPts val="1700"/>
              </a:lnSpc>
              <a:spcBef>
                <a:spcPct val="0"/>
              </a:spcBef>
              <a:spcAft>
                <a:spcPct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mn-ea"/>
                <a:cs typeface="+mn-cs"/>
              </a:rPr>
              <a:t>Source:</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mn-ea"/>
                <a:cs typeface="+mn-cs"/>
              </a:rPr>
              <a:t> </a:t>
            </a:r>
            <a:r>
              <a:rPr kumimoji="0" lang="en-US" altLang="ko-KR" sz="1600" b="0" i="0" u="none" strike="noStrike" kern="1200" cap="none" spc="0" normalizeH="0" baseline="0" noProof="0" dirty="0">
                <a:ln>
                  <a:noFill/>
                </a:ln>
                <a:solidFill>
                  <a:srgbClr val="000000"/>
                </a:solidFill>
                <a:effectLst/>
                <a:uLnTx/>
                <a:uFillTx/>
                <a:latin typeface="Times New Roman" pitchFamily="18" charset="0"/>
                <a:ea typeface="+mn-ea"/>
                <a:cs typeface="+mn-cs"/>
              </a:rPr>
              <a:t>[Ryuji Kohno1,2,3, Jussi Haapola2]</a:t>
            </a:r>
            <a:r>
              <a:rPr kumimoji="0" lang="en-US" altLang="ko-KR" sz="1600" b="0" i="0" u="none" strike="noStrike" kern="1200" cap="none" spc="0" normalizeH="0" baseline="0" noProof="0" dirty="0">
                <a:ln>
                  <a:noFill/>
                </a:ln>
                <a:solidFill>
                  <a:srgbClr val="000000"/>
                </a:solidFill>
                <a:effectLst/>
                <a:uLnTx/>
                <a:uFillTx/>
                <a:latin typeface="Times New Roman" pitchFamily="18" charset="0"/>
                <a:ea typeface="굴림" pitchFamily="50" charset="-127"/>
                <a:cs typeface="+mn-cs"/>
              </a:rPr>
              <a:t> [1;Yokohama National University, 2;Centre for Wireless Communications(CWC), University of Oulu, 3;University of Oulu Research Institute Japan CWC-Nippon]                                  </a:t>
            </a:r>
            <a:endPar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mn-ea"/>
              <a:cs typeface="+mn-cs"/>
            </a:endParaRPr>
          </a:p>
          <a:p>
            <a:pPr marL="739775" marR="0" lvl="0" indent="-739775" algn="l" defTabSz="914400" rtl="0" eaLnBrk="0" fontAlgn="base" latinLnBrk="0" hangingPunct="0">
              <a:lnSpc>
                <a:spcPts val="1700"/>
              </a:lnSpc>
              <a:spcBef>
                <a:spcPct val="0"/>
              </a:spcBef>
              <a:spcAft>
                <a:spcPct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mn-ea"/>
                <a:cs typeface="+mn-cs"/>
              </a:rPr>
              <a:t>Address </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mn-ea"/>
                <a:cs typeface="+mn-cs"/>
              </a:rPr>
              <a:t>[1; 79-5 Tokiwadai, Hodogaya-ku, Yokohama, Japan 240-8501</a:t>
            </a:r>
          </a:p>
          <a:p>
            <a:pPr marL="739775" marR="0" lvl="0" indent="-739775" algn="l" defTabSz="914400" rtl="0" eaLnBrk="0" fontAlgn="base" latinLnBrk="0" hangingPunct="0">
              <a:lnSpc>
                <a:spcPts val="1700"/>
              </a:lnSpc>
              <a:spcBef>
                <a:spcPct val="0"/>
              </a:spcBef>
              <a:spcAft>
                <a:spcPct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mn-ea"/>
                <a:cs typeface="+mn-cs"/>
              </a:rPr>
              <a:t>                2; </a:t>
            </a:r>
            <a:r>
              <a:rPr kumimoji="0" lang="fr-FR" altLang="ja-JP" sz="1600" b="0" i="0" u="none" strike="noStrike" kern="1200" cap="none" spc="0" normalizeH="0" baseline="0" noProof="0" dirty="0">
                <a:ln>
                  <a:noFill/>
                </a:ln>
                <a:solidFill>
                  <a:srgbClr val="000000"/>
                </a:solidFill>
                <a:effectLst/>
                <a:uLnTx/>
                <a:uFillTx/>
                <a:latin typeface="Times New Roman" pitchFamily="18" charset="0"/>
                <a:ea typeface="+mn-ea"/>
                <a:cs typeface="+mn-cs"/>
              </a:rPr>
              <a:t>Linnanmaa, P.O. Box 4500, FIN-90570 Oulu, Finland FI-90014</a:t>
            </a:r>
          </a:p>
          <a:p>
            <a:pPr marL="739775" marR="0" lvl="0" indent="-739775" algn="l" defTabSz="914400" rtl="0" eaLnBrk="0" fontAlgn="base" latinLnBrk="0" hangingPunct="0">
              <a:lnSpc>
                <a:spcPts val="1700"/>
              </a:lnSpc>
              <a:spcBef>
                <a:spcPct val="0"/>
              </a:spcBef>
              <a:spcAft>
                <a:spcPct val="0"/>
              </a:spcAft>
              <a:buClrTx/>
              <a:buSzTx/>
              <a:buFontTx/>
              <a:buNone/>
              <a:tabLst/>
              <a:defRPr/>
            </a:pPr>
            <a:r>
              <a:rPr kumimoji="0" lang="fr-FR" altLang="ja-JP" sz="1600" b="0" i="0" u="none" strike="noStrike" kern="1200" cap="none" spc="0" normalizeH="0" baseline="0" noProof="0" dirty="0">
                <a:ln>
                  <a:noFill/>
                </a:ln>
                <a:solidFill>
                  <a:srgbClr val="000000"/>
                </a:solidFill>
                <a:effectLst/>
                <a:uLnTx/>
                <a:uFillTx/>
                <a:latin typeface="Times New Roman" pitchFamily="18" charset="0"/>
                <a:ea typeface="+mn-ea"/>
                <a:cs typeface="+mn-cs"/>
              </a:rPr>
              <a:t>                3; Yokohama Mitsui Bldg. 15F, 1-1-2 Takashima, Nishi-ku,Yokohama, Japan 220-0011</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mn-ea"/>
                <a:cs typeface="+mn-cs"/>
              </a:rPr>
              <a:t>]</a:t>
            </a:r>
          </a:p>
          <a:p>
            <a:pPr marL="739775" marR="0" lvl="0" indent="-739775" algn="l" defTabSz="914400" rtl="0" eaLnBrk="0" fontAlgn="base" latinLnBrk="0" hangingPunct="0">
              <a:lnSpc>
                <a:spcPts val="1700"/>
              </a:lnSpc>
              <a:spcBef>
                <a:spcPct val="0"/>
              </a:spcBef>
              <a:spcAft>
                <a:spcPct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mn-ea"/>
                <a:cs typeface="+mn-cs"/>
              </a:rPr>
              <a:t>Voice:[1; +81-45-339-4115, 2:+358-8-553-2849], FAX: [+81-45-338-1157], </a:t>
            </a:r>
          </a:p>
          <a:p>
            <a:pPr marL="739775" marR="0" lvl="0" indent="-739775" algn="l" defTabSz="914400" rtl="0" eaLnBrk="0" fontAlgn="base" latinLnBrk="0" hangingPunct="0">
              <a:lnSpc>
                <a:spcPts val="1700"/>
              </a:lnSpc>
              <a:spcBef>
                <a:spcPct val="0"/>
              </a:spcBef>
              <a:spcAft>
                <a:spcPct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mn-ea"/>
                <a:cs typeface="+mn-cs"/>
              </a:rPr>
              <a:t>Email:[kohno@ynu.ac.jp, ryuji.kohno@oulu.fi, jhaapola@ee.oulu.fi] </a:t>
            </a: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mn-ea"/>
                <a:cs typeface="+mn-cs"/>
              </a:rPr>
              <a:t>Re:</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mn-ea"/>
                <a:cs typeface="+mn-cs"/>
              </a:rPr>
              <a:t> []</a:t>
            </a:r>
          </a:p>
          <a:p>
            <a:pPr marL="0" marR="0" lvl="0" indent="0" algn="l" defTabSz="914400" rtl="0" eaLnBrk="0" fontAlgn="base" latinLnBrk="0" hangingPunct="0">
              <a:lnSpc>
                <a:spcPct val="100000"/>
              </a:lnSpc>
              <a:spcBef>
                <a:spcPts val="100"/>
              </a:spcBef>
              <a:spcAft>
                <a:spcPts val="100"/>
              </a:spcAft>
              <a:buClrTx/>
              <a:buSzTx/>
              <a:buFontTx/>
              <a:buNone/>
              <a:tabLst/>
              <a:defRPr/>
            </a:pPr>
            <a:r>
              <a:rPr kumimoji="0" lang="en-US" altLang="ja-JP" sz="1200" b="0" i="0" u="none" strike="noStrike" kern="1200" cap="none" spc="0" normalizeH="0" baseline="0" noProof="0" dirty="0">
                <a:ln>
                  <a:noFill/>
                </a:ln>
                <a:solidFill>
                  <a:srgbClr val="3333CC"/>
                </a:solidFill>
                <a:effectLst/>
                <a:uLnTx/>
                <a:uFillTx/>
                <a:latin typeface="Times New Roman" pitchFamily="18" charset="0"/>
                <a:ea typeface="ＭＳ Ｐゴシック" charset="-128"/>
                <a:cs typeface="+mn-cs"/>
              </a:rPr>
              <a:t>	</a:t>
            </a:r>
            <a:endPar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a:p>
            <a:pPr lvl="0" defTabSz="914400" eaLnBrk="0" fontAlgn="base" hangingPunct="0">
              <a:spcBef>
                <a:spcPts val="600"/>
              </a:spcBef>
              <a:spcAft>
                <a:spcPts val="600"/>
              </a:spcAft>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Abstract:</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[This </a:t>
            </a:r>
            <a:r>
              <a:rPr lang="en-US" altLang="ja-JP" sz="1600" dirty="0">
                <a:solidFill>
                  <a:srgbClr val="000000"/>
                </a:solidFill>
                <a:latin typeface="Times New Roman" pitchFamily="18" charset="0"/>
                <a:ea typeface="ＭＳ Ｐゴシック" charset="-128"/>
              </a:rPr>
              <a:t>document describes </a:t>
            </a:r>
            <a:r>
              <a:rPr lang="en-US" altLang="ja-JP" sz="1600" dirty="0">
                <a:solidFill>
                  <a:srgbClr val="000000"/>
                </a:solidFill>
                <a:latin typeface="Times New Roman" pitchFamily="18" charset="0"/>
                <a:ea typeface="ＭＳ Ｐゴシック" charset="-128"/>
              </a:rPr>
              <a:t>discussion on necessity of a new standard for enhanced dependability in wireless networks for focused  applications mainly in automotive industry by summarized review of responses for CFI and interviews for prospective users of the standard</a:t>
            </a:r>
            <a:r>
              <a:rPr lang="en-US" altLang="ja-JP" sz="1600" dirty="0">
                <a:solidFill>
                  <a:srgbClr val="000000"/>
                </a:solidFill>
                <a:latin typeface="Times New Roman" pitchFamily="18" charset="0"/>
                <a:ea typeface="ＭＳ Ｐゴシック" charset="-128"/>
              </a:rPr>
              <a:t>.]</a:t>
            </a:r>
            <a:endPar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Purpose:</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[information]</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Notice:</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Release:</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The contributor acknowledges and accepts that this contribution becomes the property of IEEE and may be made publicly available by P802.15.	</a:t>
            </a:r>
          </a:p>
        </p:txBody>
      </p:sp>
      <p:sp>
        <p:nvSpPr>
          <p:cNvPr id="7"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Ryuji Kohno(YNU/CWC-Nippon),  Jussi Haapola(CWC)</a:t>
            </a:r>
          </a:p>
        </p:txBody>
      </p:sp>
      <p:sp>
        <p:nvSpPr>
          <p:cNvPr id="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July 2017</a:t>
            </a:r>
          </a:p>
        </p:txBody>
      </p:sp>
    </p:spTree>
    <p:extLst>
      <p:ext uri="{BB962C8B-B14F-4D97-AF65-F5344CB8AC3E}">
        <p14:creationId xmlns:p14="http://schemas.microsoft.com/office/powerpoint/2010/main" val="24091445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620688"/>
            <a:ext cx="9108504" cy="1066800"/>
          </a:xfrm>
        </p:spPr>
        <p:txBody>
          <a:bodyPr/>
          <a:lstStyle/>
          <a:p>
            <a:r>
              <a:rPr kumimoji="1" lang="en-US" altLang="ja-JP" sz="2800" b="1" dirty="0"/>
              <a:t>Uniqueness for an expecting new standard in IG-DEP different from existing IEEE802.11 &amp; 15 standards(2/2)</a:t>
            </a:r>
            <a:endParaRPr kumimoji="1" lang="ja-JP" altLang="en-US" sz="2800" b="1" dirty="0"/>
          </a:p>
        </p:txBody>
      </p:sp>
      <p:sp>
        <p:nvSpPr>
          <p:cNvPr id="3" name="コンテンツ プレースホルダー 2"/>
          <p:cNvSpPr>
            <a:spLocks noGrp="1"/>
          </p:cNvSpPr>
          <p:nvPr>
            <p:ph idx="1"/>
          </p:nvPr>
        </p:nvSpPr>
        <p:spPr>
          <a:xfrm>
            <a:off x="522920" y="1700808"/>
            <a:ext cx="8062664" cy="4651866"/>
          </a:xfrm>
        </p:spPr>
        <p:txBody>
          <a:bodyPr/>
          <a:lstStyle/>
          <a:p>
            <a:pPr marL="0" indent="0" algn="just">
              <a:buNone/>
            </a:pPr>
            <a:r>
              <a:rPr kumimoji="1" lang="en-US" altLang="ja-JP" sz="2400" b="1" dirty="0"/>
              <a:t>2. PHY technologies to satisfy technical requirement for enhanced dependability in the focused applications of in automotive industry.</a:t>
            </a:r>
            <a:endParaRPr kumimoji="1" lang="en-US" altLang="ja-JP" sz="2400" dirty="0"/>
          </a:p>
          <a:p>
            <a:pPr marL="857250" lvl="1" indent="-457200" algn="just">
              <a:buFont typeface="+mj-lt"/>
              <a:buAutoNum type="alphaUcParenR"/>
            </a:pPr>
            <a:r>
              <a:rPr kumimoji="1" lang="en-US" altLang="ja-JP" sz="2000" dirty="0"/>
              <a:t>In feedback loop for remote monitoring sensors or radars and feedback controlling actuators,  real-time cognition of varying condition on site and adaptive reconfiguration in relatively messy, small, and dense areas are requested to guarantee worst performance with permissible delay and errors. </a:t>
            </a:r>
          </a:p>
          <a:p>
            <a:pPr marL="857250" lvl="1" indent="-457200" algn="just">
              <a:buFont typeface="+mj-lt"/>
              <a:buAutoNum type="alphaUcParenR"/>
            </a:pPr>
            <a:r>
              <a:rPr lang="en-US" altLang="ja-JP" sz="2000" dirty="0"/>
              <a:t>Within a permissible limited feedback delay, propagation paths connecting between nodes and coordinator should be found to keep connectivity by diversity, channel switching etc. . </a:t>
            </a:r>
            <a:endParaRPr kumimoji="1" lang="en-US" altLang="ja-JP" sz="2000" dirty="0"/>
          </a:p>
          <a:p>
            <a:pPr marL="857250" lvl="1" indent="-457200" algn="just">
              <a:buFont typeface="+mj-lt"/>
              <a:buAutoNum type="alphaUcParenR"/>
            </a:pPr>
            <a:r>
              <a:rPr kumimoji="1" lang="en-US" altLang="ja-JP" sz="2000" dirty="0"/>
              <a:t>For such a dynamic </a:t>
            </a:r>
            <a:r>
              <a:rPr lang="en-US" altLang="ja-JP" sz="2000" dirty="0"/>
              <a:t>environment and QoS requirement changing situation, sophisticated PHY technologies are requested to guarantee minimum requirement of performance</a:t>
            </a:r>
            <a:r>
              <a:rPr kumimoji="1" lang="en-US" altLang="ja-JP" sz="2000" dirty="0"/>
              <a:t>. </a:t>
            </a:r>
          </a:p>
          <a:p>
            <a:pPr algn="just"/>
            <a:endParaRPr kumimoji="1" lang="ja-JP" altLang="en-US" sz="2400" dirty="0"/>
          </a:p>
        </p:txBody>
      </p:sp>
      <p:sp>
        <p:nvSpPr>
          <p:cNvPr id="4" name="フッター プレースホルダー 3"/>
          <p:cNvSpPr>
            <a:spLocks noGrp="1"/>
          </p:cNvSpPr>
          <p:nvPr>
            <p:ph type="ftr" sz="quarter" idx="11"/>
          </p:nvPr>
        </p:nvSpPr>
        <p:spPr/>
        <p:txBody>
          <a:bodyPr/>
          <a:lstStyle/>
          <a:p>
            <a:endParaRPr lang="en-US" dirty="0">
              <a:solidFill>
                <a:srgbClr val="000000"/>
              </a:solidFill>
            </a:endParaRPr>
          </a:p>
        </p:txBody>
      </p:sp>
      <p:sp>
        <p:nvSpPr>
          <p:cNvPr id="5" name="スライド番号プレースホルダー 4"/>
          <p:cNvSpPr>
            <a:spLocks noGrp="1"/>
          </p:cNvSpPr>
          <p:nvPr>
            <p:ph type="sldNum" sz="quarter" idx="12"/>
          </p:nvPr>
        </p:nvSpPr>
        <p:spPr/>
        <p:txBody>
          <a:bodyPr/>
          <a:lstStyle/>
          <a:p>
            <a:pPr>
              <a:defRPr/>
            </a:pPr>
            <a:r>
              <a:rPr lang="en-US">
                <a:solidFill>
                  <a:srgbClr val="000000"/>
                </a:solidFill>
              </a:rPr>
              <a:t>Slide </a:t>
            </a:r>
            <a:fld id="{B3B06152-741F-4076-B040-D5427CE11BFD}" type="slidenum">
              <a:rPr lang="en-US" smtClean="0">
                <a:solidFill>
                  <a:srgbClr val="000000"/>
                </a:solidFill>
              </a:rPr>
              <a:pPr>
                <a:defRPr/>
              </a:pPr>
              <a:t>10</a:t>
            </a:fld>
            <a:endParaRPr lang="en-US" dirty="0">
              <a:solidFill>
                <a:srgbClr val="000000"/>
              </a:solidFill>
            </a:endParaRPr>
          </a:p>
        </p:txBody>
      </p:sp>
      <p:sp>
        <p:nvSpPr>
          <p:cNvPr id="6" name="日付プレースホルダー 5"/>
          <p:cNvSpPr>
            <a:spLocks noGrp="1"/>
          </p:cNvSpPr>
          <p:nvPr>
            <p:ph type="dt" sz="half" idx="10"/>
          </p:nvPr>
        </p:nvSpPr>
        <p:spPr/>
        <p:txBody>
          <a:bodyPr/>
          <a:lstStyle/>
          <a:p>
            <a:endParaRPr lang="en-US" dirty="0">
              <a:solidFill>
                <a:srgbClr val="000000"/>
              </a:solidFill>
            </a:endParaRPr>
          </a:p>
        </p:txBody>
      </p:sp>
      <p:sp>
        <p:nvSpPr>
          <p:cNvPr id="7" name="フッター プレースホルダー 4"/>
          <p:cNvSpPr>
            <a:spLocks noGrp="1"/>
          </p:cNvSpPr>
          <p:nvPr>
            <p:ph type="ftr" sz="quarter" idx="3"/>
          </p:nvPr>
        </p:nvSpPr>
        <p:spPr>
          <a:xfrm>
            <a:off x="4958499" y="6475412"/>
            <a:ext cx="3831211" cy="382587"/>
          </a:xfrm>
        </p:spPr>
        <p:txBody>
          <a:bodyPr/>
          <a:lstStyle/>
          <a:p>
            <a:r>
              <a:rPr lang="en-US" altLang="ja-JP" dirty="0"/>
              <a:t>Ryuji Kohno(YNU/CWC-Nippon),  </a:t>
            </a:r>
            <a:r>
              <a:rPr lang="en-US" altLang="ja-JP" dirty="0" err="1"/>
              <a:t>Jussi</a:t>
            </a:r>
            <a:r>
              <a:rPr lang="en-US" altLang="ja-JP" dirty="0"/>
              <a:t> </a:t>
            </a:r>
            <a:r>
              <a:rPr lang="en-US" altLang="ja-JP" dirty="0" err="1"/>
              <a:t>Haapola</a:t>
            </a:r>
            <a:r>
              <a:rPr lang="en-US" altLang="ja-JP" dirty="0"/>
              <a:t> (CWC)</a:t>
            </a:r>
          </a:p>
        </p:txBody>
      </p:sp>
    </p:spTree>
    <p:extLst>
      <p:ext uri="{BB962C8B-B14F-4D97-AF65-F5344CB8AC3E}">
        <p14:creationId xmlns:p14="http://schemas.microsoft.com/office/powerpoint/2010/main" val="31917741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p:txBody>
          <a:bodyPr/>
          <a:lstStyle/>
          <a:p>
            <a:r>
              <a:rPr lang="en-AU" altLang="ja-JP"/>
              <a:t>Slide </a:t>
            </a:r>
            <a:fld id="{5EF8165B-26AD-460E-B296-0744A3D0402D}" type="slidenum">
              <a:rPr lang="en-AU" altLang="ja-JP"/>
              <a:pPr/>
              <a:t>11</a:t>
            </a:fld>
            <a:endParaRPr lang="en-AU" altLang="ja-JP"/>
          </a:p>
        </p:txBody>
      </p:sp>
      <p:sp>
        <p:nvSpPr>
          <p:cNvPr id="35842" name="Rectangle 2"/>
          <p:cNvSpPr>
            <a:spLocks noGrp="1" noChangeArrowheads="1"/>
          </p:cNvSpPr>
          <p:nvPr>
            <p:ph type="title"/>
          </p:nvPr>
        </p:nvSpPr>
        <p:spPr/>
        <p:txBody>
          <a:bodyPr/>
          <a:lstStyle/>
          <a:p>
            <a:r>
              <a:rPr lang="en-AU" altLang="ja-JP">
                <a:latin typeface="Arial" charset="0"/>
                <a:ea typeface="ＭＳ Ｐゴシック" charset="-128"/>
              </a:rPr>
              <a:t>Contributions</a:t>
            </a:r>
          </a:p>
        </p:txBody>
      </p:sp>
      <p:sp>
        <p:nvSpPr>
          <p:cNvPr id="35843" name="Rectangle 3"/>
          <p:cNvSpPr>
            <a:spLocks noGrp="1" noChangeArrowheads="1"/>
          </p:cNvSpPr>
          <p:nvPr>
            <p:ph type="body" idx="1"/>
          </p:nvPr>
        </p:nvSpPr>
        <p:spPr>
          <a:xfrm>
            <a:off x="613792" y="1690464"/>
            <a:ext cx="8062664" cy="4114800"/>
          </a:xfrm>
        </p:spPr>
        <p:txBody>
          <a:bodyPr/>
          <a:lstStyle/>
          <a:p>
            <a:r>
              <a:rPr lang="en-AU" altLang="ja-JP" sz="2800" dirty="0">
                <a:ea typeface="ＭＳ Ｐゴシック" charset="-128"/>
              </a:rPr>
              <a:t>Every application may not be comprehensively described but major applications must be covered.</a:t>
            </a:r>
          </a:p>
          <a:p>
            <a:r>
              <a:rPr lang="en-AU" altLang="ja-JP" sz="2800" dirty="0">
                <a:ea typeface="ＭＳ Ｐゴシック" charset="-128"/>
              </a:rPr>
              <a:t>If you can offer further details, any updated parameters or free comments are always welcome.</a:t>
            </a:r>
          </a:p>
          <a:p>
            <a:r>
              <a:rPr lang="en-AU" altLang="ja-JP" sz="2800" dirty="0">
                <a:ea typeface="ＭＳ Ｐゴシック" charset="-128"/>
              </a:rPr>
              <a:t>Send content contributions to </a:t>
            </a:r>
          </a:p>
          <a:p>
            <a:pPr marL="0" indent="0">
              <a:buNone/>
            </a:pPr>
            <a:r>
              <a:rPr lang="en-AU" altLang="ja-JP" sz="2800" dirty="0">
                <a:ea typeface="ＭＳ Ｐゴシック" charset="-128"/>
              </a:rPr>
              <a:t>   </a:t>
            </a:r>
            <a:r>
              <a:rPr lang="en-AU" altLang="ja-JP" sz="2800" dirty="0" err="1">
                <a:ea typeface="ＭＳ Ｐゴシック" charset="-128"/>
              </a:rPr>
              <a:t>Jussi</a:t>
            </a:r>
            <a:r>
              <a:rPr lang="en-AU" altLang="ja-JP" sz="2800" dirty="0">
                <a:ea typeface="ＭＳ Ｐゴシック" charset="-128"/>
              </a:rPr>
              <a:t> Haapola &lt;jussi.haapola@ee.oulu.fi&gt; and </a:t>
            </a:r>
          </a:p>
          <a:p>
            <a:pPr marL="0" indent="0">
              <a:buNone/>
            </a:pPr>
            <a:r>
              <a:rPr lang="en-AU" altLang="ja-JP" sz="2800" dirty="0">
                <a:ea typeface="ＭＳ Ｐゴシック" charset="-128"/>
              </a:rPr>
              <a:t>   Ryuji Kohno &lt;kohno@ynu.ac.jp&gt;</a:t>
            </a:r>
          </a:p>
          <a:p>
            <a:pPr lvl="1">
              <a:buNone/>
            </a:pPr>
            <a:endParaRPr lang="en-AU" altLang="ja-JP" sz="2400" dirty="0">
              <a:ea typeface="ＭＳ Ｐゴシック" charset="-128"/>
            </a:endParaRPr>
          </a:p>
        </p:txBody>
      </p:sp>
      <p:sp>
        <p:nvSpPr>
          <p:cNvPr id="7" name="フッター プレースホルダー 2"/>
          <p:cNvSpPr>
            <a:spLocks noGrp="1"/>
          </p:cNvSpPr>
          <p:nvPr>
            <p:ph type="ftr" sz="quarter" idx="11"/>
          </p:nvPr>
        </p:nvSpPr>
        <p:spPr>
          <a:xfrm>
            <a:off x="5181600" y="6516052"/>
            <a:ext cx="3429000" cy="369332"/>
          </a:xfrm>
        </p:spPr>
        <p:txBody>
          <a:bodyPr/>
          <a:lstStyle/>
          <a:p>
            <a:r>
              <a:rPr lang="en-US" sz="1200" dirty="0">
                <a:solidFill>
                  <a:srgbClr val="000000"/>
                </a:solidFill>
              </a:rPr>
              <a:t>Ryuji Kohno, Yokohama National University</a:t>
            </a:r>
          </a:p>
          <a:p>
            <a:r>
              <a:rPr lang="en-US" sz="1200" dirty="0">
                <a:solidFill>
                  <a:srgbClr val="000000"/>
                </a:solidFill>
              </a:rPr>
              <a:t>Jussi Haapola, University of Oulu, CWC-Nippon</a:t>
            </a:r>
          </a:p>
        </p:txBody>
      </p:sp>
      <p:sp>
        <p:nvSpPr>
          <p:cNvPr id="8" name="日付プレースホルダー 5"/>
          <p:cNvSpPr>
            <a:spLocks noGrp="1"/>
          </p:cNvSpPr>
          <p:nvPr>
            <p:ph type="dt" sz="half" idx="10"/>
          </p:nvPr>
        </p:nvSpPr>
        <p:spPr>
          <a:xfrm>
            <a:off x="685800" y="304800"/>
            <a:ext cx="1600200" cy="215444"/>
          </a:xfrm>
        </p:spPr>
        <p:txBody>
          <a:bodyPr/>
          <a:lstStyle/>
          <a:p>
            <a:r>
              <a:rPr lang="en-US" dirty="0">
                <a:solidFill>
                  <a:srgbClr val="000000"/>
                </a:solidFill>
              </a:rPr>
              <a:t>July 2017</a:t>
            </a:r>
          </a:p>
        </p:txBody>
      </p:sp>
    </p:spTree>
    <p:extLst>
      <p:ext uri="{BB962C8B-B14F-4D97-AF65-F5344CB8AC3E}">
        <p14:creationId xmlns:p14="http://schemas.microsoft.com/office/powerpoint/2010/main" val="40154856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a:solidFill>
                  <a:schemeClr val="tx2"/>
                </a:solidFill>
                <a:latin typeface="Times New Roman" pitchFamily="18" charset="0"/>
                <a:ea typeface="ＭＳ Ｐゴシック" charset="-128"/>
              </a:rPr>
              <a:t>Thank You !</a:t>
            </a:r>
          </a:p>
          <a:p>
            <a:pPr algn="ctr"/>
            <a:endParaRPr lang="en-US" altLang="ja-JP" b="1">
              <a:solidFill>
                <a:schemeClr val="tx2"/>
              </a:solidFill>
              <a:latin typeface="Times New Roman" pitchFamily="18" charset="0"/>
              <a:ea typeface="ＭＳ Ｐゴシック" charset="-128"/>
            </a:endParaRPr>
          </a:p>
          <a:p>
            <a:pPr algn="ctr"/>
            <a:r>
              <a:rPr lang="en-US" altLang="ja-JP" b="1">
                <a:solidFill>
                  <a:schemeClr val="tx2"/>
                </a:solidFill>
                <a:latin typeface="Times New Roman" pitchFamily="18" charset="0"/>
                <a:ea typeface="ＭＳ Ｐゴシック" charset="-128"/>
              </a:rPr>
              <a:t>Any Questions ?</a:t>
            </a:r>
          </a:p>
          <a:p>
            <a:endParaRPr lang="en-US" altLang="ja-JP">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ja-JP" sz="1200" b="0"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rPr>
              <a:t>Slide </a:t>
            </a:r>
            <a:fld id="{E38E3EF7-C539-4772-B002-32A88B061C64}" type="slidenum">
              <a:rPr kumimoji="0" lang="en-US" altLang="ja-JP" sz="1200" b="0" i="0" u="none" strike="noStrike" kern="1200" cap="none" spc="0" normalizeH="0" baseline="0" noProof="0" smtClean="0">
                <a:ln>
                  <a:noFill/>
                </a:ln>
                <a:solidFill>
                  <a:srgbClr val="000000"/>
                </a:solidFill>
                <a:effectLst/>
                <a:uLnTx/>
                <a:uFillTx/>
                <a:latin typeface="Times New Roman" pitchFamily="18" charset="0"/>
                <a:ea typeface="ＭＳ Ｐゴシック" charset="-128"/>
                <a:cs typeface="+mn-cs"/>
              </a:rPr>
              <a:pPr marL="0" marR="0" lvl="0" indent="0" algn="ctr" defTabSz="914400" rtl="0" eaLnBrk="1" fontAlgn="base" latinLnBrk="0" hangingPunct="1">
                <a:lnSpc>
                  <a:spcPct val="100000"/>
                </a:lnSpc>
                <a:spcBef>
                  <a:spcPct val="0"/>
                </a:spcBef>
                <a:spcAft>
                  <a:spcPct val="0"/>
                </a:spcAft>
                <a:buClrTx/>
                <a:buSz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12</a:t>
            </a:fld>
            <a:endParaRPr kumimoji="0" lang="en-US" altLang="ja-JP" sz="1200" b="0"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6"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Ryuji Kohno(YNU/CWC-Nippon),  Jussi Haapola(CWC)</a:t>
            </a: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July 2017</a:t>
            </a:r>
          </a:p>
        </p:txBody>
      </p:sp>
    </p:spTree>
    <p:extLst>
      <p:ext uri="{BB962C8B-B14F-4D97-AF65-F5344CB8AC3E}">
        <p14:creationId xmlns:p14="http://schemas.microsoft.com/office/powerpoint/2010/main" val="242786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Slide </a:t>
            </a:r>
            <a:fld id="{E1A173A1-C39B-41EB-BCF2-B522BCC141FC}" type="slidenum">
              <a:rPr kumimoji="0" lang="en-US" altLang="ja-JP" sz="1200" b="0"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rPr>
              <a:pPr marL="0" marR="0" lvl="0" indent="0" algn="ctr" defTabSz="914400" rtl="0" eaLnBrk="0" fontAlgn="base" latinLnBrk="0" hangingPunct="0">
                <a:lnSpc>
                  <a:spcPct val="100000"/>
                </a:lnSpc>
                <a:spcBef>
                  <a:spcPct val="0"/>
                </a:spcBef>
                <a:spcAft>
                  <a:spcPct val="0"/>
                </a:spcAft>
                <a:buClrTx/>
                <a:buSzTx/>
                <a:buFontTx/>
                <a:buNone/>
                <a:tabLst/>
                <a:defRPr/>
              </a:pPr>
              <a:t>2</a:t>
            </a:fld>
            <a:endPar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26626" name="Rectangle 2"/>
          <p:cNvSpPr>
            <a:spLocks noGrp="1" noChangeArrowheads="1"/>
          </p:cNvSpPr>
          <p:nvPr>
            <p:ph type="ctrTitle"/>
          </p:nvPr>
        </p:nvSpPr>
        <p:spPr>
          <a:xfrm>
            <a:off x="386499" y="1805232"/>
            <a:ext cx="8540685" cy="2223120"/>
          </a:xfrm>
        </p:spPr>
        <p:txBody>
          <a:bodyPr/>
          <a:lstStyle/>
          <a:p>
            <a:br>
              <a:rPr lang="en-US" altLang="ja-JP" b="1" dirty="0">
                <a:ea typeface="ＭＳ Ｐゴシック" pitchFamily="50" charset="-128"/>
              </a:rPr>
            </a:br>
            <a:r>
              <a:rPr lang="en-US" altLang="ja-JP" b="1" dirty="0">
                <a:ea typeface="ＭＳ Ｐゴシック" pitchFamily="50" charset="-128"/>
              </a:rPr>
              <a:t>IEEE 802.15 IG DEP </a:t>
            </a:r>
            <a:br>
              <a:rPr lang="en-US" altLang="ja-JP" b="1" dirty="0">
                <a:ea typeface="ＭＳ Ｐゴシック" pitchFamily="50" charset="-128"/>
              </a:rPr>
            </a:br>
            <a:br>
              <a:rPr lang="en-US" altLang="ja-JP" b="1" dirty="0">
                <a:ea typeface="ＭＳ Ｐゴシック" pitchFamily="50" charset="-128"/>
              </a:rPr>
            </a:br>
            <a:r>
              <a:rPr lang="en-US" altLang="ja-JP" b="1" dirty="0">
                <a:ea typeface="ＭＳ Ｐゴシック" pitchFamily="50" charset="-128"/>
              </a:rPr>
              <a:t>Discussion on Necessity of a New Standard for Enhanced Dependability in Wireless Networks for Focused Applications</a:t>
            </a:r>
            <a:br>
              <a:rPr lang="en-US" altLang="ja-JP" dirty="0">
                <a:ea typeface="ＭＳ Ｐゴシック" pitchFamily="50" charset="-128"/>
              </a:rPr>
            </a:b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Ryuji Kohno(YNU/CWC-Nippon)</a:t>
            </a:r>
            <a:br>
              <a:rPr lang="en-US" altLang="ja-JP" sz="2800" dirty="0">
                <a:ea typeface="ＭＳ Ｐゴシック" pitchFamily="50" charset="-128"/>
              </a:rPr>
            </a:br>
            <a:r>
              <a:rPr lang="en-US" altLang="ja-JP" sz="2800" dirty="0" err="1">
                <a:ea typeface="ＭＳ Ｐゴシック" pitchFamily="50" charset="-128"/>
              </a:rPr>
              <a:t>Jussi</a:t>
            </a:r>
            <a:r>
              <a:rPr lang="en-US" altLang="ja-JP" sz="2800" dirty="0">
                <a:ea typeface="ＭＳ Ｐゴシック" pitchFamily="50" charset="-128"/>
              </a:rPr>
              <a:t> </a:t>
            </a:r>
            <a:r>
              <a:rPr lang="en-US" altLang="ja-JP" sz="2800" dirty="0" err="1">
                <a:ea typeface="ＭＳ Ｐゴシック" pitchFamily="50" charset="-128"/>
              </a:rPr>
              <a:t>Haapola</a:t>
            </a:r>
            <a:r>
              <a:rPr lang="en-US" altLang="ja-JP" sz="2800" dirty="0">
                <a:ea typeface="ＭＳ Ｐゴシック" pitchFamily="50" charset="-128"/>
              </a:rPr>
              <a:t>(CWC)</a:t>
            </a:r>
            <a:endParaRPr lang="ja-JP" altLang="ja-JP" dirty="0"/>
          </a:p>
        </p:txBody>
      </p:sp>
      <p:sp>
        <p:nvSpPr>
          <p:cNvPr id="8"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Ryuji Kohno(YNU/CWC-Nippon),  Jussi Haapola(CWC)</a:t>
            </a: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July 2017</a:t>
            </a:r>
          </a:p>
        </p:txBody>
      </p:sp>
    </p:spTree>
    <p:extLst>
      <p:ext uri="{BB962C8B-B14F-4D97-AF65-F5344CB8AC3E}">
        <p14:creationId xmlns:p14="http://schemas.microsoft.com/office/powerpoint/2010/main" val="2229594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11010" y="1293655"/>
            <a:ext cx="8198180" cy="5088913"/>
          </a:xfrm>
        </p:spPr>
        <p:txBody>
          <a:bodyPr/>
          <a:lstStyle/>
          <a:p>
            <a:pPr algn="just">
              <a:lnSpc>
                <a:spcPts val="2200"/>
              </a:lnSpc>
            </a:pPr>
            <a:r>
              <a:rPr kumimoji="1" lang="en-US" altLang="ja-JP" sz="2000" dirty="0"/>
              <a:t>By surveying responses for Call for Interests (CFI) and interviews for prospective users, IG-DEP has confirmed demands for a new standard and chosen the focused applications.</a:t>
            </a:r>
          </a:p>
          <a:p>
            <a:pPr algn="just">
              <a:lnSpc>
                <a:spcPts val="2200"/>
              </a:lnSpc>
            </a:pPr>
            <a:r>
              <a:rPr kumimoji="1" lang="en-US" altLang="ja-JP" sz="2000" dirty="0"/>
              <a:t>For the focused applications or use cases, IG-DEP has been summarized technical requirements for a new standard.</a:t>
            </a:r>
          </a:p>
          <a:p>
            <a:pPr algn="just">
              <a:lnSpc>
                <a:spcPts val="2200"/>
              </a:lnSpc>
            </a:pPr>
            <a:r>
              <a:rPr lang="en-US" altLang="ja-JP" sz="2000" dirty="0"/>
              <a:t>In order to satisfy some unique and mandatory technical requirements in the focused use cases, IG-DEP has been discussing on possibility of current existing standards good enough for expecting users.</a:t>
            </a:r>
          </a:p>
          <a:p>
            <a:pPr algn="just">
              <a:lnSpc>
                <a:spcPts val="2200"/>
              </a:lnSpc>
            </a:pPr>
            <a:r>
              <a:rPr lang="en-US" altLang="ja-JP" sz="2000" dirty="0"/>
              <a:t>To make sure uniqueness for expecting new standard and relationship with other groups who are dealing some common applications and different approach to similar target to IG-DEP such as 802.1 FFPJ, 802.24, 802.15.4s, and IETF 6TiSCH with managing by 802.12 etc.</a:t>
            </a:r>
            <a:endParaRPr lang="en-US" altLang="ja-JP" sz="2000" dirty="0"/>
          </a:p>
          <a:p>
            <a:pPr algn="just">
              <a:lnSpc>
                <a:spcPts val="2200"/>
              </a:lnSpc>
            </a:pPr>
            <a:r>
              <a:rPr lang="en-US" altLang="ja-JP" sz="2000" dirty="0"/>
              <a:t>IG-DEP would like to propose to make a new standard in IEEE802.15 to satisfy such requirements by collaborating with other groups which have been covering the same or related subjects.</a:t>
            </a:r>
          </a:p>
          <a:p>
            <a:pPr algn="just">
              <a:lnSpc>
                <a:spcPts val="2200"/>
              </a:lnSpc>
            </a:pPr>
            <a:endParaRPr kumimoji="1" lang="ja-JP" altLang="en-US" sz="2000" dirty="0"/>
          </a:p>
        </p:txBody>
      </p:sp>
      <p:sp>
        <p:nvSpPr>
          <p:cNvPr id="3" name="タイトル 2"/>
          <p:cNvSpPr>
            <a:spLocks noGrp="1"/>
          </p:cNvSpPr>
          <p:nvPr>
            <p:ph type="title"/>
          </p:nvPr>
        </p:nvSpPr>
        <p:spPr>
          <a:xfrm>
            <a:off x="468983" y="591530"/>
            <a:ext cx="8269664" cy="683271"/>
          </a:xfrm>
        </p:spPr>
        <p:txBody>
          <a:bodyPr/>
          <a:lstStyle/>
          <a:p>
            <a:r>
              <a:rPr kumimoji="1" lang="en-US" altLang="ja-JP" sz="3200" b="1" dirty="0"/>
              <a:t>Summary of Previous and Current Discussion</a:t>
            </a:r>
            <a:endParaRPr kumimoji="1" lang="ja-JP" altLang="en-US" sz="3200" b="1" dirty="0"/>
          </a:p>
        </p:txBody>
      </p:sp>
      <p:sp>
        <p:nvSpPr>
          <p:cNvPr id="4" name="スライド番号プレースホルダー 3"/>
          <p:cNvSpPr>
            <a:spLocks noGrp="1"/>
          </p:cNvSpPr>
          <p:nvPr>
            <p:ph type="sldNum" sz="quarter" idx="12"/>
          </p:nvPr>
        </p:nvSpPr>
        <p:spPr/>
        <p:txBody>
          <a:bodyPr/>
          <a:lstStyle/>
          <a:p>
            <a:r>
              <a:rPr lang="en-US" altLang="ja-JP"/>
              <a:t>Slide </a:t>
            </a:r>
            <a:fld id="{17C47D4F-CAA3-4307-B0EF-8C4B3E0CF21D}" type="slidenum">
              <a:rPr lang="en-US" altLang="ja-JP" smtClean="0"/>
              <a:pPr/>
              <a:t>3</a:t>
            </a:fld>
            <a:endParaRPr lang="en-US" altLang="ja-JP" dirty="0"/>
          </a:p>
        </p:txBody>
      </p:sp>
      <p:sp>
        <p:nvSpPr>
          <p:cNvPr id="5" name="フッター プレースホルダー 4"/>
          <p:cNvSpPr>
            <a:spLocks noGrp="1"/>
          </p:cNvSpPr>
          <p:nvPr>
            <p:ph type="ftr" sz="quarter" idx="3"/>
          </p:nvPr>
        </p:nvSpPr>
        <p:spPr/>
        <p:txBody>
          <a:bodyPr/>
          <a:lstStyle/>
          <a:p>
            <a:r>
              <a:rPr lang="en-US" altLang="ja-JP" dirty="0"/>
              <a:t>Ryuji Kohno(YNU/CWC-Nippon),  </a:t>
            </a:r>
            <a:r>
              <a:rPr lang="en-US" altLang="ja-JP" dirty="0" err="1"/>
              <a:t>Jussi</a:t>
            </a:r>
            <a:r>
              <a:rPr lang="en-US" altLang="ja-JP" dirty="0"/>
              <a:t> </a:t>
            </a:r>
            <a:r>
              <a:rPr lang="en-US" altLang="ja-JP" dirty="0" err="1"/>
              <a:t>Haapola</a:t>
            </a:r>
            <a:r>
              <a:rPr lang="en-US" altLang="ja-JP" dirty="0"/>
              <a:t>(CWC)</a:t>
            </a:r>
          </a:p>
        </p:txBody>
      </p:sp>
      <p:sp>
        <p:nvSpPr>
          <p:cNvPr id="6" name="日付プレースホルダー 5"/>
          <p:cNvSpPr>
            <a:spLocks noGrp="1"/>
          </p:cNvSpPr>
          <p:nvPr>
            <p:ph type="dt" sz="half" idx="2"/>
          </p:nvPr>
        </p:nvSpPr>
        <p:spPr/>
        <p:txBody>
          <a:bodyPr/>
          <a:lstStyle/>
          <a:p>
            <a:r>
              <a:rPr lang="en-US" altLang="ja-JP"/>
              <a:t>July 2017</a:t>
            </a:r>
            <a:endParaRPr lang="en-US" altLang="ja-JP" dirty="0"/>
          </a:p>
        </p:txBody>
      </p:sp>
    </p:spTree>
    <p:extLst>
      <p:ext uri="{BB962C8B-B14F-4D97-AF65-F5344CB8AC3E}">
        <p14:creationId xmlns:p14="http://schemas.microsoft.com/office/powerpoint/2010/main" val="1572942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a:xfrm>
            <a:off x="762000" y="549275"/>
            <a:ext cx="7764463" cy="754063"/>
          </a:xfrm>
        </p:spPr>
        <p:txBody>
          <a:bodyPr/>
          <a:lstStyle/>
          <a:p>
            <a:r>
              <a:rPr lang="en-GB" altLang="ja-JP" dirty="0"/>
              <a:t>Proposed applications</a:t>
            </a:r>
          </a:p>
        </p:txBody>
      </p:sp>
      <p:sp>
        <p:nvSpPr>
          <p:cNvPr id="66563" name="Slide Number Placeholder 2"/>
          <p:cNvSpPr>
            <a:spLocks noGrp="1"/>
          </p:cNvSpPr>
          <p:nvPr>
            <p:ph type="sldNum" sz="quarter" idx="10"/>
          </p:nvPr>
        </p:nvSpPr>
        <p:spPr>
          <a:xfrm>
            <a:off x="4283968" y="6561366"/>
            <a:ext cx="1600200"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itchFamily="34" charset="0"/>
                <a:ea typeface="ＭＳ Ｐゴシック" pitchFamily="50" charset="-128"/>
              </a:defRPr>
            </a:lvl1pPr>
            <a:lvl2pPr eaLnBrk="0" hangingPunct="0">
              <a:spcBef>
                <a:spcPts val="7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itchFamily="34" charset="0"/>
                <a:ea typeface="ＭＳ Ｐゴシック" pitchFamily="50" charset="-128"/>
              </a:defRPr>
            </a:lvl2pPr>
            <a:lvl3pPr eaLnBrk="0" hangingPunct="0">
              <a:spcBef>
                <a:spcPts val="6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itchFamily="34" charset="0"/>
                <a:ea typeface="ＭＳ Ｐゴシック" pitchFamily="50" charset="-128"/>
              </a:defRPr>
            </a:lvl3pPr>
            <a:lvl4pPr eaLnBrk="0" hangingPunct="0">
              <a:spcBef>
                <a:spcPts val="5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4pPr>
            <a:lvl5pPr eaLnBrk="0" hangingPunct="0">
              <a:spcBef>
                <a:spcPts val="5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9pPr>
          </a:lstStyle>
          <a:p>
            <a:pPr eaLnBrk="1" hangingPunct="1">
              <a:spcBef>
                <a:spcPct val="0"/>
              </a:spcBef>
              <a:buClrTx/>
              <a:buFontTx/>
              <a:buNone/>
            </a:pPr>
            <a:r>
              <a:rPr lang="en-US" altLang="ja-JP" sz="1200" dirty="0">
                <a:latin typeface="Times New Roman" pitchFamily="18" charset="0"/>
              </a:rPr>
              <a:t>Slide </a:t>
            </a:r>
            <a:fld id="{049C6DDB-08F9-49B4-8138-C506E39C4055}" type="slidenum">
              <a:rPr lang="en-US" altLang="ja-JP" sz="1200" smtClean="0">
                <a:latin typeface="Times New Roman" pitchFamily="18" charset="0"/>
              </a:rPr>
              <a:pPr eaLnBrk="1" hangingPunct="1">
                <a:spcBef>
                  <a:spcPct val="0"/>
                </a:spcBef>
                <a:buClrTx/>
                <a:buFontTx/>
                <a:buNone/>
              </a:pPr>
              <a:t>4</a:t>
            </a:fld>
            <a:endParaRPr lang="en-US" altLang="ja-JP" sz="1200" dirty="0">
              <a:latin typeface="Times New Roman" pitchFamily="18" charset="0"/>
            </a:endParaRPr>
          </a:p>
        </p:txBody>
      </p:sp>
      <p:sp>
        <p:nvSpPr>
          <p:cNvPr id="66564" name="Rectangle 4"/>
          <p:cNvSpPr>
            <a:spLocks noChangeArrowheads="1"/>
          </p:cNvSpPr>
          <p:nvPr/>
        </p:nvSpPr>
        <p:spPr bwMode="auto">
          <a:xfrm>
            <a:off x="755650" y="1268760"/>
            <a:ext cx="7848600" cy="532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eaLnBrk="0" hangingPunct="0">
              <a:spcBef>
                <a:spcPts val="800"/>
              </a:spcBef>
              <a:buClr>
                <a:srgbClr val="000000"/>
              </a:buClr>
              <a:buSzPct val="100000"/>
              <a:buFont typeface="Times New Roman" pitchFamily="18" charset="0"/>
              <a:defRPr sz="3200">
                <a:solidFill>
                  <a:srgbClr val="000000"/>
                </a:solidFill>
                <a:latin typeface="Arial" pitchFamily="34" charset="0"/>
                <a:ea typeface="ＭＳ Ｐゴシック" pitchFamily="50" charset="-128"/>
              </a:defRPr>
            </a:lvl1pPr>
            <a:lvl2pPr eaLnBrk="0" hangingPunct="0">
              <a:spcBef>
                <a:spcPts val="700"/>
              </a:spcBef>
              <a:buClr>
                <a:srgbClr val="000000"/>
              </a:buClr>
              <a:buSzPct val="100000"/>
              <a:buFont typeface="Times New Roman" pitchFamily="18" charset="0"/>
              <a:defRPr sz="2800">
                <a:solidFill>
                  <a:srgbClr val="000000"/>
                </a:solidFill>
                <a:latin typeface="Arial" pitchFamily="34" charset="0"/>
                <a:ea typeface="ＭＳ Ｐゴシック" pitchFamily="50" charset="-128"/>
              </a:defRPr>
            </a:lvl2pPr>
            <a:lvl3pPr eaLnBrk="0" hangingPunct="0">
              <a:spcBef>
                <a:spcPts val="600"/>
              </a:spcBef>
              <a:buClr>
                <a:srgbClr val="000000"/>
              </a:buClr>
              <a:buSzPct val="100000"/>
              <a:buFont typeface="Times New Roman" pitchFamily="18" charset="0"/>
              <a:defRPr sz="2400">
                <a:solidFill>
                  <a:srgbClr val="000000"/>
                </a:solidFill>
                <a:latin typeface="Arial" pitchFamily="34" charset="0"/>
                <a:ea typeface="ＭＳ Ｐゴシック" pitchFamily="50" charset="-128"/>
              </a:defRPr>
            </a:lvl3pPr>
            <a:lvl4pPr eaLnBrk="0" hangingPunct="0">
              <a:spcBef>
                <a:spcPts val="500"/>
              </a:spcBef>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4pPr>
            <a:lvl5pPr eaLnBrk="0" hangingPunct="0">
              <a:spcBef>
                <a:spcPts val="500"/>
              </a:spcBef>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9pPr>
          </a:lstStyle>
          <a:p>
            <a:pPr eaLnBrk="1" fontAlgn="base" hangingPunct="1">
              <a:lnSpc>
                <a:spcPct val="90000"/>
              </a:lnSpc>
              <a:spcBef>
                <a:spcPct val="0"/>
              </a:spcBef>
              <a:spcAft>
                <a:spcPct val="0"/>
              </a:spcAft>
              <a:buFont typeface="Arial" pitchFamily="34" charset="0"/>
              <a:buAutoNum type="arabicPeriod"/>
            </a:pPr>
            <a:r>
              <a:rPr kumimoji="0" lang="en-US" altLang="ja-JP" sz="2200" dirty="0">
                <a:solidFill>
                  <a:srgbClr val="0000FF"/>
                </a:solidFill>
                <a:latin typeface="Times New Roman" pitchFamily="18" charset="0"/>
              </a:rPr>
              <a:t>Remote healthcare monitoring</a:t>
            </a:r>
          </a:p>
          <a:p>
            <a:pPr eaLnBrk="1" fontAlgn="base" hangingPunct="1">
              <a:lnSpc>
                <a:spcPct val="90000"/>
              </a:lnSpc>
              <a:spcBef>
                <a:spcPct val="0"/>
              </a:spcBef>
              <a:spcAft>
                <a:spcPct val="0"/>
              </a:spcAft>
              <a:buFont typeface="Arial" pitchFamily="34" charset="0"/>
              <a:buAutoNum type="arabicPeriod"/>
            </a:pPr>
            <a:r>
              <a:rPr kumimoji="0" lang="en-US" altLang="ja-JP" sz="2200" dirty="0">
                <a:latin typeface="Times New Roman" pitchFamily="18" charset="0"/>
              </a:rPr>
              <a:t>Remote sensing and controlling</a:t>
            </a:r>
          </a:p>
          <a:p>
            <a:pPr eaLnBrk="1" fontAlgn="base" hangingPunct="1">
              <a:lnSpc>
                <a:spcPct val="90000"/>
              </a:lnSpc>
              <a:spcBef>
                <a:spcPct val="0"/>
              </a:spcBef>
              <a:spcAft>
                <a:spcPct val="0"/>
              </a:spcAft>
              <a:buFont typeface="Arial" pitchFamily="34" charset="0"/>
              <a:buAutoNum type="arabicPeriod"/>
            </a:pPr>
            <a:r>
              <a:rPr kumimoji="0" lang="en-US" altLang="ja-JP" sz="2200" dirty="0">
                <a:solidFill>
                  <a:srgbClr val="FF00FF"/>
                </a:solidFill>
                <a:latin typeface="Times New Roman" pitchFamily="18" charset="0"/>
              </a:rPr>
              <a:t>Vehicle internal sensing and controlling</a:t>
            </a:r>
          </a:p>
          <a:p>
            <a:pPr eaLnBrk="1" fontAlgn="base" hangingPunct="1">
              <a:lnSpc>
                <a:spcPct val="90000"/>
              </a:lnSpc>
              <a:spcBef>
                <a:spcPct val="0"/>
              </a:spcBef>
              <a:spcAft>
                <a:spcPct val="0"/>
              </a:spcAft>
              <a:buFont typeface="Arial" pitchFamily="34" charset="0"/>
              <a:buAutoNum type="arabicPeriod"/>
            </a:pPr>
            <a:r>
              <a:rPr kumimoji="0" lang="en-US" altLang="ja-JP" sz="2200" dirty="0">
                <a:solidFill>
                  <a:srgbClr val="FF00FF"/>
                </a:solidFill>
                <a:latin typeface="Times New Roman" pitchFamily="18" charset="0"/>
              </a:rPr>
              <a:t>Collision avoidance radar</a:t>
            </a:r>
          </a:p>
          <a:p>
            <a:pPr eaLnBrk="1" fontAlgn="base" hangingPunct="1">
              <a:lnSpc>
                <a:spcPct val="90000"/>
              </a:lnSpc>
              <a:spcBef>
                <a:spcPct val="0"/>
              </a:spcBef>
              <a:spcAft>
                <a:spcPct val="0"/>
              </a:spcAft>
              <a:buFont typeface="Arial" pitchFamily="34" charset="0"/>
              <a:buAutoNum type="arabicPeriod"/>
            </a:pPr>
            <a:r>
              <a:rPr kumimoji="0" lang="en-US" altLang="ja-JP" sz="2200" dirty="0">
                <a:solidFill>
                  <a:srgbClr val="FF00FF"/>
                </a:solidFill>
                <a:latin typeface="Times New Roman" pitchFamily="18" charset="0"/>
              </a:rPr>
              <a:t>Inter-vehicle communications and ranging</a:t>
            </a:r>
          </a:p>
          <a:p>
            <a:pPr eaLnBrk="1" fontAlgn="base" hangingPunct="1">
              <a:lnSpc>
                <a:spcPct val="90000"/>
              </a:lnSpc>
              <a:spcBef>
                <a:spcPct val="0"/>
              </a:spcBef>
              <a:spcAft>
                <a:spcPct val="0"/>
              </a:spcAft>
              <a:buFont typeface="Arial" pitchFamily="34" charset="0"/>
              <a:buAutoNum type="arabicPeriod"/>
            </a:pPr>
            <a:r>
              <a:rPr kumimoji="0" lang="en-US" altLang="ja-JP" sz="2200" dirty="0">
                <a:solidFill>
                  <a:srgbClr val="0000FF"/>
                </a:solidFill>
                <a:latin typeface="Times New Roman" pitchFamily="18" charset="0"/>
              </a:rPr>
              <a:t>Wearable and implant wireless medical sensing and controlling</a:t>
            </a:r>
          </a:p>
          <a:p>
            <a:pPr eaLnBrk="1" fontAlgn="base" hangingPunct="1">
              <a:lnSpc>
                <a:spcPct val="90000"/>
              </a:lnSpc>
              <a:spcBef>
                <a:spcPct val="0"/>
              </a:spcBef>
              <a:spcAft>
                <a:spcPct val="0"/>
              </a:spcAft>
              <a:buFont typeface="Arial" pitchFamily="34" charset="0"/>
              <a:buAutoNum type="arabicPeriod"/>
            </a:pPr>
            <a:r>
              <a:rPr kumimoji="0" lang="en-US" altLang="ja-JP" sz="2200" dirty="0">
                <a:latin typeface="Times New Roman" pitchFamily="18" charset="0"/>
              </a:rPr>
              <a:t>Applications for ultra wideband radio</a:t>
            </a:r>
          </a:p>
          <a:p>
            <a:pPr eaLnBrk="1" fontAlgn="base" hangingPunct="1">
              <a:lnSpc>
                <a:spcPct val="90000"/>
              </a:lnSpc>
              <a:spcBef>
                <a:spcPct val="0"/>
              </a:spcBef>
              <a:spcAft>
                <a:spcPct val="0"/>
              </a:spcAft>
              <a:buFont typeface="Arial" pitchFamily="34" charset="0"/>
              <a:buAutoNum type="arabicPeriod"/>
            </a:pPr>
            <a:r>
              <a:rPr kumimoji="0" lang="en-US" altLang="ja-JP" sz="2200" dirty="0">
                <a:latin typeface="Times New Roman" pitchFamily="18" charset="0"/>
              </a:rPr>
              <a:t>Reliable and robust radio control</a:t>
            </a:r>
          </a:p>
          <a:p>
            <a:pPr eaLnBrk="1" fontAlgn="base" hangingPunct="1">
              <a:lnSpc>
                <a:spcPct val="90000"/>
              </a:lnSpc>
              <a:spcBef>
                <a:spcPct val="0"/>
              </a:spcBef>
              <a:spcAft>
                <a:spcPct val="0"/>
              </a:spcAft>
              <a:buFont typeface="Arial" pitchFamily="34" charset="0"/>
              <a:buAutoNum type="arabicPeriod"/>
            </a:pPr>
            <a:r>
              <a:rPr kumimoji="0" lang="en-US" altLang="ja-JP" sz="2200" dirty="0">
                <a:solidFill>
                  <a:srgbClr val="0000FF"/>
                </a:solidFill>
                <a:latin typeface="Times New Roman" pitchFamily="18" charset="0"/>
              </a:rPr>
              <a:t>Wearable healthcare sensing</a:t>
            </a:r>
          </a:p>
          <a:p>
            <a:pPr eaLnBrk="1" fontAlgn="base" hangingPunct="1">
              <a:lnSpc>
                <a:spcPct val="90000"/>
              </a:lnSpc>
              <a:spcBef>
                <a:spcPct val="0"/>
              </a:spcBef>
              <a:spcAft>
                <a:spcPct val="0"/>
              </a:spcAft>
              <a:buFont typeface="Arial" pitchFamily="34" charset="0"/>
              <a:buAutoNum type="arabicPeriod"/>
            </a:pPr>
            <a:r>
              <a:rPr kumimoji="0" lang="en-US" altLang="ja-JP" sz="2200" dirty="0">
                <a:solidFill>
                  <a:srgbClr val="0000FF"/>
                </a:solidFill>
                <a:latin typeface="Times New Roman" pitchFamily="18" charset="0"/>
              </a:rPr>
              <a:t>Secure remote healthcare and medicine</a:t>
            </a:r>
          </a:p>
          <a:p>
            <a:pPr eaLnBrk="1" fontAlgn="base" hangingPunct="1">
              <a:lnSpc>
                <a:spcPct val="90000"/>
              </a:lnSpc>
              <a:spcBef>
                <a:spcPct val="0"/>
              </a:spcBef>
              <a:spcAft>
                <a:spcPct val="0"/>
              </a:spcAft>
              <a:buFont typeface="Arial" pitchFamily="34" charset="0"/>
              <a:buAutoNum type="arabicPeriod"/>
            </a:pPr>
            <a:r>
              <a:rPr kumimoji="0" lang="en-US" altLang="ja-JP" sz="2200" dirty="0">
                <a:solidFill>
                  <a:srgbClr val="FF00FF"/>
                </a:solidFill>
                <a:latin typeface="Times New Roman" pitchFamily="18" charset="0"/>
              </a:rPr>
              <a:t>Wireless sensing system for Factory with feedback control</a:t>
            </a:r>
          </a:p>
          <a:p>
            <a:pPr eaLnBrk="1" fontAlgn="base" hangingPunct="1">
              <a:lnSpc>
                <a:spcPct val="90000"/>
              </a:lnSpc>
              <a:spcBef>
                <a:spcPct val="0"/>
              </a:spcBef>
              <a:spcAft>
                <a:spcPct val="0"/>
              </a:spcAft>
              <a:buFont typeface="Arial" pitchFamily="34" charset="0"/>
              <a:buAutoNum type="arabicPeriod"/>
            </a:pPr>
            <a:r>
              <a:rPr kumimoji="0" lang="en-US" altLang="ja-JP" sz="2200" dirty="0">
                <a:solidFill>
                  <a:srgbClr val="FF00FF"/>
                </a:solidFill>
                <a:latin typeface="Times New Roman" pitchFamily="18" charset="0"/>
              </a:rPr>
              <a:t>Dependable multi-hop inter-vehicle communications</a:t>
            </a:r>
          </a:p>
          <a:p>
            <a:pPr eaLnBrk="1" fontAlgn="base" hangingPunct="1">
              <a:lnSpc>
                <a:spcPct val="90000"/>
              </a:lnSpc>
              <a:spcBef>
                <a:spcPct val="0"/>
              </a:spcBef>
              <a:spcAft>
                <a:spcPct val="0"/>
              </a:spcAft>
              <a:buFont typeface="Arial" pitchFamily="34" charset="0"/>
              <a:buAutoNum type="arabicPeriod"/>
            </a:pPr>
            <a:r>
              <a:rPr kumimoji="0" lang="en-US" altLang="ja-JP" sz="2200" dirty="0">
                <a:solidFill>
                  <a:srgbClr val="FF00FF"/>
                </a:solidFill>
                <a:latin typeface="Times New Roman" pitchFamily="18" charset="0"/>
              </a:rPr>
              <a:t>Inter-navigation and inter-vehicle information sharing in normal and emergency conditions</a:t>
            </a:r>
          </a:p>
          <a:p>
            <a:pPr eaLnBrk="1" fontAlgn="base" hangingPunct="1">
              <a:lnSpc>
                <a:spcPct val="90000"/>
              </a:lnSpc>
              <a:spcBef>
                <a:spcPct val="0"/>
              </a:spcBef>
              <a:spcAft>
                <a:spcPct val="0"/>
              </a:spcAft>
              <a:buFont typeface="Arial" pitchFamily="34" charset="0"/>
              <a:buAutoNum type="arabicPeriod"/>
            </a:pPr>
            <a:r>
              <a:rPr kumimoji="0" lang="en-US" altLang="ja-JP" sz="2200" dirty="0">
                <a:latin typeface="Times New Roman" pitchFamily="18" charset="0"/>
              </a:rPr>
              <a:t>Single wireless communication network solution that functions both in normal and in disaster environments</a:t>
            </a:r>
          </a:p>
          <a:p>
            <a:pPr eaLnBrk="1" fontAlgn="base" hangingPunct="1">
              <a:lnSpc>
                <a:spcPct val="90000"/>
              </a:lnSpc>
              <a:spcBef>
                <a:spcPct val="0"/>
              </a:spcBef>
              <a:spcAft>
                <a:spcPct val="0"/>
              </a:spcAft>
              <a:buFont typeface="Arial" pitchFamily="34" charset="0"/>
              <a:buAutoNum type="arabicPeriod"/>
            </a:pPr>
            <a:r>
              <a:rPr kumimoji="0" lang="en-US" altLang="ja-JP" sz="2200" dirty="0">
                <a:latin typeface="Times New Roman" pitchFamily="18" charset="0"/>
              </a:rPr>
              <a:t>Disaster prevention, emergency rescue and recovery</a:t>
            </a:r>
          </a:p>
          <a:p>
            <a:pPr eaLnBrk="1" fontAlgn="base" hangingPunct="1">
              <a:lnSpc>
                <a:spcPct val="90000"/>
              </a:lnSpc>
              <a:spcBef>
                <a:spcPct val="0"/>
              </a:spcBef>
              <a:spcAft>
                <a:spcPct val="0"/>
              </a:spcAft>
              <a:buFont typeface="Arial" pitchFamily="34" charset="0"/>
              <a:buAutoNum type="arabicPeriod"/>
            </a:pPr>
            <a:endParaRPr kumimoji="0" lang="en-US" altLang="ja-JP" sz="2200" dirty="0">
              <a:latin typeface="Times New Roman" pitchFamily="18" charset="0"/>
            </a:endParaRPr>
          </a:p>
          <a:p>
            <a:pPr eaLnBrk="1" fontAlgn="base" hangingPunct="1">
              <a:lnSpc>
                <a:spcPct val="90000"/>
              </a:lnSpc>
              <a:spcBef>
                <a:spcPct val="0"/>
              </a:spcBef>
              <a:spcAft>
                <a:spcPct val="0"/>
              </a:spcAft>
              <a:buFont typeface="Arial" pitchFamily="34" charset="0"/>
              <a:buAutoNum type="arabicPeriod"/>
            </a:pPr>
            <a:endParaRPr kumimoji="0" lang="en-US" altLang="ja-JP" sz="2200" dirty="0">
              <a:latin typeface="Times New Roman" pitchFamily="18" charset="0"/>
            </a:endParaRPr>
          </a:p>
          <a:p>
            <a:pPr eaLnBrk="1" fontAlgn="base" hangingPunct="1">
              <a:lnSpc>
                <a:spcPct val="90000"/>
              </a:lnSpc>
              <a:spcBef>
                <a:spcPct val="0"/>
              </a:spcBef>
              <a:spcAft>
                <a:spcPct val="0"/>
              </a:spcAft>
              <a:buFontTx/>
              <a:buChar char="-"/>
            </a:pPr>
            <a:endParaRPr kumimoji="0" lang="en-US" altLang="ja-JP" sz="2200" dirty="0">
              <a:latin typeface="Times New Roman" pitchFamily="18" charset="0"/>
            </a:endParaRPr>
          </a:p>
          <a:p>
            <a:pPr eaLnBrk="1" fontAlgn="base" hangingPunct="1">
              <a:lnSpc>
                <a:spcPct val="90000"/>
              </a:lnSpc>
              <a:spcBef>
                <a:spcPct val="0"/>
              </a:spcBef>
              <a:spcAft>
                <a:spcPct val="0"/>
              </a:spcAft>
              <a:buFontTx/>
              <a:buChar char="-"/>
            </a:pPr>
            <a:endParaRPr kumimoji="0" lang="en-US" altLang="ja-JP" sz="2200" dirty="0">
              <a:latin typeface="Times New Roman" pitchFamily="18" charset="0"/>
            </a:endParaRPr>
          </a:p>
          <a:p>
            <a:pPr eaLnBrk="1" fontAlgn="base" hangingPunct="1">
              <a:lnSpc>
                <a:spcPct val="90000"/>
              </a:lnSpc>
              <a:spcBef>
                <a:spcPct val="0"/>
              </a:spcBef>
              <a:spcAft>
                <a:spcPct val="0"/>
              </a:spcAft>
              <a:buFontTx/>
              <a:buChar char="-"/>
            </a:pPr>
            <a:endParaRPr kumimoji="0" lang="en-US" altLang="ja-JP" sz="2200" dirty="0">
              <a:latin typeface="Times New Roman" pitchFamily="18" charset="0"/>
            </a:endParaRPr>
          </a:p>
          <a:p>
            <a:pPr eaLnBrk="1" fontAlgn="base" hangingPunct="1">
              <a:lnSpc>
                <a:spcPct val="90000"/>
              </a:lnSpc>
              <a:spcBef>
                <a:spcPct val="0"/>
              </a:spcBef>
              <a:spcAft>
                <a:spcPct val="0"/>
              </a:spcAft>
              <a:buFontTx/>
              <a:buChar char="-"/>
            </a:pPr>
            <a:endParaRPr kumimoji="0" lang="en-US" altLang="ja-JP" sz="2200" dirty="0">
              <a:latin typeface="Times New Roman" pitchFamily="18" charset="0"/>
            </a:endParaRPr>
          </a:p>
        </p:txBody>
      </p:sp>
      <p:sp>
        <p:nvSpPr>
          <p:cNvPr id="6" name="日付プレースホルダー 1"/>
          <p:cNvSpPr txBox="1">
            <a:spLocks/>
          </p:cNvSpPr>
          <p:nvPr/>
        </p:nvSpPr>
        <p:spPr bwMode="auto">
          <a:xfrm>
            <a:off x="667544" y="302459"/>
            <a:ext cx="1600200" cy="246221"/>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defPPr>
              <a:defRPr lang="ja-JP"/>
            </a:defPPr>
            <a:lvl1pPr marL="0" algn="l" defTabSz="914400" rtl="0" eaLnBrk="0" latinLnBrk="0" hangingPunct="0">
              <a:defRPr kumimoji="1" sz="1400" b="1"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sz="1600" dirty="0">
                <a:solidFill>
                  <a:srgbClr val="000000"/>
                </a:solidFill>
              </a:rPr>
              <a:t>July 2017</a:t>
            </a:r>
          </a:p>
        </p:txBody>
      </p:sp>
      <p:sp>
        <p:nvSpPr>
          <p:cNvPr id="7" name="フッター プレースホルダー 4"/>
          <p:cNvSpPr>
            <a:spLocks noGrp="1"/>
          </p:cNvSpPr>
          <p:nvPr>
            <p:ph type="ftr" sz="quarter" idx="3"/>
          </p:nvPr>
        </p:nvSpPr>
        <p:spPr>
          <a:xfrm>
            <a:off x="4958499" y="6475412"/>
            <a:ext cx="3831211" cy="382587"/>
          </a:xfrm>
        </p:spPr>
        <p:txBody>
          <a:bodyPr/>
          <a:lstStyle/>
          <a:p>
            <a:r>
              <a:rPr lang="en-US" altLang="ja-JP" dirty="0"/>
              <a:t>Ryuji Kohno(YNU/CWC-Nippon),  </a:t>
            </a:r>
            <a:r>
              <a:rPr lang="en-US" altLang="ja-JP" dirty="0" err="1"/>
              <a:t>Jussi</a:t>
            </a:r>
            <a:r>
              <a:rPr lang="en-US" altLang="ja-JP" dirty="0"/>
              <a:t> </a:t>
            </a:r>
            <a:r>
              <a:rPr lang="en-US" altLang="ja-JP" dirty="0" err="1"/>
              <a:t>Haapola</a:t>
            </a:r>
            <a:r>
              <a:rPr lang="en-US" altLang="ja-JP" dirty="0"/>
              <a:t> (CWC)</a:t>
            </a:r>
          </a:p>
        </p:txBody>
      </p:sp>
    </p:spTree>
    <p:extLst>
      <p:ext uri="{BB962C8B-B14F-4D97-AF65-F5344CB8AC3E}">
        <p14:creationId xmlns:p14="http://schemas.microsoft.com/office/powerpoint/2010/main" val="23781522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11"/>
          <p:cNvGrpSpPr>
            <a:grpSpLocks/>
          </p:cNvGrpSpPr>
          <p:nvPr/>
        </p:nvGrpSpPr>
        <p:grpSpPr bwMode="auto">
          <a:xfrm rot="16200000">
            <a:off x="2461028" y="2647712"/>
            <a:ext cx="914400" cy="2952432"/>
            <a:chOff x="1504" y="1404"/>
            <a:chExt cx="576" cy="1595"/>
          </a:xfrm>
        </p:grpSpPr>
        <p:sp>
          <p:nvSpPr>
            <p:cNvPr id="39" name="Oval 12"/>
            <p:cNvSpPr>
              <a:spLocks noChangeArrowheads="1"/>
            </p:cNvSpPr>
            <p:nvPr/>
          </p:nvSpPr>
          <p:spPr bwMode="auto">
            <a:xfrm rot="16200000">
              <a:off x="994" y="1914"/>
              <a:ext cx="1595" cy="576"/>
            </a:xfrm>
            <a:prstGeom prst="ellipse">
              <a:avLst/>
            </a:prstGeom>
            <a:solidFill>
              <a:srgbClr val="CCFFCC">
                <a:alpha val="75000"/>
              </a:srgbClr>
            </a:solidFill>
            <a:ln w="9525">
              <a:solidFill>
                <a:schemeClr val="tx1"/>
              </a:solidFill>
              <a:round/>
              <a:headEnd/>
              <a:tailEnd/>
            </a:ln>
            <a:effectLst/>
          </p:spPr>
          <p:txBody>
            <a:bodyPr rot="10800000" wrap="none" anchor="ctr"/>
            <a:lstStyle/>
            <a:p>
              <a:pPr algn="ctr" eaLnBrk="0" fontAlgn="base" hangingPunct="0">
                <a:spcBef>
                  <a:spcPct val="0"/>
                </a:spcBef>
                <a:spcAft>
                  <a:spcPct val="0"/>
                </a:spcAft>
              </a:pPr>
              <a:endParaRPr kumimoji="0" lang="ja-JP" altLang="en-US" sz="2800" dirty="0">
                <a:solidFill>
                  <a:srgbClr val="000000"/>
                </a:solidFill>
              </a:endParaRPr>
            </a:p>
          </p:txBody>
        </p:sp>
        <p:sp>
          <p:nvSpPr>
            <p:cNvPr id="51" name="Text Box 13"/>
            <p:cNvSpPr txBox="1">
              <a:spLocks noChangeArrowheads="1"/>
            </p:cNvSpPr>
            <p:nvPr/>
          </p:nvSpPr>
          <p:spPr bwMode="auto">
            <a:xfrm>
              <a:off x="1531" y="1728"/>
              <a:ext cx="504" cy="1135"/>
            </a:xfrm>
            <a:prstGeom prst="rect">
              <a:avLst/>
            </a:prstGeom>
            <a:noFill/>
            <a:ln w="9525">
              <a:noFill/>
              <a:miter lim="800000"/>
              <a:headEnd/>
              <a:tailEnd/>
            </a:ln>
            <a:effectLst/>
          </p:spPr>
          <p:txBody>
            <a:bodyPr vert="eaVert" wrap="none">
              <a:spAutoFit/>
            </a:bodyPr>
            <a:lstStyle/>
            <a:p>
              <a:pPr eaLnBrk="0" fontAlgn="base" hangingPunct="0">
                <a:spcBef>
                  <a:spcPct val="0"/>
                </a:spcBef>
                <a:spcAft>
                  <a:spcPct val="0"/>
                </a:spcAft>
              </a:pPr>
              <a:r>
                <a:rPr kumimoji="0" lang="en-US" altLang="ja-JP" sz="2000" dirty="0">
                  <a:solidFill>
                    <a:srgbClr val="000000"/>
                  </a:solidFill>
                </a:rPr>
                <a:t>Fitness, Massage</a:t>
              </a:r>
            </a:p>
            <a:p>
              <a:pPr eaLnBrk="0" fontAlgn="base" hangingPunct="0">
                <a:spcBef>
                  <a:spcPct val="0"/>
                </a:spcBef>
                <a:spcAft>
                  <a:spcPct val="0"/>
                </a:spcAft>
              </a:pPr>
              <a:r>
                <a:rPr kumimoji="0" lang="en-US" altLang="ja-JP" sz="2000" dirty="0">
                  <a:solidFill>
                    <a:srgbClr val="000000"/>
                  </a:solidFill>
                </a:rPr>
                <a:t>&amp; Sauna</a:t>
              </a:r>
              <a:endParaRPr kumimoji="0" lang="ja-JP" altLang="en-US" sz="2000" dirty="0">
                <a:solidFill>
                  <a:srgbClr val="000000"/>
                </a:solidFill>
              </a:endParaRPr>
            </a:p>
          </p:txBody>
        </p:sp>
      </p:grpSp>
      <p:sp>
        <p:nvSpPr>
          <p:cNvPr id="64527" name="Oval 15"/>
          <p:cNvSpPr>
            <a:spLocks noChangeArrowheads="1"/>
          </p:cNvSpPr>
          <p:nvPr/>
        </p:nvSpPr>
        <p:spPr bwMode="auto">
          <a:xfrm>
            <a:off x="107504" y="4365104"/>
            <a:ext cx="3600450" cy="1005604"/>
          </a:xfrm>
          <a:prstGeom prst="ellipse">
            <a:avLst/>
          </a:prstGeom>
          <a:solidFill>
            <a:srgbClr val="CCFFCC"/>
          </a:solidFill>
          <a:ln w="9525">
            <a:solidFill>
              <a:schemeClr val="tx1"/>
            </a:solidFill>
            <a:round/>
            <a:headEnd/>
            <a:tailEnd/>
          </a:ln>
          <a:effectLst/>
        </p:spPr>
        <p:txBody>
          <a:bodyPr wrap="none" anchor="ctr"/>
          <a:lstStyle/>
          <a:p>
            <a:pPr algn="ctr" eaLnBrk="0" fontAlgn="base" hangingPunct="0">
              <a:spcBef>
                <a:spcPct val="0"/>
              </a:spcBef>
              <a:spcAft>
                <a:spcPct val="0"/>
              </a:spcAft>
            </a:pPr>
            <a:r>
              <a:rPr kumimoji="0" lang="en-US" altLang="ja-JP" sz="2000" dirty="0">
                <a:solidFill>
                  <a:srgbClr val="000000"/>
                </a:solidFill>
              </a:rPr>
              <a:t>Sports: Walking, Jogging,</a:t>
            </a:r>
          </a:p>
          <a:p>
            <a:pPr algn="ctr" eaLnBrk="0" fontAlgn="base" hangingPunct="0">
              <a:spcBef>
                <a:spcPct val="0"/>
              </a:spcBef>
              <a:spcAft>
                <a:spcPct val="0"/>
              </a:spcAft>
            </a:pPr>
            <a:r>
              <a:rPr kumimoji="0" lang="en-US" altLang="ja-JP" sz="2000" dirty="0">
                <a:solidFill>
                  <a:srgbClr val="000000"/>
                </a:solidFill>
              </a:rPr>
              <a:t>Bicycling, Hiking, Skiing etc</a:t>
            </a:r>
            <a:endParaRPr kumimoji="0" lang="ja-JP" altLang="en-US" sz="2000" dirty="0">
              <a:solidFill>
                <a:srgbClr val="000000"/>
              </a:solidFill>
            </a:endParaRPr>
          </a:p>
        </p:txBody>
      </p:sp>
      <p:sp>
        <p:nvSpPr>
          <p:cNvPr id="25" name="Oval 14"/>
          <p:cNvSpPr>
            <a:spLocks noChangeArrowheads="1"/>
          </p:cNvSpPr>
          <p:nvPr/>
        </p:nvSpPr>
        <p:spPr bwMode="auto">
          <a:xfrm>
            <a:off x="4519730" y="3645024"/>
            <a:ext cx="4156726" cy="504056"/>
          </a:xfrm>
          <a:prstGeom prst="ellipse">
            <a:avLst/>
          </a:prstGeom>
          <a:solidFill>
            <a:srgbClr val="CCFFFF"/>
          </a:solidFill>
          <a:ln w="9525">
            <a:solidFill>
              <a:schemeClr val="tx1"/>
            </a:solidFill>
            <a:round/>
            <a:headEnd/>
            <a:tailEnd/>
          </a:ln>
          <a:effectLst/>
        </p:spPr>
        <p:txBody>
          <a:bodyPr wrap="none" anchor="ctr"/>
          <a:lstStyle/>
          <a:p>
            <a:pPr algn="ctr" eaLnBrk="0" fontAlgn="base" hangingPunct="0">
              <a:spcBef>
                <a:spcPct val="0"/>
              </a:spcBef>
              <a:spcAft>
                <a:spcPct val="0"/>
              </a:spcAft>
            </a:pPr>
            <a:r>
              <a:rPr kumimoji="0" lang="en-US" altLang="ja-JP" sz="2000" dirty="0">
                <a:solidFill>
                  <a:srgbClr val="000000"/>
                </a:solidFill>
              </a:rPr>
              <a:t>Public Safety</a:t>
            </a:r>
          </a:p>
        </p:txBody>
      </p:sp>
      <p:sp>
        <p:nvSpPr>
          <p:cNvPr id="24" name="Oval 8"/>
          <p:cNvSpPr>
            <a:spLocks noChangeArrowheads="1"/>
          </p:cNvSpPr>
          <p:nvPr/>
        </p:nvSpPr>
        <p:spPr bwMode="auto">
          <a:xfrm>
            <a:off x="3275856" y="2492896"/>
            <a:ext cx="3024336" cy="576064"/>
          </a:xfrm>
          <a:prstGeom prst="ellipse">
            <a:avLst/>
          </a:prstGeom>
          <a:solidFill>
            <a:srgbClr val="FFFF99"/>
          </a:solidFill>
          <a:ln w="9525">
            <a:solidFill>
              <a:schemeClr val="tx1"/>
            </a:solidFill>
            <a:round/>
            <a:headEnd/>
            <a:tailEnd/>
          </a:ln>
          <a:effectLst/>
        </p:spPr>
        <p:txBody>
          <a:bodyPr wrap="none" anchor="ctr"/>
          <a:lstStyle/>
          <a:p>
            <a:pPr algn="ctr" eaLnBrk="0" fontAlgn="base" hangingPunct="0">
              <a:spcBef>
                <a:spcPct val="0"/>
              </a:spcBef>
              <a:spcAft>
                <a:spcPct val="0"/>
              </a:spcAft>
            </a:pPr>
            <a:r>
              <a:rPr kumimoji="0" lang="en-US" altLang="ja-JP" sz="2000" dirty="0">
                <a:solidFill>
                  <a:srgbClr val="000000"/>
                </a:solidFill>
              </a:rPr>
              <a:t>Inter-Vehicle M2M</a:t>
            </a:r>
            <a:endParaRPr kumimoji="0" lang="ja-JP" altLang="en-US" sz="2000" dirty="0">
              <a:solidFill>
                <a:srgbClr val="000000"/>
              </a:solidFill>
            </a:endParaRPr>
          </a:p>
        </p:txBody>
      </p:sp>
      <p:sp>
        <p:nvSpPr>
          <p:cNvPr id="64516" name="Text Box 4"/>
          <p:cNvSpPr txBox="1">
            <a:spLocks noChangeArrowheads="1"/>
          </p:cNvSpPr>
          <p:nvPr/>
        </p:nvSpPr>
        <p:spPr bwMode="auto">
          <a:xfrm>
            <a:off x="1691680" y="980728"/>
            <a:ext cx="5688631" cy="461665"/>
          </a:xfrm>
          <a:prstGeom prst="rect">
            <a:avLst/>
          </a:prstGeom>
          <a:noFill/>
          <a:ln w="9525">
            <a:noFill/>
            <a:miter lim="800000"/>
            <a:headEnd/>
            <a:tailEnd/>
          </a:ln>
          <a:effectLst/>
        </p:spPr>
        <p:txBody>
          <a:bodyPr wrap="square">
            <a:spAutoFit/>
          </a:bodyPr>
          <a:lstStyle/>
          <a:p>
            <a:pPr eaLnBrk="0" fontAlgn="base" hangingPunct="0">
              <a:spcBef>
                <a:spcPct val="0"/>
              </a:spcBef>
              <a:spcAft>
                <a:spcPct val="0"/>
              </a:spcAft>
            </a:pPr>
            <a:r>
              <a:rPr kumimoji="0" lang="en-US" altLang="ja-JP" sz="2400" b="1" dirty="0">
                <a:solidFill>
                  <a:srgbClr val="000000"/>
                </a:solidFill>
              </a:rPr>
              <a:t>Highly Life Critical Uses(High QoS) </a:t>
            </a:r>
            <a:endParaRPr kumimoji="0" lang="ja-JP" altLang="en-US" sz="2400" b="1" dirty="0">
              <a:solidFill>
                <a:srgbClr val="000000"/>
              </a:solidFill>
            </a:endParaRPr>
          </a:p>
        </p:txBody>
      </p:sp>
      <p:sp>
        <p:nvSpPr>
          <p:cNvPr id="64517" name="Text Box 5"/>
          <p:cNvSpPr txBox="1">
            <a:spLocks noChangeArrowheads="1"/>
          </p:cNvSpPr>
          <p:nvPr/>
        </p:nvSpPr>
        <p:spPr bwMode="auto">
          <a:xfrm>
            <a:off x="2303408" y="6063679"/>
            <a:ext cx="5004896" cy="461665"/>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pPr>
            <a:r>
              <a:rPr kumimoji="0" lang="en-US" altLang="ja-JP" sz="2400" b="1" dirty="0">
                <a:solidFill>
                  <a:srgbClr val="000000"/>
                </a:solidFill>
              </a:rPr>
              <a:t>Less Life Critical Uses(Low QoS)</a:t>
            </a:r>
            <a:endParaRPr kumimoji="0" lang="ja-JP" altLang="en-US" sz="2400" b="1" dirty="0">
              <a:solidFill>
                <a:srgbClr val="000000"/>
              </a:solidFill>
            </a:endParaRPr>
          </a:p>
        </p:txBody>
      </p:sp>
      <p:sp>
        <p:nvSpPr>
          <p:cNvPr id="64518" name="Text Box 6"/>
          <p:cNvSpPr txBox="1">
            <a:spLocks noChangeArrowheads="1"/>
          </p:cNvSpPr>
          <p:nvPr/>
        </p:nvSpPr>
        <p:spPr bwMode="auto">
          <a:xfrm>
            <a:off x="35496" y="3645024"/>
            <a:ext cx="1524776" cy="861774"/>
          </a:xfrm>
          <a:prstGeom prst="rect">
            <a:avLst/>
          </a:prstGeom>
          <a:noFill/>
          <a:ln w="9525">
            <a:noFill/>
            <a:miter lim="800000"/>
            <a:headEnd/>
            <a:tailEnd/>
          </a:ln>
          <a:effectLst/>
        </p:spPr>
        <p:txBody>
          <a:bodyPr wrap="none">
            <a:spAutoFit/>
          </a:bodyPr>
          <a:lstStyle/>
          <a:p>
            <a:pPr eaLnBrk="0" fontAlgn="base" hangingPunct="0">
              <a:lnSpc>
                <a:spcPts val="2000"/>
              </a:lnSpc>
              <a:spcBef>
                <a:spcPct val="0"/>
              </a:spcBef>
              <a:spcAft>
                <a:spcPct val="0"/>
              </a:spcAft>
            </a:pPr>
            <a:r>
              <a:rPr kumimoji="0" lang="en-US" altLang="ja-JP" sz="2000" b="1" dirty="0">
                <a:solidFill>
                  <a:srgbClr val="000000"/>
                </a:solidFill>
              </a:rPr>
              <a:t>Home &amp; </a:t>
            </a:r>
          </a:p>
          <a:p>
            <a:pPr eaLnBrk="0" fontAlgn="base" hangingPunct="0">
              <a:lnSpc>
                <a:spcPts val="2000"/>
              </a:lnSpc>
              <a:spcBef>
                <a:spcPct val="0"/>
              </a:spcBef>
              <a:spcAft>
                <a:spcPct val="0"/>
              </a:spcAft>
            </a:pPr>
            <a:r>
              <a:rPr kumimoji="0" lang="en-US" altLang="ja-JP" sz="2000" b="1" dirty="0">
                <a:solidFill>
                  <a:srgbClr val="000000"/>
                </a:solidFill>
              </a:rPr>
              <a:t>Consumer </a:t>
            </a:r>
          </a:p>
          <a:p>
            <a:pPr eaLnBrk="0" fontAlgn="base" hangingPunct="0">
              <a:lnSpc>
                <a:spcPts val="2000"/>
              </a:lnSpc>
              <a:spcBef>
                <a:spcPct val="0"/>
              </a:spcBef>
              <a:spcAft>
                <a:spcPct val="0"/>
              </a:spcAft>
            </a:pPr>
            <a:r>
              <a:rPr kumimoji="0" lang="en-US" altLang="ja-JP" sz="2000" b="1" dirty="0">
                <a:solidFill>
                  <a:srgbClr val="000000"/>
                </a:solidFill>
              </a:rPr>
              <a:t>Uses</a:t>
            </a:r>
            <a:endParaRPr kumimoji="0" lang="ja-JP" altLang="en-US" b="1" dirty="0">
              <a:solidFill>
                <a:srgbClr val="000000"/>
              </a:solidFill>
            </a:endParaRPr>
          </a:p>
        </p:txBody>
      </p:sp>
      <p:sp>
        <p:nvSpPr>
          <p:cNvPr id="64519" name="Text Box 7"/>
          <p:cNvSpPr txBox="1">
            <a:spLocks noChangeArrowheads="1"/>
          </p:cNvSpPr>
          <p:nvPr/>
        </p:nvSpPr>
        <p:spPr bwMode="auto">
          <a:xfrm>
            <a:off x="7346101" y="3575338"/>
            <a:ext cx="1978427" cy="861774"/>
          </a:xfrm>
          <a:prstGeom prst="rect">
            <a:avLst/>
          </a:prstGeom>
          <a:noFill/>
          <a:ln w="9525">
            <a:noFill/>
            <a:miter lim="800000"/>
            <a:headEnd/>
            <a:tailEnd/>
          </a:ln>
          <a:effectLst/>
        </p:spPr>
        <p:txBody>
          <a:bodyPr wrap="none">
            <a:spAutoFit/>
          </a:bodyPr>
          <a:lstStyle/>
          <a:p>
            <a:pPr eaLnBrk="0" fontAlgn="base" hangingPunct="0">
              <a:lnSpc>
                <a:spcPts val="2000"/>
              </a:lnSpc>
              <a:spcBef>
                <a:spcPct val="0"/>
              </a:spcBef>
              <a:spcAft>
                <a:spcPct val="0"/>
              </a:spcAft>
            </a:pPr>
            <a:r>
              <a:rPr kumimoji="0" lang="en-US" altLang="ja-JP" sz="2000" b="1" dirty="0">
                <a:solidFill>
                  <a:srgbClr val="000000"/>
                </a:solidFill>
              </a:rPr>
              <a:t>Industrial &amp; </a:t>
            </a:r>
          </a:p>
          <a:p>
            <a:pPr eaLnBrk="0" fontAlgn="base" hangingPunct="0">
              <a:lnSpc>
                <a:spcPts val="2000"/>
              </a:lnSpc>
              <a:spcBef>
                <a:spcPct val="0"/>
              </a:spcBef>
              <a:spcAft>
                <a:spcPct val="0"/>
              </a:spcAft>
            </a:pPr>
            <a:r>
              <a:rPr kumimoji="0" lang="en-US" altLang="ja-JP" sz="2000" b="1" dirty="0">
                <a:solidFill>
                  <a:srgbClr val="000000"/>
                </a:solidFill>
              </a:rPr>
              <a:t>Governmental </a:t>
            </a:r>
          </a:p>
          <a:p>
            <a:pPr eaLnBrk="0" fontAlgn="base" hangingPunct="0">
              <a:lnSpc>
                <a:spcPts val="2000"/>
              </a:lnSpc>
              <a:spcBef>
                <a:spcPct val="0"/>
              </a:spcBef>
              <a:spcAft>
                <a:spcPct val="0"/>
              </a:spcAft>
            </a:pPr>
            <a:r>
              <a:rPr kumimoji="0" lang="en-US" altLang="ja-JP" sz="2000" b="1" dirty="0">
                <a:solidFill>
                  <a:srgbClr val="000000"/>
                </a:solidFill>
              </a:rPr>
              <a:t>Uses</a:t>
            </a:r>
            <a:endParaRPr kumimoji="0" lang="ja-JP" altLang="en-US" b="1" dirty="0">
              <a:solidFill>
                <a:srgbClr val="000000"/>
              </a:solidFill>
            </a:endParaRPr>
          </a:p>
        </p:txBody>
      </p:sp>
      <p:sp>
        <p:nvSpPr>
          <p:cNvPr id="64520" name="Oval 8"/>
          <p:cNvSpPr>
            <a:spLocks noChangeArrowheads="1"/>
          </p:cNvSpPr>
          <p:nvPr/>
        </p:nvSpPr>
        <p:spPr bwMode="auto">
          <a:xfrm>
            <a:off x="5112060" y="2276872"/>
            <a:ext cx="3564396" cy="648072"/>
          </a:xfrm>
          <a:prstGeom prst="ellipse">
            <a:avLst/>
          </a:prstGeom>
          <a:solidFill>
            <a:srgbClr val="FFFF99"/>
          </a:solidFill>
          <a:ln w="9525">
            <a:solidFill>
              <a:schemeClr val="tx1"/>
            </a:solidFill>
            <a:round/>
            <a:headEnd/>
            <a:tailEnd/>
          </a:ln>
          <a:effectLst/>
        </p:spPr>
        <p:txBody>
          <a:bodyPr wrap="none" anchor="ctr"/>
          <a:lstStyle/>
          <a:p>
            <a:pPr algn="ctr" eaLnBrk="0" fontAlgn="base" hangingPunct="0">
              <a:spcBef>
                <a:spcPct val="0"/>
              </a:spcBef>
              <a:spcAft>
                <a:spcPct val="0"/>
              </a:spcAft>
            </a:pPr>
            <a:r>
              <a:rPr kumimoji="0" lang="en-US" altLang="ja-JP" sz="2000" dirty="0">
                <a:solidFill>
                  <a:srgbClr val="000000"/>
                </a:solidFill>
              </a:rPr>
              <a:t>Internal Car Dependable M2M</a:t>
            </a:r>
            <a:endParaRPr kumimoji="0" lang="ja-JP" altLang="en-US" sz="2000" dirty="0">
              <a:solidFill>
                <a:srgbClr val="000000"/>
              </a:solidFill>
            </a:endParaRPr>
          </a:p>
        </p:txBody>
      </p:sp>
      <p:sp>
        <p:nvSpPr>
          <p:cNvPr id="64521" name="Oval 9"/>
          <p:cNvSpPr>
            <a:spLocks noChangeArrowheads="1"/>
          </p:cNvSpPr>
          <p:nvPr/>
        </p:nvSpPr>
        <p:spPr bwMode="auto">
          <a:xfrm>
            <a:off x="2627784" y="3160132"/>
            <a:ext cx="3203349" cy="556900"/>
          </a:xfrm>
          <a:prstGeom prst="ellipse">
            <a:avLst/>
          </a:prstGeom>
          <a:solidFill>
            <a:srgbClr val="FFFF99"/>
          </a:solidFill>
          <a:ln w="9525">
            <a:solidFill>
              <a:schemeClr val="tx1"/>
            </a:solidFill>
            <a:round/>
            <a:headEnd/>
            <a:tailEnd/>
          </a:ln>
          <a:effectLst/>
        </p:spPr>
        <p:txBody>
          <a:bodyPr wrap="none" anchor="ctr"/>
          <a:lstStyle/>
          <a:p>
            <a:pPr algn="ctr" eaLnBrk="0" fontAlgn="base" hangingPunct="0">
              <a:spcBef>
                <a:spcPct val="0"/>
              </a:spcBef>
              <a:spcAft>
                <a:spcPct val="0"/>
              </a:spcAft>
            </a:pPr>
            <a:r>
              <a:rPr kumimoji="0" lang="en-US" altLang="ja-JP" sz="2000" dirty="0">
                <a:solidFill>
                  <a:srgbClr val="000000"/>
                </a:solidFill>
              </a:rPr>
              <a:t>Inter-Vehicle M2M</a:t>
            </a:r>
            <a:endParaRPr kumimoji="0" lang="ja-JP" altLang="en-US" sz="2000" dirty="0">
              <a:solidFill>
                <a:srgbClr val="000000"/>
              </a:solidFill>
            </a:endParaRPr>
          </a:p>
        </p:txBody>
      </p:sp>
      <p:sp>
        <p:nvSpPr>
          <p:cNvPr id="64522" name="Oval 10"/>
          <p:cNvSpPr>
            <a:spLocks noChangeArrowheads="1"/>
          </p:cNvSpPr>
          <p:nvPr/>
        </p:nvSpPr>
        <p:spPr bwMode="auto">
          <a:xfrm>
            <a:off x="251520" y="2420889"/>
            <a:ext cx="3312659" cy="576063"/>
          </a:xfrm>
          <a:prstGeom prst="ellipse">
            <a:avLst/>
          </a:prstGeom>
          <a:solidFill>
            <a:srgbClr val="CCFFCC"/>
          </a:solidFill>
          <a:ln w="9525">
            <a:solidFill>
              <a:schemeClr val="tx1"/>
            </a:solidFill>
            <a:round/>
            <a:headEnd/>
            <a:tailEnd/>
          </a:ln>
          <a:effectLst/>
        </p:spPr>
        <p:txBody>
          <a:bodyPr wrap="none" anchor="ctr"/>
          <a:lstStyle/>
          <a:p>
            <a:pPr algn="ctr" eaLnBrk="0" fontAlgn="base" hangingPunct="0">
              <a:spcBef>
                <a:spcPct val="0"/>
              </a:spcBef>
              <a:spcAft>
                <a:spcPct val="0"/>
              </a:spcAft>
            </a:pPr>
            <a:r>
              <a:rPr kumimoji="0" lang="en-US" altLang="ja-JP" sz="2000" dirty="0">
                <a:solidFill>
                  <a:srgbClr val="000000"/>
                </a:solidFill>
              </a:rPr>
              <a:t>Home Medical Therapy</a:t>
            </a:r>
            <a:endParaRPr kumimoji="0" lang="ja-JP" altLang="en-US" sz="2000" dirty="0">
              <a:solidFill>
                <a:srgbClr val="000000"/>
              </a:solidFill>
            </a:endParaRPr>
          </a:p>
        </p:txBody>
      </p:sp>
      <p:sp>
        <p:nvSpPr>
          <p:cNvPr id="64526" name="Oval 14"/>
          <p:cNvSpPr>
            <a:spLocks noChangeArrowheads="1"/>
          </p:cNvSpPr>
          <p:nvPr/>
        </p:nvSpPr>
        <p:spPr bwMode="auto">
          <a:xfrm>
            <a:off x="5150813" y="1989010"/>
            <a:ext cx="4029699" cy="431878"/>
          </a:xfrm>
          <a:prstGeom prst="ellipse">
            <a:avLst/>
          </a:prstGeom>
          <a:solidFill>
            <a:srgbClr val="CCFFFF"/>
          </a:solidFill>
          <a:ln w="9525">
            <a:solidFill>
              <a:schemeClr val="tx1"/>
            </a:solidFill>
            <a:round/>
            <a:headEnd/>
            <a:tailEnd/>
          </a:ln>
          <a:effectLst/>
        </p:spPr>
        <p:txBody>
          <a:bodyPr wrap="none" anchor="ctr"/>
          <a:lstStyle/>
          <a:p>
            <a:pPr algn="ctr" eaLnBrk="0" fontAlgn="base" hangingPunct="0">
              <a:spcBef>
                <a:spcPct val="0"/>
              </a:spcBef>
              <a:spcAft>
                <a:spcPct val="0"/>
              </a:spcAft>
            </a:pPr>
            <a:r>
              <a:rPr kumimoji="0" lang="en-US" altLang="ja-JP" sz="2000" dirty="0">
                <a:solidFill>
                  <a:srgbClr val="000000"/>
                </a:solidFill>
              </a:rPr>
              <a:t>Government Infrastructure</a:t>
            </a:r>
          </a:p>
        </p:txBody>
      </p:sp>
      <p:sp>
        <p:nvSpPr>
          <p:cNvPr id="64528" name="Text Box 16"/>
          <p:cNvSpPr txBox="1">
            <a:spLocks noChangeArrowheads="1"/>
          </p:cNvSpPr>
          <p:nvPr/>
        </p:nvSpPr>
        <p:spPr bwMode="auto">
          <a:xfrm>
            <a:off x="467544" y="548680"/>
            <a:ext cx="9073008" cy="523220"/>
          </a:xfrm>
          <a:prstGeom prst="rect">
            <a:avLst/>
          </a:prstGeom>
          <a:noFill/>
          <a:ln w="9525">
            <a:noFill/>
            <a:miter lim="800000"/>
            <a:headEnd/>
            <a:tailEnd/>
          </a:ln>
          <a:effectLst/>
        </p:spPr>
        <p:txBody>
          <a:bodyPr wrap="square">
            <a:spAutoFit/>
          </a:bodyPr>
          <a:lstStyle/>
          <a:p>
            <a:pPr eaLnBrk="0" fontAlgn="base" hangingPunct="0">
              <a:spcBef>
                <a:spcPct val="0"/>
              </a:spcBef>
              <a:spcAft>
                <a:spcPct val="0"/>
              </a:spcAft>
            </a:pPr>
            <a:r>
              <a:rPr kumimoji="0" lang="en-US" altLang="ja-JP" sz="2800" b="1" dirty="0">
                <a:solidFill>
                  <a:srgbClr val="0000FF"/>
                </a:solidFill>
              </a:rPr>
              <a:t>Visualizing Portfolio of Focused Applications</a:t>
            </a:r>
            <a:endParaRPr kumimoji="0" lang="ja-JP" altLang="en-US" sz="2800" b="1" dirty="0">
              <a:solidFill>
                <a:srgbClr val="0000FF"/>
              </a:solidFill>
            </a:endParaRPr>
          </a:p>
        </p:txBody>
      </p:sp>
      <p:cxnSp>
        <p:nvCxnSpPr>
          <p:cNvPr id="18" name="直線矢印コネクタ 17"/>
          <p:cNvCxnSpPr/>
          <p:nvPr/>
        </p:nvCxnSpPr>
        <p:spPr>
          <a:xfrm rot="16200000" flipH="1">
            <a:off x="2271404" y="3766216"/>
            <a:ext cx="4608512" cy="7319"/>
          </a:xfrm>
          <a:prstGeom prst="straightConnector1">
            <a:avLst/>
          </a:prstGeom>
          <a:ln w="571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1259632" y="3625860"/>
            <a:ext cx="6912768" cy="1588"/>
          </a:xfrm>
          <a:prstGeom prst="straightConnector1">
            <a:avLst/>
          </a:prstGeom>
          <a:ln w="571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1" name="Oval 8"/>
          <p:cNvSpPr>
            <a:spLocks noChangeArrowheads="1"/>
          </p:cNvSpPr>
          <p:nvPr/>
        </p:nvSpPr>
        <p:spPr bwMode="auto">
          <a:xfrm>
            <a:off x="5724128" y="1484784"/>
            <a:ext cx="3096344" cy="576064"/>
          </a:xfrm>
          <a:prstGeom prst="ellipse">
            <a:avLst/>
          </a:prstGeom>
          <a:solidFill>
            <a:srgbClr val="FFFF99"/>
          </a:solidFill>
          <a:ln w="9525">
            <a:solidFill>
              <a:schemeClr val="tx1"/>
            </a:solidFill>
            <a:round/>
            <a:headEnd/>
            <a:tailEnd/>
          </a:ln>
          <a:effectLst/>
        </p:spPr>
        <p:txBody>
          <a:bodyPr wrap="none" anchor="ctr"/>
          <a:lstStyle/>
          <a:p>
            <a:pPr algn="ctr" eaLnBrk="0" fontAlgn="base" hangingPunct="0">
              <a:spcBef>
                <a:spcPct val="0"/>
              </a:spcBef>
              <a:spcAft>
                <a:spcPct val="0"/>
              </a:spcAft>
            </a:pPr>
            <a:r>
              <a:rPr kumimoji="0" lang="en-US" altLang="ja-JP" sz="2000" dirty="0">
                <a:solidFill>
                  <a:srgbClr val="000000"/>
                </a:solidFill>
              </a:rPr>
              <a:t>Remote Diagnosis </a:t>
            </a:r>
          </a:p>
          <a:p>
            <a:pPr algn="ctr" eaLnBrk="0" fontAlgn="base" hangingPunct="0">
              <a:spcBef>
                <a:spcPct val="0"/>
              </a:spcBef>
              <a:spcAft>
                <a:spcPct val="0"/>
              </a:spcAft>
            </a:pPr>
            <a:r>
              <a:rPr kumimoji="0" lang="en-US" altLang="ja-JP" sz="2000" dirty="0">
                <a:solidFill>
                  <a:srgbClr val="000000"/>
                </a:solidFill>
              </a:rPr>
              <a:t>for Factory Automation</a:t>
            </a:r>
            <a:endParaRPr kumimoji="0" lang="ja-JP" altLang="en-US" sz="2000" dirty="0">
              <a:solidFill>
                <a:srgbClr val="000000"/>
              </a:solidFill>
            </a:endParaRPr>
          </a:p>
        </p:txBody>
      </p:sp>
      <p:sp>
        <p:nvSpPr>
          <p:cNvPr id="22" name="Oval 10"/>
          <p:cNvSpPr>
            <a:spLocks noChangeArrowheads="1"/>
          </p:cNvSpPr>
          <p:nvPr/>
        </p:nvSpPr>
        <p:spPr bwMode="auto">
          <a:xfrm>
            <a:off x="1259341" y="1411685"/>
            <a:ext cx="3312659" cy="649163"/>
          </a:xfrm>
          <a:prstGeom prst="ellipse">
            <a:avLst/>
          </a:prstGeom>
          <a:solidFill>
            <a:srgbClr val="CCFFCC"/>
          </a:solidFill>
          <a:ln w="9525">
            <a:solidFill>
              <a:schemeClr val="tx1"/>
            </a:solidFill>
            <a:round/>
            <a:headEnd/>
            <a:tailEnd/>
          </a:ln>
          <a:effectLst/>
        </p:spPr>
        <p:txBody>
          <a:bodyPr wrap="none" anchor="ctr"/>
          <a:lstStyle/>
          <a:p>
            <a:pPr algn="ctr" eaLnBrk="0" fontAlgn="base" hangingPunct="0">
              <a:spcBef>
                <a:spcPct val="0"/>
              </a:spcBef>
              <a:spcAft>
                <a:spcPct val="0"/>
              </a:spcAft>
            </a:pPr>
            <a:r>
              <a:rPr kumimoji="0" lang="en-US" altLang="ja-JP" sz="2000" dirty="0">
                <a:solidFill>
                  <a:srgbClr val="000000"/>
                </a:solidFill>
              </a:rPr>
              <a:t>Hospital Clinical Service</a:t>
            </a:r>
          </a:p>
        </p:txBody>
      </p:sp>
      <p:sp>
        <p:nvSpPr>
          <p:cNvPr id="23" name="Oval 10"/>
          <p:cNvSpPr>
            <a:spLocks noChangeArrowheads="1"/>
          </p:cNvSpPr>
          <p:nvPr/>
        </p:nvSpPr>
        <p:spPr bwMode="auto">
          <a:xfrm>
            <a:off x="1259632" y="2996952"/>
            <a:ext cx="2592288" cy="720080"/>
          </a:xfrm>
          <a:prstGeom prst="ellipse">
            <a:avLst/>
          </a:prstGeom>
          <a:solidFill>
            <a:srgbClr val="CCFFCC"/>
          </a:solidFill>
          <a:ln w="9525">
            <a:solidFill>
              <a:schemeClr val="tx1"/>
            </a:solidFill>
            <a:round/>
            <a:headEnd/>
            <a:tailEnd/>
          </a:ln>
          <a:effectLst/>
        </p:spPr>
        <p:txBody>
          <a:bodyPr wrap="none" anchor="ctr"/>
          <a:lstStyle/>
          <a:p>
            <a:pPr algn="ctr" eaLnBrk="0" fontAlgn="base" hangingPunct="0">
              <a:spcBef>
                <a:spcPct val="0"/>
              </a:spcBef>
              <a:spcAft>
                <a:spcPct val="0"/>
              </a:spcAft>
            </a:pPr>
            <a:r>
              <a:rPr kumimoji="0" lang="en-US" altLang="ja-JP" sz="2000" dirty="0">
                <a:solidFill>
                  <a:srgbClr val="000000"/>
                </a:solidFill>
              </a:rPr>
              <a:t>Remote Wellness</a:t>
            </a:r>
          </a:p>
          <a:p>
            <a:pPr algn="ctr" eaLnBrk="0" fontAlgn="base" hangingPunct="0">
              <a:spcBef>
                <a:spcPct val="0"/>
              </a:spcBef>
              <a:spcAft>
                <a:spcPct val="0"/>
              </a:spcAft>
            </a:pPr>
            <a:r>
              <a:rPr kumimoji="0" lang="en-US" altLang="ja-JP" sz="2000" dirty="0">
                <a:solidFill>
                  <a:srgbClr val="000000"/>
                </a:solidFill>
              </a:rPr>
              <a:t> &amp; Well-being</a:t>
            </a:r>
            <a:endParaRPr kumimoji="0" lang="ja-JP" altLang="en-US" sz="2000" dirty="0">
              <a:solidFill>
                <a:srgbClr val="000000"/>
              </a:solidFill>
            </a:endParaRPr>
          </a:p>
        </p:txBody>
      </p:sp>
      <p:grpSp>
        <p:nvGrpSpPr>
          <p:cNvPr id="2" name="Group 11"/>
          <p:cNvGrpSpPr>
            <a:grpSpLocks/>
          </p:cNvGrpSpPr>
          <p:nvPr/>
        </p:nvGrpSpPr>
        <p:grpSpPr bwMode="auto">
          <a:xfrm rot="13924450">
            <a:off x="1448273" y="1536478"/>
            <a:ext cx="1684521" cy="5683023"/>
            <a:chOff x="1503" y="1321"/>
            <a:chExt cx="576" cy="1626"/>
          </a:xfrm>
        </p:grpSpPr>
        <p:sp>
          <p:nvSpPr>
            <p:cNvPr id="28" name="Oval 12"/>
            <p:cNvSpPr>
              <a:spLocks noChangeArrowheads="1"/>
            </p:cNvSpPr>
            <p:nvPr/>
          </p:nvSpPr>
          <p:spPr bwMode="auto">
            <a:xfrm rot="16200000">
              <a:off x="978" y="1846"/>
              <a:ext cx="1626" cy="576"/>
            </a:xfrm>
            <a:prstGeom prst="ellipse">
              <a:avLst/>
            </a:prstGeom>
            <a:solidFill>
              <a:srgbClr val="FFCCFF">
                <a:alpha val="75000"/>
              </a:srgbClr>
            </a:solidFill>
            <a:ln w="9525">
              <a:solidFill>
                <a:schemeClr val="tx1"/>
              </a:solidFill>
              <a:round/>
              <a:headEnd/>
              <a:tailEnd/>
            </a:ln>
            <a:effectLst/>
          </p:spPr>
          <p:txBody>
            <a:bodyPr rot="10800000" wrap="none" anchor="ctr"/>
            <a:lstStyle/>
            <a:p>
              <a:pPr algn="ctr" eaLnBrk="0" fontAlgn="base" hangingPunct="0">
                <a:spcBef>
                  <a:spcPct val="0"/>
                </a:spcBef>
                <a:spcAft>
                  <a:spcPct val="0"/>
                </a:spcAft>
              </a:pPr>
              <a:endParaRPr kumimoji="0" lang="ja-JP" altLang="en-US" sz="2800" dirty="0">
                <a:solidFill>
                  <a:srgbClr val="000000"/>
                </a:solidFill>
              </a:endParaRPr>
            </a:p>
          </p:txBody>
        </p:sp>
        <p:sp>
          <p:nvSpPr>
            <p:cNvPr id="29" name="Text Box 13"/>
            <p:cNvSpPr txBox="1">
              <a:spLocks noChangeArrowheads="1"/>
            </p:cNvSpPr>
            <p:nvPr/>
          </p:nvSpPr>
          <p:spPr bwMode="auto">
            <a:xfrm>
              <a:off x="1618" y="1582"/>
              <a:ext cx="316" cy="1165"/>
            </a:xfrm>
            <a:prstGeom prst="rect">
              <a:avLst/>
            </a:prstGeom>
            <a:noFill/>
            <a:ln w="9525">
              <a:noFill/>
              <a:miter lim="800000"/>
              <a:headEnd/>
              <a:tailEnd/>
            </a:ln>
            <a:effectLst/>
          </p:spPr>
          <p:txBody>
            <a:bodyPr vert="eaVert" wrap="none">
              <a:spAutoFit/>
            </a:bodyPr>
            <a:lstStyle/>
            <a:p>
              <a:pPr eaLnBrk="0" fontAlgn="base" hangingPunct="0">
                <a:spcBef>
                  <a:spcPct val="0"/>
                </a:spcBef>
                <a:spcAft>
                  <a:spcPct val="0"/>
                </a:spcAft>
              </a:pPr>
              <a:r>
                <a:rPr kumimoji="0" lang="en-US" altLang="ja-JP" sz="2400" dirty="0">
                  <a:solidFill>
                    <a:srgbClr val="000000"/>
                  </a:solidFill>
                </a:rPr>
                <a:t>QoS 3; Relatively Lower Priority for </a:t>
              </a:r>
            </a:p>
            <a:p>
              <a:pPr eaLnBrk="0" fontAlgn="base" hangingPunct="0">
                <a:spcBef>
                  <a:spcPct val="0"/>
                </a:spcBef>
                <a:spcAft>
                  <a:spcPct val="0"/>
                </a:spcAft>
              </a:pPr>
              <a:r>
                <a:rPr kumimoji="0" lang="en-US" altLang="ja-JP" sz="2400" dirty="0">
                  <a:solidFill>
                    <a:srgbClr val="000000"/>
                  </a:solidFill>
                </a:rPr>
                <a:t>Demand of Dependability</a:t>
              </a:r>
              <a:endParaRPr kumimoji="0" lang="ja-JP" altLang="en-US" sz="2400" dirty="0">
                <a:solidFill>
                  <a:srgbClr val="000000"/>
                </a:solidFill>
              </a:endParaRPr>
            </a:p>
          </p:txBody>
        </p:sp>
      </p:grpSp>
      <p:sp>
        <p:nvSpPr>
          <p:cNvPr id="26" name="Oval 14"/>
          <p:cNvSpPr>
            <a:spLocks noChangeArrowheads="1"/>
          </p:cNvSpPr>
          <p:nvPr/>
        </p:nvSpPr>
        <p:spPr bwMode="auto">
          <a:xfrm>
            <a:off x="5004048" y="2780928"/>
            <a:ext cx="3960440" cy="886594"/>
          </a:xfrm>
          <a:prstGeom prst="ellipse">
            <a:avLst/>
          </a:prstGeom>
          <a:solidFill>
            <a:srgbClr val="CCFFFF"/>
          </a:solidFill>
          <a:ln w="9525">
            <a:solidFill>
              <a:schemeClr val="tx1"/>
            </a:solidFill>
            <a:round/>
            <a:headEnd/>
            <a:tailEnd/>
          </a:ln>
          <a:effectLst/>
        </p:spPr>
        <p:txBody>
          <a:bodyPr wrap="none" anchor="ctr"/>
          <a:lstStyle/>
          <a:p>
            <a:pPr lvl="1" eaLnBrk="0" fontAlgn="base" hangingPunct="0">
              <a:lnSpc>
                <a:spcPts val="2200"/>
              </a:lnSpc>
              <a:spcBef>
                <a:spcPct val="0"/>
              </a:spcBef>
              <a:spcAft>
                <a:spcPct val="0"/>
              </a:spcAft>
            </a:pPr>
            <a:r>
              <a:rPr kumimoji="0" lang="en-US" altLang="ja-JP" sz="2200" dirty="0">
                <a:solidFill>
                  <a:srgbClr val="000000"/>
                </a:solidFill>
                <a:latin typeface="Times New Roman" pitchFamily="18" charset="0"/>
              </a:rPr>
              <a:t>Life Line</a:t>
            </a:r>
          </a:p>
          <a:p>
            <a:pPr lvl="1" algn="ctr" eaLnBrk="0" fontAlgn="base" hangingPunct="0">
              <a:lnSpc>
                <a:spcPts val="2200"/>
              </a:lnSpc>
              <a:spcBef>
                <a:spcPct val="0"/>
              </a:spcBef>
              <a:spcAft>
                <a:spcPct val="0"/>
              </a:spcAft>
            </a:pPr>
            <a:r>
              <a:rPr kumimoji="0" lang="en-US" altLang="ja-JP" sz="2200" dirty="0">
                <a:solidFill>
                  <a:srgbClr val="000000"/>
                </a:solidFill>
                <a:latin typeface="Times New Roman" pitchFamily="18" charset="0"/>
              </a:rPr>
              <a:t> (Water/Gas/Electricity Supply)</a:t>
            </a:r>
          </a:p>
        </p:txBody>
      </p:sp>
      <p:sp>
        <p:nvSpPr>
          <p:cNvPr id="42" name="AutoShape 12"/>
          <p:cNvSpPr>
            <a:spLocks noChangeArrowheads="1"/>
          </p:cNvSpPr>
          <p:nvPr/>
        </p:nvSpPr>
        <p:spPr bwMode="auto">
          <a:xfrm rot="20129013">
            <a:off x="7732778" y="616286"/>
            <a:ext cx="1565339" cy="91269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CC99"/>
          </a:solidFill>
          <a:ln w="9525">
            <a:solidFill>
              <a:schemeClr val="tx1"/>
            </a:solidFill>
            <a:miter lim="800000"/>
            <a:headEnd/>
            <a:tailEnd/>
          </a:ln>
          <a:effectLst/>
        </p:spPr>
        <p:txBody>
          <a:bodyPr wrap="none" anchor="ctr"/>
          <a:lstStyle/>
          <a:p>
            <a:pPr eaLnBrk="0" fontAlgn="base" hangingPunct="0">
              <a:spcBef>
                <a:spcPct val="0"/>
              </a:spcBef>
              <a:spcAft>
                <a:spcPct val="0"/>
              </a:spcAft>
            </a:pPr>
            <a:endParaRPr kumimoji="0" lang="ja-JP" altLang="en-US" sz="1200" dirty="0">
              <a:solidFill>
                <a:srgbClr val="000000"/>
              </a:solidFill>
              <a:latin typeface="Times New Roman" pitchFamily="18" charset="0"/>
            </a:endParaRPr>
          </a:p>
        </p:txBody>
      </p:sp>
      <p:sp>
        <p:nvSpPr>
          <p:cNvPr id="43" name="テキスト ボックス 42"/>
          <p:cNvSpPr txBox="1"/>
          <p:nvPr/>
        </p:nvSpPr>
        <p:spPr>
          <a:xfrm rot="20291979">
            <a:off x="7853031" y="758966"/>
            <a:ext cx="1579620" cy="523220"/>
          </a:xfrm>
          <a:prstGeom prst="rect">
            <a:avLst/>
          </a:prstGeom>
          <a:noFill/>
        </p:spPr>
        <p:txBody>
          <a:bodyPr wrap="square" rtlCol="0">
            <a:spAutoFit/>
          </a:bodyPr>
          <a:lstStyle/>
          <a:p>
            <a:pPr eaLnBrk="0" fontAlgn="base" hangingPunct="0">
              <a:spcBef>
                <a:spcPct val="0"/>
              </a:spcBef>
              <a:spcAft>
                <a:spcPct val="0"/>
              </a:spcAft>
            </a:pPr>
            <a:r>
              <a:rPr kumimoji="0" lang="en-US" altLang="ja-JP" sz="1400" dirty="0">
                <a:solidFill>
                  <a:srgbClr val="000000"/>
                </a:solidFill>
                <a:latin typeface="Times New Roman" pitchFamily="18" charset="0"/>
              </a:rPr>
              <a:t>Car, Bldg Care</a:t>
            </a:r>
          </a:p>
          <a:p>
            <a:pPr eaLnBrk="0" fontAlgn="base" hangingPunct="0">
              <a:spcBef>
                <a:spcPct val="0"/>
              </a:spcBef>
              <a:spcAft>
                <a:spcPct val="0"/>
              </a:spcAft>
            </a:pPr>
            <a:r>
              <a:rPr kumimoji="0" lang="en-US" altLang="ja-JP" sz="1400" dirty="0">
                <a:solidFill>
                  <a:srgbClr val="000000"/>
                </a:solidFill>
                <a:latin typeface="Times New Roman" pitchFamily="18" charset="0"/>
              </a:rPr>
              <a:t> business</a:t>
            </a:r>
            <a:endParaRPr kumimoji="0" lang="ja-JP" altLang="en-US" sz="1400" dirty="0">
              <a:solidFill>
                <a:srgbClr val="000000"/>
              </a:solidFill>
              <a:latin typeface="Times New Roman" pitchFamily="18" charset="0"/>
            </a:endParaRPr>
          </a:p>
        </p:txBody>
      </p:sp>
      <p:sp>
        <p:nvSpPr>
          <p:cNvPr id="44" name="AutoShape 12"/>
          <p:cNvSpPr>
            <a:spLocks noChangeArrowheads="1"/>
          </p:cNvSpPr>
          <p:nvPr/>
        </p:nvSpPr>
        <p:spPr bwMode="auto">
          <a:xfrm rot="9552922">
            <a:off x="578546" y="5508633"/>
            <a:ext cx="1565339" cy="91269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CC99"/>
          </a:solidFill>
          <a:ln w="9525">
            <a:solidFill>
              <a:schemeClr val="tx1"/>
            </a:solidFill>
            <a:miter lim="800000"/>
            <a:headEnd/>
            <a:tailEnd/>
          </a:ln>
          <a:effectLst/>
        </p:spPr>
        <p:txBody>
          <a:bodyPr wrap="none" anchor="ctr"/>
          <a:lstStyle/>
          <a:p>
            <a:pPr eaLnBrk="0" fontAlgn="base" hangingPunct="0">
              <a:spcBef>
                <a:spcPct val="0"/>
              </a:spcBef>
              <a:spcAft>
                <a:spcPct val="0"/>
              </a:spcAft>
            </a:pPr>
            <a:endParaRPr kumimoji="0" lang="ja-JP" altLang="en-US" sz="1200" dirty="0">
              <a:solidFill>
                <a:srgbClr val="000000"/>
              </a:solidFill>
              <a:latin typeface="Times New Roman" pitchFamily="18" charset="0"/>
            </a:endParaRPr>
          </a:p>
        </p:txBody>
      </p:sp>
      <p:sp>
        <p:nvSpPr>
          <p:cNvPr id="45" name="テキスト ボックス 44"/>
          <p:cNvSpPr txBox="1"/>
          <p:nvPr/>
        </p:nvSpPr>
        <p:spPr>
          <a:xfrm rot="20291979">
            <a:off x="791469" y="5583502"/>
            <a:ext cx="1579620" cy="523220"/>
          </a:xfrm>
          <a:prstGeom prst="rect">
            <a:avLst/>
          </a:prstGeom>
          <a:noFill/>
        </p:spPr>
        <p:txBody>
          <a:bodyPr wrap="square" rtlCol="0">
            <a:spAutoFit/>
          </a:bodyPr>
          <a:lstStyle/>
          <a:p>
            <a:pPr eaLnBrk="0" fontAlgn="base" hangingPunct="0">
              <a:spcBef>
                <a:spcPct val="0"/>
              </a:spcBef>
              <a:spcAft>
                <a:spcPct val="0"/>
              </a:spcAft>
            </a:pPr>
            <a:r>
              <a:rPr kumimoji="0" lang="en-US" altLang="ja-JP" sz="1400" dirty="0">
                <a:solidFill>
                  <a:srgbClr val="000000"/>
                </a:solidFill>
                <a:latin typeface="Times New Roman" pitchFamily="18" charset="0"/>
              </a:rPr>
              <a:t>Entertainment business</a:t>
            </a:r>
            <a:endParaRPr kumimoji="0" lang="ja-JP" altLang="en-US" sz="1400" dirty="0">
              <a:solidFill>
                <a:srgbClr val="000000"/>
              </a:solidFill>
              <a:latin typeface="Times New Roman" pitchFamily="18" charset="0"/>
            </a:endParaRPr>
          </a:p>
        </p:txBody>
      </p:sp>
      <p:sp>
        <p:nvSpPr>
          <p:cNvPr id="46" name="AutoShape 12"/>
          <p:cNvSpPr>
            <a:spLocks noChangeArrowheads="1"/>
          </p:cNvSpPr>
          <p:nvPr/>
        </p:nvSpPr>
        <p:spPr bwMode="auto">
          <a:xfrm rot="12084674">
            <a:off x="9927" y="1173071"/>
            <a:ext cx="1447538" cy="1317079"/>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CC99"/>
          </a:solidFill>
          <a:ln w="9525">
            <a:solidFill>
              <a:schemeClr val="tx1"/>
            </a:solidFill>
            <a:miter lim="800000"/>
            <a:headEnd/>
            <a:tailEnd/>
          </a:ln>
          <a:effectLst/>
        </p:spPr>
        <p:txBody>
          <a:bodyPr wrap="none" anchor="ctr"/>
          <a:lstStyle/>
          <a:p>
            <a:pPr eaLnBrk="0" fontAlgn="base" hangingPunct="0">
              <a:spcBef>
                <a:spcPct val="0"/>
              </a:spcBef>
              <a:spcAft>
                <a:spcPct val="0"/>
              </a:spcAft>
            </a:pPr>
            <a:endParaRPr kumimoji="0" lang="ja-JP" altLang="en-US" sz="1200" dirty="0">
              <a:solidFill>
                <a:srgbClr val="000000"/>
              </a:solidFill>
              <a:latin typeface="Times New Roman" pitchFamily="18" charset="0"/>
            </a:endParaRPr>
          </a:p>
        </p:txBody>
      </p:sp>
      <p:sp>
        <p:nvSpPr>
          <p:cNvPr id="47" name="テキスト ボックス 46"/>
          <p:cNvSpPr txBox="1"/>
          <p:nvPr/>
        </p:nvSpPr>
        <p:spPr>
          <a:xfrm rot="1332773">
            <a:off x="164669" y="1540731"/>
            <a:ext cx="1515634" cy="738664"/>
          </a:xfrm>
          <a:prstGeom prst="rect">
            <a:avLst/>
          </a:prstGeom>
          <a:noFill/>
        </p:spPr>
        <p:txBody>
          <a:bodyPr wrap="square" rtlCol="0">
            <a:spAutoFit/>
          </a:bodyPr>
          <a:lstStyle/>
          <a:p>
            <a:pPr eaLnBrk="0" fontAlgn="base" hangingPunct="0">
              <a:spcBef>
                <a:spcPct val="0"/>
              </a:spcBef>
              <a:spcAft>
                <a:spcPct val="0"/>
              </a:spcAft>
            </a:pPr>
            <a:r>
              <a:rPr kumimoji="0" lang="en-US" altLang="ja-JP" sz="1400" dirty="0">
                <a:solidFill>
                  <a:srgbClr val="000000"/>
                </a:solidFill>
                <a:latin typeface="Times New Roman" pitchFamily="18" charset="0"/>
              </a:rPr>
              <a:t>Regulatory Compliance </a:t>
            </a:r>
          </a:p>
          <a:p>
            <a:pPr eaLnBrk="0" fontAlgn="base" hangingPunct="0">
              <a:spcBef>
                <a:spcPct val="0"/>
              </a:spcBef>
              <a:spcAft>
                <a:spcPct val="0"/>
              </a:spcAft>
            </a:pPr>
            <a:r>
              <a:rPr kumimoji="0" lang="en-US" altLang="ja-JP" sz="1400" dirty="0">
                <a:solidFill>
                  <a:srgbClr val="000000"/>
                </a:solidFill>
                <a:latin typeface="Times New Roman" pitchFamily="18" charset="0"/>
              </a:rPr>
              <a:t> Test</a:t>
            </a:r>
            <a:endParaRPr kumimoji="0" lang="ja-JP" altLang="en-US" sz="1400" dirty="0">
              <a:solidFill>
                <a:srgbClr val="000000"/>
              </a:solidFill>
              <a:latin typeface="Times New Roman" pitchFamily="18" charset="0"/>
            </a:endParaRPr>
          </a:p>
        </p:txBody>
      </p:sp>
      <p:sp>
        <p:nvSpPr>
          <p:cNvPr id="48" name="AutoShape 12"/>
          <p:cNvSpPr>
            <a:spLocks noChangeArrowheads="1"/>
          </p:cNvSpPr>
          <p:nvPr/>
        </p:nvSpPr>
        <p:spPr bwMode="auto">
          <a:xfrm rot="20123701">
            <a:off x="7602387" y="4694102"/>
            <a:ext cx="1663523" cy="1166545"/>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CC99"/>
          </a:solidFill>
          <a:ln w="9525">
            <a:solidFill>
              <a:schemeClr val="tx1"/>
            </a:solidFill>
            <a:miter lim="800000"/>
            <a:headEnd/>
            <a:tailEnd/>
          </a:ln>
          <a:effectLst/>
        </p:spPr>
        <p:txBody>
          <a:bodyPr wrap="none" anchor="ctr"/>
          <a:lstStyle/>
          <a:p>
            <a:pPr eaLnBrk="0" fontAlgn="base" hangingPunct="0">
              <a:spcBef>
                <a:spcPct val="0"/>
              </a:spcBef>
              <a:spcAft>
                <a:spcPct val="0"/>
              </a:spcAft>
            </a:pPr>
            <a:endParaRPr kumimoji="0" lang="ja-JP" altLang="en-US" sz="1200" dirty="0">
              <a:solidFill>
                <a:srgbClr val="000000"/>
              </a:solidFill>
              <a:latin typeface="Times New Roman" pitchFamily="18" charset="0"/>
            </a:endParaRPr>
          </a:p>
        </p:txBody>
      </p:sp>
      <p:sp>
        <p:nvSpPr>
          <p:cNvPr id="49" name="テキスト ボックス 48"/>
          <p:cNvSpPr txBox="1"/>
          <p:nvPr/>
        </p:nvSpPr>
        <p:spPr>
          <a:xfrm rot="20079800">
            <a:off x="7810464" y="4996233"/>
            <a:ext cx="1672673" cy="307777"/>
          </a:xfrm>
          <a:prstGeom prst="rect">
            <a:avLst/>
          </a:prstGeom>
          <a:noFill/>
        </p:spPr>
        <p:txBody>
          <a:bodyPr wrap="square" rtlCol="0">
            <a:spAutoFit/>
          </a:bodyPr>
          <a:lstStyle/>
          <a:p>
            <a:pPr eaLnBrk="0" fontAlgn="base" hangingPunct="0">
              <a:spcBef>
                <a:spcPct val="0"/>
              </a:spcBef>
              <a:spcAft>
                <a:spcPct val="0"/>
              </a:spcAft>
            </a:pPr>
            <a:r>
              <a:rPr kumimoji="0" lang="en-US" altLang="ja-JP" sz="1400" dirty="0">
                <a:solidFill>
                  <a:srgbClr val="000000"/>
                </a:solidFill>
                <a:latin typeface="Times New Roman" pitchFamily="18" charset="0"/>
              </a:rPr>
              <a:t>Big Data Mining </a:t>
            </a:r>
            <a:endParaRPr kumimoji="0" lang="ja-JP" altLang="en-US" sz="1400" dirty="0">
              <a:solidFill>
                <a:srgbClr val="000000"/>
              </a:solidFill>
              <a:latin typeface="Times New Roman" pitchFamily="18" charset="0"/>
            </a:endParaRPr>
          </a:p>
        </p:txBody>
      </p:sp>
      <p:sp>
        <p:nvSpPr>
          <p:cNvPr id="50" name="object 15"/>
          <p:cNvSpPr txBox="1">
            <a:spLocks noGrp="1"/>
          </p:cNvSpPr>
          <p:nvPr>
            <p:ph type="sldNum" sz="quarter" idx="4294967295"/>
          </p:nvPr>
        </p:nvSpPr>
        <p:spPr>
          <a:xfrm>
            <a:off x="4427984" y="6639163"/>
            <a:ext cx="720080" cy="246221"/>
          </a:xfrm>
          <a:prstGeom prst="rect">
            <a:avLst/>
          </a:prstGeom>
        </p:spPr>
        <p:txBody>
          <a:bodyPr vert="horz" wrap="square" lIns="0" tIns="0" rIns="0" bIns="0" rtlCol="0">
            <a:spAutoFit/>
          </a:bodyPr>
          <a:lstStyle/>
          <a:p>
            <a:pPr marL="92423"/>
            <a:fld id="{81D60167-4931-47E6-BA6A-407CBD079E47}" type="slidenum">
              <a:rPr sz="1600" b="1" dirty="0">
                <a:solidFill>
                  <a:srgbClr val="000000"/>
                </a:solidFill>
                <a:cs typeface="Arial"/>
              </a:rPr>
              <a:pPr marL="92423"/>
              <a:t>5</a:t>
            </a:fld>
            <a:endParaRPr sz="1600" dirty="0">
              <a:solidFill>
                <a:srgbClr val="000000"/>
              </a:solidFill>
              <a:cs typeface="Arial"/>
            </a:endParaRPr>
          </a:p>
        </p:txBody>
      </p:sp>
      <p:sp>
        <p:nvSpPr>
          <p:cNvPr id="41" name="Text Box 13"/>
          <p:cNvSpPr txBox="1">
            <a:spLocks noChangeArrowheads="1"/>
          </p:cNvSpPr>
          <p:nvPr/>
        </p:nvSpPr>
        <p:spPr bwMode="auto">
          <a:xfrm rot="10800000">
            <a:off x="6442663" y="3881815"/>
            <a:ext cx="554488" cy="93151"/>
          </a:xfrm>
          <a:prstGeom prst="rect">
            <a:avLst/>
          </a:prstGeom>
          <a:noFill/>
          <a:ln w="9525">
            <a:noFill/>
            <a:miter lim="800000"/>
            <a:headEnd/>
            <a:tailEnd/>
          </a:ln>
          <a:effectLst/>
        </p:spPr>
        <p:txBody>
          <a:bodyPr vert="eaVert" wrap="none">
            <a:spAutoFit/>
          </a:bodyPr>
          <a:lstStyle/>
          <a:p>
            <a:pPr eaLnBrk="0" fontAlgn="base" hangingPunct="0">
              <a:spcBef>
                <a:spcPct val="0"/>
              </a:spcBef>
              <a:spcAft>
                <a:spcPct val="0"/>
              </a:spcAft>
            </a:pPr>
            <a:endParaRPr kumimoji="0" lang="ja-JP" altLang="en-US" sz="2400" dirty="0">
              <a:solidFill>
                <a:srgbClr val="000000"/>
              </a:solidFill>
            </a:endParaRPr>
          </a:p>
        </p:txBody>
      </p:sp>
      <p:sp>
        <p:nvSpPr>
          <p:cNvPr id="55" name="Oval 8"/>
          <p:cNvSpPr>
            <a:spLocks noChangeArrowheads="1"/>
          </p:cNvSpPr>
          <p:nvPr/>
        </p:nvSpPr>
        <p:spPr bwMode="auto">
          <a:xfrm>
            <a:off x="2856862" y="5191585"/>
            <a:ext cx="3515338" cy="872093"/>
          </a:xfrm>
          <a:prstGeom prst="ellipse">
            <a:avLst/>
          </a:prstGeom>
          <a:solidFill>
            <a:srgbClr val="FF9933">
              <a:alpha val="49000"/>
            </a:srgbClr>
          </a:solidFill>
          <a:ln w="9525">
            <a:solidFill>
              <a:schemeClr val="tx1"/>
            </a:solidFill>
            <a:round/>
            <a:headEnd/>
            <a:tailEnd/>
          </a:ln>
          <a:effectLst/>
        </p:spPr>
        <p:txBody>
          <a:bodyPr wrap="none" anchor="ctr"/>
          <a:lstStyle/>
          <a:p>
            <a:pPr algn="ctr" eaLnBrk="0" fontAlgn="base" hangingPunct="0">
              <a:spcBef>
                <a:spcPct val="0"/>
              </a:spcBef>
              <a:spcAft>
                <a:spcPct val="0"/>
              </a:spcAft>
            </a:pPr>
            <a:r>
              <a:rPr kumimoji="0" lang="en-US" altLang="ja-JP" sz="2000" dirty="0">
                <a:solidFill>
                  <a:srgbClr val="000000"/>
                </a:solidFill>
              </a:rPr>
              <a:t>Remote Sensing </a:t>
            </a:r>
          </a:p>
          <a:p>
            <a:pPr algn="ctr" eaLnBrk="0" fontAlgn="base" hangingPunct="0">
              <a:spcBef>
                <a:spcPct val="0"/>
              </a:spcBef>
              <a:spcAft>
                <a:spcPct val="0"/>
              </a:spcAft>
            </a:pPr>
            <a:r>
              <a:rPr kumimoji="0" lang="en-US" altLang="ja-JP" sz="2000" dirty="0">
                <a:solidFill>
                  <a:srgbClr val="000000"/>
                </a:solidFill>
              </a:rPr>
              <a:t>&amp; Controlling Mobile Robots </a:t>
            </a:r>
            <a:endParaRPr kumimoji="0" lang="ja-JP" altLang="en-US" sz="2000" dirty="0">
              <a:solidFill>
                <a:srgbClr val="000000"/>
              </a:solidFill>
            </a:endParaRPr>
          </a:p>
        </p:txBody>
      </p:sp>
      <p:sp>
        <p:nvSpPr>
          <p:cNvPr id="56" name="Oval 8"/>
          <p:cNvSpPr>
            <a:spLocks noChangeArrowheads="1"/>
          </p:cNvSpPr>
          <p:nvPr/>
        </p:nvSpPr>
        <p:spPr bwMode="auto">
          <a:xfrm>
            <a:off x="4427984" y="4543514"/>
            <a:ext cx="3267128" cy="757694"/>
          </a:xfrm>
          <a:prstGeom prst="ellipse">
            <a:avLst/>
          </a:prstGeom>
          <a:solidFill>
            <a:srgbClr val="FF9933">
              <a:alpha val="28000"/>
            </a:srgbClr>
          </a:solidFill>
          <a:ln w="9525">
            <a:solidFill>
              <a:schemeClr val="tx1"/>
            </a:solidFill>
            <a:round/>
            <a:headEnd/>
            <a:tailEnd/>
          </a:ln>
          <a:effectLst/>
        </p:spPr>
        <p:txBody>
          <a:bodyPr wrap="none" anchor="ctr"/>
          <a:lstStyle/>
          <a:p>
            <a:pPr algn="ctr" eaLnBrk="0" fontAlgn="base" hangingPunct="0">
              <a:spcBef>
                <a:spcPct val="0"/>
              </a:spcBef>
              <a:spcAft>
                <a:spcPct val="0"/>
              </a:spcAft>
            </a:pPr>
            <a:r>
              <a:rPr kumimoji="0" lang="en-US" altLang="ja-JP" sz="2000" dirty="0">
                <a:solidFill>
                  <a:srgbClr val="000000"/>
                </a:solidFill>
              </a:rPr>
              <a:t>Disaster Analysis </a:t>
            </a:r>
          </a:p>
          <a:p>
            <a:pPr algn="ctr" eaLnBrk="0" fontAlgn="base" hangingPunct="0">
              <a:spcBef>
                <a:spcPct val="0"/>
              </a:spcBef>
              <a:spcAft>
                <a:spcPct val="0"/>
              </a:spcAft>
            </a:pPr>
            <a:r>
              <a:rPr kumimoji="0" lang="en-US" altLang="ja-JP" sz="2000" dirty="0">
                <a:solidFill>
                  <a:srgbClr val="000000"/>
                </a:solidFill>
              </a:rPr>
              <a:t>&amp; Prevention</a:t>
            </a:r>
            <a:endParaRPr kumimoji="0" lang="ja-JP" altLang="en-US" sz="2000" dirty="0">
              <a:solidFill>
                <a:srgbClr val="000000"/>
              </a:solidFill>
            </a:endParaRPr>
          </a:p>
        </p:txBody>
      </p:sp>
      <p:sp>
        <p:nvSpPr>
          <p:cNvPr id="57" name="Oval 8"/>
          <p:cNvSpPr>
            <a:spLocks noChangeArrowheads="1"/>
          </p:cNvSpPr>
          <p:nvPr/>
        </p:nvSpPr>
        <p:spPr bwMode="auto">
          <a:xfrm>
            <a:off x="5228456" y="4005064"/>
            <a:ext cx="3267128" cy="757694"/>
          </a:xfrm>
          <a:prstGeom prst="ellipse">
            <a:avLst/>
          </a:prstGeom>
          <a:solidFill>
            <a:srgbClr val="FF9933">
              <a:alpha val="34000"/>
            </a:srgbClr>
          </a:solidFill>
          <a:ln w="9525">
            <a:solidFill>
              <a:schemeClr val="tx1"/>
            </a:solidFill>
            <a:round/>
            <a:headEnd/>
            <a:tailEnd/>
          </a:ln>
          <a:effectLst/>
        </p:spPr>
        <p:txBody>
          <a:bodyPr wrap="none" anchor="ctr"/>
          <a:lstStyle/>
          <a:p>
            <a:pPr algn="ctr" eaLnBrk="0" fontAlgn="base" hangingPunct="0">
              <a:spcBef>
                <a:spcPct val="0"/>
              </a:spcBef>
              <a:spcAft>
                <a:spcPct val="0"/>
              </a:spcAft>
            </a:pPr>
            <a:r>
              <a:rPr kumimoji="0" lang="en-US" altLang="ja-JP" sz="2000" dirty="0">
                <a:solidFill>
                  <a:srgbClr val="000000"/>
                </a:solidFill>
              </a:rPr>
              <a:t>Remote Diagnose</a:t>
            </a:r>
          </a:p>
          <a:p>
            <a:pPr algn="ctr" eaLnBrk="0" fontAlgn="base" hangingPunct="0">
              <a:spcBef>
                <a:spcPct val="0"/>
              </a:spcBef>
              <a:spcAft>
                <a:spcPct val="0"/>
              </a:spcAft>
            </a:pPr>
            <a:r>
              <a:rPr kumimoji="0" lang="en-US" altLang="ja-JP" sz="2000" dirty="0">
                <a:solidFill>
                  <a:srgbClr val="000000"/>
                </a:solidFill>
              </a:rPr>
              <a:t>s of Infra(bridge/bldg./train)</a:t>
            </a:r>
          </a:p>
        </p:txBody>
      </p:sp>
      <p:grpSp>
        <p:nvGrpSpPr>
          <p:cNvPr id="52" name="Group 11"/>
          <p:cNvGrpSpPr>
            <a:grpSpLocks/>
          </p:cNvGrpSpPr>
          <p:nvPr/>
        </p:nvGrpSpPr>
        <p:grpSpPr bwMode="auto">
          <a:xfrm rot="17124177">
            <a:off x="6310897" y="1935797"/>
            <a:ext cx="1684513" cy="4838232"/>
            <a:chOff x="1076" y="2246"/>
            <a:chExt cx="576" cy="1405"/>
          </a:xfrm>
          <a:solidFill>
            <a:srgbClr val="FFCCFF">
              <a:alpha val="55000"/>
            </a:srgbClr>
          </a:solidFill>
        </p:grpSpPr>
        <p:sp>
          <p:nvSpPr>
            <p:cNvPr id="58" name="Oval 12"/>
            <p:cNvSpPr>
              <a:spLocks noChangeArrowheads="1"/>
            </p:cNvSpPr>
            <p:nvPr/>
          </p:nvSpPr>
          <p:spPr bwMode="auto">
            <a:xfrm rot="18531094">
              <a:off x="661" y="2661"/>
              <a:ext cx="1405" cy="576"/>
            </a:xfrm>
            <a:prstGeom prst="ellipse">
              <a:avLst/>
            </a:prstGeom>
            <a:grpFill/>
            <a:ln w="9525">
              <a:solidFill>
                <a:schemeClr val="tx1"/>
              </a:solidFill>
              <a:round/>
              <a:headEnd/>
              <a:tailEnd/>
            </a:ln>
            <a:effectLst/>
          </p:spPr>
          <p:txBody>
            <a:bodyPr rot="10800000" wrap="none" anchor="ctr"/>
            <a:lstStyle/>
            <a:p>
              <a:pPr algn="ctr" eaLnBrk="0" fontAlgn="base" hangingPunct="0">
                <a:spcBef>
                  <a:spcPct val="0"/>
                </a:spcBef>
                <a:spcAft>
                  <a:spcPct val="0"/>
                </a:spcAft>
              </a:pPr>
              <a:endParaRPr kumimoji="0" lang="ja-JP" altLang="en-US" sz="2800" dirty="0">
                <a:solidFill>
                  <a:srgbClr val="000000"/>
                </a:solidFill>
              </a:endParaRPr>
            </a:p>
          </p:txBody>
        </p:sp>
        <p:sp>
          <p:nvSpPr>
            <p:cNvPr id="59" name="Text Box 13"/>
            <p:cNvSpPr txBox="1">
              <a:spLocks noChangeArrowheads="1"/>
            </p:cNvSpPr>
            <p:nvPr/>
          </p:nvSpPr>
          <p:spPr bwMode="auto">
            <a:xfrm rot="2392532">
              <a:off x="1141" y="2438"/>
              <a:ext cx="316" cy="1148"/>
            </a:xfrm>
            <a:prstGeom prst="rect">
              <a:avLst/>
            </a:prstGeom>
            <a:noFill/>
            <a:ln w="9525">
              <a:noFill/>
              <a:miter lim="800000"/>
              <a:headEnd/>
              <a:tailEnd/>
            </a:ln>
            <a:effectLst/>
          </p:spPr>
          <p:txBody>
            <a:bodyPr vert="eaVert" wrap="square">
              <a:spAutoFit/>
            </a:bodyPr>
            <a:lstStyle/>
            <a:p>
              <a:pPr eaLnBrk="0" fontAlgn="base" hangingPunct="0">
                <a:spcBef>
                  <a:spcPct val="0"/>
                </a:spcBef>
                <a:spcAft>
                  <a:spcPct val="0"/>
                </a:spcAft>
              </a:pPr>
              <a:r>
                <a:rPr kumimoji="0" lang="en-US" altLang="ja-JP" sz="2400" dirty="0">
                  <a:solidFill>
                    <a:srgbClr val="000000"/>
                  </a:solidFill>
                </a:rPr>
                <a:t>QoS 2; Middle Priority of Demand of Dependability</a:t>
              </a:r>
              <a:endParaRPr kumimoji="0" lang="ja-JP" altLang="en-US" sz="2400" dirty="0">
                <a:solidFill>
                  <a:srgbClr val="000000"/>
                </a:solidFill>
              </a:endParaRPr>
            </a:p>
          </p:txBody>
        </p:sp>
      </p:grpSp>
      <p:grpSp>
        <p:nvGrpSpPr>
          <p:cNvPr id="3" name="Group 11"/>
          <p:cNvGrpSpPr>
            <a:grpSpLocks/>
          </p:cNvGrpSpPr>
          <p:nvPr/>
        </p:nvGrpSpPr>
        <p:grpSpPr bwMode="auto">
          <a:xfrm rot="17124177">
            <a:off x="4594765" y="-545807"/>
            <a:ext cx="1684521" cy="5895409"/>
            <a:chOff x="1559" y="1423"/>
            <a:chExt cx="576" cy="1712"/>
          </a:xfrm>
          <a:solidFill>
            <a:srgbClr val="FFCCFF">
              <a:alpha val="55000"/>
            </a:srgbClr>
          </a:solidFill>
        </p:grpSpPr>
        <p:sp>
          <p:nvSpPr>
            <p:cNvPr id="31" name="Oval 12"/>
            <p:cNvSpPr>
              <a:spLocks noChangeArrowheads="1"/>
            </p:cNvSpPr>
            <p:nvPr/>
          </p:nvSpPr>
          <p:spPr bwMode="auto">
            <a:xfrm rot="16200000">
              <a:off x="991" y="1991"/>
              <a:ext cx="1712" cy="576"/>
            </a:xfrm>
            <a:prstGeom prst="ellipse">
              <a:avLst/>
            </a:prstGeom>
            <a:grpFill/>
            <a:ln w="9525">
              <a:solidFill>
                <a:schemeClr val="tx1"/>
              </a:solidFill>
              <a:round/>
              <a:headEnd/>
              <a:tailEnd/>
            </a:ln>
            <a:effectLst/>
          </p:spPr>
          <p:txBody>
            <a:bodyPr rot="10800000" wrap="none" anchor="ctr"/>
            <a:lstStyle/>
            <a:p>
              <a:pPr algn="ctr" eaLnBrk="0" fontAlgn="base" hangingPunct="0">
                <a:spcBef>
                  <a:spcPct val="0"/>
                </a:spcBef>
                <a:spcAft>
                  <a:spcPct val="0"/>
                </a:spcAft>
              </a:pPr>
              <a:endParaRPr kumimoji="0" lang="ja-JP" altLang="en-US" sz="2800" dirty="0">
                <a:solidFill>
                  <a:srgbClr val="000000"/>
                </a:solidFill>
              </a:endParaRPr>
            </a:p>
          </p:txBody>
        </p:sp>
        <p:sp>
          <p:nvSpPr>
            <p:cNvPr id="32" name="Text Box 13"/>
            <p:cNvSpPr txBox="1">
              <a:spLocks noChangeArrowheads="1"/>
            </p:cNvSpPr>
            <p:nvPr/>
          </p:nvSpPr>
          <p:spPr bwMode="auto">
            <a:xfrm>
              <a:off x="1674" y="1600"/>
              <a:ext cx="316" cy="1398"/>
            </a:xfrm>
            <a:prstGeom prst="rect">
              <a:avLst/>
            </a:prstGeom>
            <a:grpFill/>
            <a:ln w="9525">
              <a:noFill/>
              <a:miter lim="800000"/>
              <a:headEnd/>
              <a:tailEnd/>
            </a:ln>
            <a:effectLst/>
          </p:spPr>
          <p:txBody>
            <a:bodyPr vert="eaVert" wrap="none">
              <a:spAutoFit/>
            </a:bodyPr>
            <a:lstStyle/>
            <a:p>
              <a:pPr eaLnBrk="0" fontAlgn="base" hangingPunct="0">
                <a:spcBef>
                  <a:spcPct val="0"/>
                </a:spcBef>
                <a:spcAft>
                  <a:spcPct val="0"/>
                </a:spcAft>
              </a:pPr>
              <a:r>
                <a:rPr kumimoji="0" lang="en-US" altLang="ja-JP" sz="2400" dirty="0">
                  <a:solidFill>
                    <a:srgbClr val="000000"/>
                  </a:solidFill>
                </a:rPr>
                <a:t>QoS 1; Highest Priority of Demand</a:t>
              </a:r>
            </a:p>
            <a:p>
              <a:pPr eaLnBrk="0" fontAlgn="base" hangingPunct="0">
                <a:spcBef>
                  <a:spcPct val="0"/>
                </a:spcBef>
                <a:spcAft>
                  <a:spcPct val="0"/>
                </a:spcAft>
              </a:pPr>
              <a:r>
                <a:rPr kumimoji="0" lang="en-US" altLang="ja-JP" sz="2400" dirty="0">
                  <a:solidFill>
                    <a:srgbClr val="000000"/>
                  </a:solidFill>
                </a:rPr>
                <a:t>of Dependability</a:t>
              </a:r>
              <a:endParaRPr kumimoji="0" lang="ja-JP" altLang="en-US" sz="2400" dirty="0">
                <a:solidFill>
                  <a:srgbClr val="000000"/>
                </a:solidFill>
              </a:endParaRPr>
            </a:p>
          </p:txBody>
        </p:sp>
      </p:grpSp>
      <p:sp>
        <p:nvSpPr>
          <p:cNvPr id="60" name="日付プレースホルダー 1"/>
          <p:cNvSpPr>
            <a:spLocks noGrp="1"/>
          </p:cNvSpPr>
          <p:nvPr>
            <p:ph type="dt" sz="half" idx="10"/>
          </p:nvPr>
        </p:nvSpPr>
        <p:spPr>
          <a:xfrm>
            <a:off x="667544" y="302459"/>
            <a:ext cx="1600200" cy="246221"/>
          </a:xfrm>
        </p:spPr>
        <p:txBody>
          <a:bodyPr/>
          <a:lstStyle/>
          <a:p>
            <a:r>
              <a:rPr lang="en-US" sz="1600" dirty="0">
                <a:solidFill>
                  <a:srgbClr val="000000"/>
                </a:solidFill>
              </a:rPr>
              <a:t>July 2017</a:t>
            </a:r>
          </a:p>
        </p:txBody>
      </p:sp>
      <p:sp>
        <p:nvSpPr>
          <p:cNvPr id="53" name="フッター プレースホルダー 4"/>
          <p:cNvSpPr>
            <a:spLocks noGrp="1"/>
          </p:cNvSpPr>
          <p:nvPr>
            <p:ph type="ftr" sz="quarter" idx="3"/>
          </p:nvPr>
        </p:nvSpPr>
        <p:spPr>
          <a:xfrm>
            <a:off x="4958499" y="6475412"/>
            <a:ext cx="3831211" cy="382587"/>
          </a:xfrm>
        </p:spPr>
        <p:txBody>
          <a:bodyPr/>
          <a:lstStyle/>
          <a:p>
            <a:r>
              <a:rPr lang="en-US" altLang="ja-JP" dirty="0"/>
              <a:t>Ryuji Kohno(YNU/CWC-Nippon),  </a:t>
            </a:r>
            <a:r>
              <a:rPr lang="en-US" altLang="ja-JP" dirty="0" err="1"/>
              <a:t>Jussi</a:t>
            </a:r>
            <a:r>
              <a:rPr lang="en-US" altLang="ja-JP" dirty="0"/>
              <a:t> </a:t>
            </a:r>
            <a:r>
              <a:rPr lang="en-US" altLang="ja-JP" dirty="0" err="1"/>
              <a:t>Haapola</a:t>
            </a:r>
            <a:r>
              <a:rPr lang="en-US" altLang="ja-JP" dirty="0"/>
              <a:t> (CWC)</a:t>
            </a:r>
          </a:p>
        </p:txBody>
      </p:sp>
    </p:spTree>
    <p:extLst>
      <p:ext uri="{BB962C8B-B14F-4D97-AF65-F5344CB8AC3E}">
        <p14:creationId xmlns:p14="http://schemas.microsoft.com/office/powerpoint/2010/main" val="27254882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8" presetClass="entr" presetSubtype="12" fill="hold" grpId="0" nodeType="afterEffect">
                                  <p:stCondLst>
                                    <p:cond delay="0"/>
                                  </p:stCondLst>
                                  <p:childTnLst>
                                    <p:set>
                                      <p:cBhvr>
                                        <p:cTn id="10" dur="1" fill="hold">
                                          <p:stCondLst>
                                            <p:cond delay="0"/>
                                          </p:stCondLst>
                                        </p:cTn>
                                        <p:tgtEl>
                                          <p:spTgt spid="42"/>
                                        </p:tgtEl>
                                        <p:attrNameLst>
                                          <p:attrName>style.visibility</p:attrName>
                                        </p:attrNameLst>
                                      </p:cBhvr>
                                      <p:to>
                                        <p:strVal val="visible"/>
                                      </p:to>
                                    </p:set>
                                    <p:animEffect transition="in" filter="strips(downLeft)">
                                      <p:cBhvr>
                                        <p:cTn id="11" dur="500"/>
                                        <p:tgtEl>
                                          <p:spTgt spid="42"/>
                                        </p:tgtEl>
                                      </p:cBhvr>
                                    </p:animEffect>
                                  </p:childTnLst>
                                </p:cTn>
                              </p:par>
                              <p:par>
                                <p:cTn id="12" presetID="18" presetClass="entr" presetSubtype="12" fill="hold" grpId="0" nodeType="withEffect">
                                  <p:stCondLst>
                                    <p:cond delay="0"/>
                                  </p:stCondLst>
                                  <p:childTnLst>
                                    <p:set>
                                      <p:cBhvr>
                                        <p:cTn id="13" dur="1" fill="hold">
                                          <p:stCondLst>
                                            <p:cond delay="0"/>
                                          </p:stCondLst>
                                        </p:cTn>
                                        <p:tgtEl>
                                          <p:spTgt spid="43"/>
                                        </p:tgtEl>
                                        <p:attrNameLst>
                                          <p:attrName>style.visibility</p:attrName>
                                        </p:attrNameLst>
                                      </p:cBhvr>
                                      <p:to>
                                        <p:strVal val="visible"/>
                                      </p:to>
                                    </p:set>
                                    <p:animEffect transition="in" filter="strips(downLeft)">
                                      <p:cBhvr>
                                        <p:cTn id="14" dur="500"/>
                                        <p:tgtEl>
                                          <p:spTgt spid="43"/>
                                        </p:tgtEl>
                                      </p:cBhvr>
                                    </p:animEffect>
                                  </p:childTnLst>
                                </p:cTn>
                              </p:par>
                            </p:childTnLst>
                          </p:cTn>
                        </p:par>
                        <p:par>
                          <p:cTn id="15" fill="hold">
                            <p:stCondLst>
                              <p:cond delay="1000"/>
                            </p:stCondLst>
                            <p:childTnLst>
                              <p:par>
                                <p:cTn id="16" presetID="18" presetClass="entr" presetSubtype="12" fill="hold" grpId="0" nodeType="afterEffect">
                                  <p:stCondLst>
                                    <p:cond delay="0"/>
                                  </p:stCondLst>
                                  <p:childTnLst>
                                    <p:set>
                                      <p:cBhvr>
                                        <p:cTn id="17" dur="1" fill="hold">
                                          <p:stCondLst>
                                            <p:cond delay="0"/>
                                          </p:stCondLst>
                                        </p:cTn>
                                        <p:tgtEl>
                                          <p:spTgt spid="48"/>
                                        </p:tgtEl>
                                        <p:attrNameLst>
                                          <p:attrName>style.visibility</p:attrName>
                                        </p:attrNameLst>
                                      </p:cBhvr>
                                      <p:to>
                                        <p:strVal val="visible"/>
                                      </p:to>
                                    </p:set>
                                    <p:animEffect transition="in" filter="strips(downLeft)">
                                      <p:cBhvr>
                                        <p:cTn id="18" dur="500"/>
                                        <p:tgtEl>
                                          <p:spTgt spid="48"/>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49"/>
                                        </p:tgtEl>
                                        <p:attrNameLst>
                                          <p:attrName>style.visibility</p:attrName>
                                        </p:attrNameLst>
                                      </p:cBhvr>
                                      <p:to>
                                        <p:strVal val="visible"/>
                                      </p:to>
                                    </p:set>
                                    <p:animEffect transition="in" filter="strips(downLeft)">
                                      <p:cBhvr>
                                        <p:cTn id="21" dur="500"/>
                                        <p:tgtEl>
                                          <p:spTgt spid="49"/>
                                        </p:tgtEl>
                                      </p:cBhvr>
                                    </p:animEffect>
                                  </p:childTnLst>
                                </p:cTn>
                              </p:par>
                            </p:childTnLst>
                          </p:cTn>
                        </p:par>
                        <p:par>
                          <p:cTn id="22" fill="hold">
                            <p:stCondLst>
                              <p:cond delay="1500"/>
                            </p:stCondLst>
                            <p:childTnLst>
                              <p:par>
                                <p:cTn id="23" presetID="18" presetClass="entr" presetSubtype="12" fill="hold" grpId="0" nodeType="afterEffect">
                                  <p:stCondLst>
                                    <p:cond delay="0"/>
                                  </p:stCondLst>
                                  <p:childTnLst>
                                    <p:set>
                                      <p:cBhvr>
                                        <p:cTn id="24" dur="1" fill="hold">
                                          <p:stCondLst>
                                            <p:cond delay="0"/>
                                          </p:stCondLst>
                                        </p:cTn>
                                        <p:tgtEl>
                                          <p:spTgt spid="46"/>
                                        </p:tgtEl>
                                        <p:attrNameLst>
                                          <p:attrName>style.visibility</p:attrName>
                                        </p:attrNameLst>
                                      </p:cBhvr>
                                      <p:to>
                                        <p:strVal val="visible"/>
                                      </p:to>
                                    </p:set>
                                    <p:animEffect transition="in" filter="strips(downLeft)">
                                      <p:cBhvr>
                                        <p:cTn id="25" dur="500"/>
                                        <p:tgtEl>
                                          <p:spTgt spid="46"/>
                                        </p:tgtEl>
                                      </p:cBhvr>
                                    </p:animEffect>
                                  </p:childTnLst>
                                </p:cTn>
                              </p:par>
                              <p:par>
                                <p:cTn id="26" presetID="18" presetClass="entr" presetSubtype="12" fill="hold" grpId="0" nodeType="withEffect">
                                  <p:stCondLst>
                                    <p:cond delay="0"/>
                                  </p:stCondLst>
                                  <p:childTnLst>
                                    <p:set>
                                      <p:cBhvr>
                                        <p:cTn id="27" dur="1" fill="hold">
                                          <p:stCondLst>
                                            <p:cond delay="0"/>
                                          </p:stCondLst>
                                        </p:cTn>
                                        <p:tgtEl>
                                          <p:spTgt spid="47"/>
                                        </p:tgtEl>
                                        <p:attrNameLst>
                                          <p:attrName>style.visibility</p:attrName>
                                        </p:attrNameLst>
                                      </p:cBhvr>
                                      <p:to>
                                        <p:strVal val="visible"/>
                                      </p:to>
                                    </p:set>
                                    <p:animEffect transition="in" filter="strips(downLeft)">
                                      <p:cBhvr>
                                        <p:cTn id="28" dur="500"/>
                                        <p:tgtEl>
                                          <p:spTgt spid="47"/>
                                        </p:tgtEl>
                                      </p:cBhvr>
                                    </p:animEffect>
                                  </p:childTnLst>
                                </p:cTn>
                              </p:par>
                            </p:childTnLst>
                          </p:cTn>
                        </p:par>
                        <p:par>
                          <p:cTn id="29" fill="hold">
                            <p:stCondLst>
                              <p:cond delay="2000"/>
                            </p:stCondLst>
                            <p:childTnLst>
                              <p:par>
                                <p:cTn id="30" presetID="10" presetClass="entr" presetSubtype="0" fill="hold" nodeType="afterEffect">
                                  <p:stCondLst>
                                    <p:cond delay="0"/>
                                  </p:stCondLst>
                                  <p:childTnLst>
                                    <p:set>
                                      <p:cBhvr>
                                        <p:cTn id="31" dur="1" fill="hold">
                                          <p:stCondLst>
                                            <p:cond delay="0"/>
                                          </p:stCondLst>
                                        </p:cTn>
                                        <p:tgtEl>
                                          <p:spTgt spid="52"/>
                                        </p:tgtEl>
                                        <p:attrNameLst>
                                          <p:attrName>style.visibility</p:attrName>
                                        </p:attrNameLst>
                                      </p:cBhvr>
                                      <p:to>
                                        <p:strVal val="visible"/>
                                      </p:to>
                                    </p:set>
                                    <p:animEffect transition="in" filter="fade">
                                      <p:cBhvr>
                                        <p:cTn id="32" dur="500"/>
                                        <p:tgtEl>
                                          <p:spTgt spid="52"/>
                                        </p:tgtEl>
                                      </p:cBhvr>
                                    </p:animEffect>
                                  </p:childTnLst>
                                </p:cTn>
                              </p:par>
                            </p:childTnLst>
                          </p:cTn>
                        </p:par>
                        <p:par>
                          <p:cTn id="33" fill="hold">
                            <p:stCondLst>
                              <p:cond delay="2500"/>
                            </p:stCondLst>
                            <p:childTnLst>
                              <p:par>
                                <p:cTn id="34" presetID="18" presetClass="entr" presetSubtype="12" fill="hold" grpId="0" nodeType="afterEffect">
                                  <p:stCondLst>
                                    <p:cond delay="0"/>
                                  </p:stCondLst>
                                  <p:childTnLst>
                                    <p:set>
                                      <p:cBhvr>
                                        <p:cTn id="35" dur="1" fill="hold">
                                          <p:stCondLst>
                                            <p:cond delay="0"/>
                                          </p:stCondLst>
                                        </p:cTn>
                                        <p:tgtEl>
                                          <p:spTgt spid="44"/>
                                        </p:tgtEl>
                                        <p:attrNameLst>
                                          <p:attrName>style.visibility</p:attrName>
                                        </p:attrNameLst>
                                      </p:cBhvr>
                                      <p:to>
                                        <p:strVal val="visible"/>
                                      </p:to>
                                    </p:set>
                                    <p:animEffect transition="in" filter="strips(downLeft)">
                                      <p:cBhvr>
                                        <p:cTn id="36" dur="500"/>
                                        <p:tgtEl>
                                          <p:spTgt spid="44"/>
                                        </p:tgtEl>
                                      </p:cBhvr>
                                    </p:animEffect>
                                  </p:childTnLst>
                                </p:cTn>
                              </p:par>
                              <p:par>
                                <p:cTn id="37" presetID="18" presetClass="entr" presetSubtype="12" fill="hold" grpId="0" nodeType="withEffect">
                                  <p:stCondLst>
                                    <p:cond delay="0"/>
                                  </p:stCondLst>
                                  <p:childTnLst>
                                    <p:set>
                                      <p:cBhvr>
                                        <p:cTn id="38" dur="1" fill="hold">
                                          <p:stCondLst>
                                            <p:cond delay="0"/>
                                          </p:stCondLst>
                                        </p:cTn>
                                        <p:tgtEl>
                                          <p:spTgt spid="45"/>
                                        </p:tgtEl>
                                        <p:attrNameLst>
                                          <p:attrName>style.visibility</p:attrName>
                                        </p:attrNameLst>
                                      </p:cBhvr>
                                      <p:to>
                                        <p:strVal val="visible"/>
                                      </p:to>
                                    </p:set>
                                    <p:animEffect transition="in" filter="strips(downLeft)">
                                      <p:cBhvr>
                                        <p:cTn id="39" dur="500"/>
                                        <p:tgtEl>
                                          <p:spTgt spid="45"/>
                                        </p:tgtEl>
                                      </p:cBhvr>
                                    </p:animEffect>
                                  </p:childTnLst>
                                </p:cTn>
                              </p:par>
                            </p:childTnLst>
                          </p:cTn>
                        </p:par>
                        <p:par>
                          <p:cTn id="40" fill="hold">
                            <p:stCondLst>
                              <p:cond delay="3000"/>
                            </p:stCondLst>
                            <p:childTnLst>
                              <p:par>
                                <p:cTn id="41" presetID="18" presetClass="entr" presetSubtype="12" fill="hold" nodeType="afterEffect">
                                  <p:stCondLst>
                                    <p:cond delay="0"/>
                                  </p:stCondLst>
                                  <p:childTnLst>
                                    <p:set>
                                      <p:cBhvr>
                                        <p:cTn id="42" dur="1" fill="hold">
                                          <p:stCondLst>
                                            <p:cond delay="0"/>
                                          </p:stCondLst>
                                        </p:cTn>
                                        <p:tgtEl>
                                          <p:spTgt spid="2"/>
                                        </p:tgtEl>
                                        <p:attrNameLst>
                                          <p:attrName>style.visibility</p:attrName>
                                        </p:attrNameLst>
                                      </p:cBhvr>
                                      <p:to>
                                        <p:strVal val="visible"/>
                                      </p:to>
                                    </p:set>
                                    <p:animEffect transition="in" filter="strips(downLeft)">
                                      <p:cBhvr>
                                        <p:cTn id="4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3" grpId="0"/>
      <p:bldP spid="44" grpId="0" animBg="1"/>
      <p:bldP spid="45" grpId="0"/>
      <p:bldP spid="46" grpId="0" animBg="1"/>
      <p:bldP spid="47" grpId="0"/>
      <p:bldP spid="48" grpId="0" animBg="1"/>
      <p:bldP spid="4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762000" y="549275"/>
            <a:ext cx="7764463" cy="754063"/>
          </a:xfrm>
        </p:spPr>
        <p:txBody>
          <a:bodyPr/>
          <a:lstStyle/>
          <a:p>
            <a:r>
              <a:rPr lang="en-GB" altLang="ja-JP" b="1" dirty="0"/>
              <a:t>Selected Focused Applications</a:t>
            </a:r>
          </a:p>
        </p:txBody>
      </p:sp>
      <p:sp>
        <p:nvSpPr>
          <p:cNvPr id="22531" name="Slide Number Placeholder 2"/>
          <p:cNvSpPr>
            <a:spLocks noGrp="1"/>
          </p:cNvSpPr>
          <p:nvPr>
            <p:ph type="sldNum" sz="quarter" idx="10"/>
          </p:nvPr>
        </p:nvSpPr>
        <p:spPr>
          <a:xfrm>
            <a:off x="3995936" y="6491744"/>
            <a:ext cx="1600200"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ＭＳ Ｐゴシック" panose="020B0600070205080204" pitchFamily="50" charset="-128"/>
              </a:defRPr>
            </a:lvl1pPr>
            <a:lvl2pPr eaLnBrk="0" hangingPunct="0">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ＭＳ Ｐゴシック" panose="020B0600070205080204" pitchFamily="50" charset="-128"/>
              </a:defRPr>
            </a:lvl2pPr>
            <a:lvl3pPr eaLnBrk="0" hangingPunct="0">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ＭＳ Ｐゴシック" panose="020B0600070205080204" pitchFamily="50" charset="-128"/>
              </a:defRPr>
            </a:lvl3pPr>
            <a:lvl4pPr eaLnBrk="0" hangingPunct="0">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ＭＳ Ｐゴシック" panose="020B0600070205080204" pitchFamily="50" charset="-128"/>
              </a:defRPr>
            </a:lvl4pPr>
            <a:lvl5pPr eaLnBrk="0" hangingPunct="0">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ＭＳ Ｐゴシック" panose="020B0600070205080204" pitchFamily="50"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ＭＳ Ｐゴシック" panose="020B0600070205080204" pitchFamily="50"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ＭＳ Ｐゴシック" panose="020B0600070205080204" pitchFamily="50"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ＭＳ Ｐゴシック" panose="020B0600070205080204" pitchFamily="50"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ＭＳ Ｐゴシック" panose="020B0600070205080204" pitchFamily="50" charset="-128"/>
              </a:defRPr>
            </a:lvl9pPr>
          </a:lstStyle>
          <a:p>
            <a:pPr eaLnBrk="1" hangingPunct="1">
              <a:spcBef>
                <a:spcPct val="0"/>
              </a:spcBef>
              <a:buClrTx/>
              <a:buFontTx/>
              <a:buNone/>
            </a:pPr>
            <a:r>
              <a:rPr lang="en-US" altLang="ja-JP" sz="1200">
                <a:latin typeface="Times New Roman" panose="02020603050405020304" pitchFamily="18" charset="0"/>
              </a:rPr>
              <a:t>Slide </a:t>
            </a:r>
            <a:fld id="{1D083A5E-E5E7-4C79-A6A3-CB0EB5243AC3}" type="slidenum">
              <a:rPr lang="en-US" altLang="ja-JP" sz="1200">
                <a:latin typeface="Times New Roman" panose="02020603050405020304" pitchFamily="18" charset="0"/>
              </a:rPr>
              <a:pPr eaLnBrk="1" hangingPunct="1">
                <a:spcBef>
                  <a:spcPct val="0"/>
                </a:spcBef>
                <a:buClrTx/>
                <a:buFontTx/>
                <a:buNone/>
              </a:pPr>
              <a:t>6</a:t>
            </a:fld>
            <a:endParaRPr lang="en-US" altLang="ja-JP" sz="1200">
              <a:latin typeface="Times New Roman" panose="02020603050405020304" pitchFamily="18" charset="0"/>
            </a:endParaRPr>
          </a:p>
        </p:txBody>
      </p:sp>
      <p:sp>
        <p:nvSpPr>
          <p:cNvPr id="22532" name="Rectangle 4"/>
          <p:cNvSpPr>
            <a:spLocks noChangeArrowheads="1"/>
          </p:cNvSpPr>
          <p:nvPr/>
        </p:nvSpPr>
        <p:spPr bwMode="auto">
          <a:xfrm>
            <a:off x="755650" y="1341438"/>
            <a:ext cx="7848600" cy="532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ＭＳ Ｐゴシック" panose="020B0600070205080204" pitchFamily="50" charset="-128"/>
              </a:defRPr>
            </a:lvl1pPr>
            <a:lvl2pPr eaLnBrk="0" hangingPunct="0">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ＭＳ Ｐゴシック" panose="020B0600070205080204" pitchFamily="50" charset="-128"/>
              </a:defRPr>
            </a:lvl2pPr>
            <a:lvl3pPr eaLnBrk="0" hangingPunct="0">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ＭＳ Ｐゴシック" panose="020B0600070205080204" pitchFamily="50" charset="-128"/>
              </a:defRPr>
            </a:lvl3pPr>
            <a:lvl4pPr eaLnBrk="0" hangingPunct="0">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ＭＳ Ｐゴシック" panose="020B0600070205080204" pitchFamily="50" charset="-128"/>
              </a:defRPr>
            </a:lvl4pPr>
            <a:lvl5pPr eaLnBrk="0" hangingPunct="0">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ＭＳ Ｐゴシック" panose="020B0600070205080204" pitchFamily="50"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ＭＳ Ｐゴシック" panose="020B0600070205080204" pitchFamily="50"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ＭＳ Ｐゴシック" panose="020B0600070205080204" pitchFamily="50"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ＭＳ Ｐゴシック" panose="020B0600070205080204" pitchFamily="50"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ＭＳ Ｐゴシック" panose="020B0600070205080204" pitchFamily="50" charset="-128"/>
              </a:defRPr>
            </a:lvl9pPr>
          </a:lstStyle>
          <a:p>
            <a:pPr marL="0" indent="0" algn="just" eaLnBrk="1" hangingPunct="1">
              <a:lnSpc>
                <a:spcPct val="80000"/>
              </a:lnSpc>
              <a:spcBef>
                <a:spcPct val="0"/>
              </a:spcBef>
            </a:pPr>
            <a:r>
              <a:rPr lang="en-US" altLang="ja-JP" sz="2800" dirty="0">
                <a:latin typeface="Times New Roman" panose="02020603050405020304" pitchFamily="18" charset="0"/>
              </a:rPr>
              <a:t>According to a scale of demand and priority of QoS, IG-DEP has </a:t>
            </a:r>
            <a:r>
              <a:rPr lang="en-US" altLang="ja-JP" sz="2800" dirty="0" err="1">
                <a:latin typeface="Times New Roman" panose="02020603050405020304" pitchFamily="18" charset="0"/>
              </a:rPr>
              <a:t>chosed</a:t>
            </a:r>
            <a:r>
              <a:rPr lang="en-US" altLang="ja-JP" sz="2800" dirty="0">
                <a:latin typeface="Times New Roman" panose="02020603050405020304" pitchFamily="18" charset="0"/>
              </a:rPr>
              <a:t> the following three major use cases in automotive industry.</a:t>
            </a:r>
            <a:endParaRPr kumimoji="0" lang="en-US" altLang="ja-JP" sz="2800" dirty="0">
              <a:latin typeface="Times New Roman" panose="02020603050405020304" pitchFamily="18" charset="0"/>
            </a:endParaRPr>
          </a:p>
          <a:p>
            <a:pPr marL="457200" indent="-457200" algn="just" eaLnBrk="1" hangingPunct="1">
              <a:lnSpc>
                <a:spcPct val="80000"/>
              </a:lnSpc>
              <a:spcBef>
                <a:spcPct val="0"/>
              </a:spcBef>
              <a:buFont typeface="+mj-lt"/>
              <a:buAutoNum type="arabicPeriod"/>
            </a:pPr>
            <a:r>
              <a:rPr kumimoji="0" lang="en-US" altLang="ja-JP" sz="2800" b="1" u="sng" dirty="0">
                <a:latin typeface="Times New Roman" panose="02020603050405020304" pitchFamily="18" charset="0"/>
              </a:rPr>
              <a:t>Wireless intra-vehicle communications </a:t>
            </a:r>
            <a:r>
              <a:rPr kumimoji="0" lang="en-US" altLang="ja-JP" sz="2800" dirty="0">
                <a:latin typeface="Times New Roman" panose="02020603050405020304" pitchFamily="18" charset="0"/>
              </a:rPr>
              <a:t>(car bus supplement) to support CAN and RIM or providing better performance by wireless and wired integration for M2M inside a car.</a:t>
            </a:r>
          </a:p>
          <a:p>
            <a:pPr marL="457200" indent="-457200" algn="just" eaLnBrk="1" hangingPunct="1">
              <a:lnSpc>
                <a:spcPct val="80000"/>
              </a:lnSpc>
              <a:spcBef>
                <a:spcPct val="0"/>
              </a:spcBef>
              <a:buFont typeface="+mj-lt"/>
              <a:buAutoNum type="arabicPeriod"/>
            </a:pPr>
            <a:r>
              <a:rPr kumimoji="0" lang="en-US" altLang="ja-JP" sz="2800" b="1" u="sng" dirty="0">
                <a:latin typeface="Times New Roman" panose="02020603050405020304" pitchFamily="18" charset="0"/>
              </a:rPr>
              <a:t>Wireless inter-vehicle (V2V) and vehicle to infrastructure communications (V2I) </a:t>
            </a:r>
            <a:r>
              <a:rPr kumimoji="0" lang="en-US" altLang="ja-JP" sz="2800" dirty="0">
                <a:latin typeface="Times New Roman" panose="02020603050405020304" pitchFamily="18" charset="0"/>
              </a:rPr>
              <a:t>to support safe driving and traffic management by wireless ranging and communication. </a:t>
            </a:r>
          </a:p>
          <a:p>
            <a:pPr marL="457200" indent="-457200" algn="just" eaLnBrk="1" hangingPunct="1">
              <a:lnSpc>
                <a:spcPct val="80000"/>
              </a:lnSpc>
              <a:spcBef>
                <a:spcPct val="0"/>
              </a:spcBef>
              <a:buFont typeface="+mj-lt"/>
              <a:buAutoNum type="arabicPeriod"/>
            </a:pPr>
            <a:r>
              <a:rPr kumimoji="0" lang="en-US" altLang="ja-JP" sz="2800" b="1" u="sng" dirty="0">
                <a:latin typeface="Times New Roman" panose="02020603050405020304" pitchFamily="18" charset="0"/>
              </a:rPr>
              <a:t>Wireless </a:t>
            </a:r>
            <a:r>
              <a:rPr lang="en-US" altLang="ja-JP" sz="2800" b="1" u="sng" dirty="0">
                <a:latin typeface="Times New Roman" panose="02020603050405020304" pitchFamily="18" charset="0"/>
              </a:rPr>
              <a:t>r</a:t>
            </a:r>
            <a:r>
              <a:rPr kumimoji="0" lang="en-US" altLang="ja-JP" sz="2800" b="1" u="sng" dirty="0">
                <a:latin typeface="Times New Roman" panose="02020603050405020304" pitchFamily="18" charset="0"/>
              </a:rPr>
              <a:t>emote sensing and control in car manufacturing factory</a:t>
            </a:r>
            <a:r>
              <a:rPr kumimoji="0" lang="en-US" altLang="ja-JP" sz="2800" dirty="0">
                <a:latin typeface="Times New Roman" panose="02020603050405020304" pitchFamily="18" charset="0"/>
              </a:rPr>
              <a:t> to maintain stable, safe and efficient management by dependable wireless networks. </a:t>
            </a:r>
          </a:p>
          <a:p>
            <a:pPr marL="457200" indent="-457200" algn="just" eaLnBrk="1" hangingPunct="1">
              <a:lnSpc>
                <a:spcPct val="80000"/>
              </a:lnSpc>
              <a:spcBef>
                <a:spcPct val="0"/>
              </a:spcBef>
              <a:buFont typeface="+mj-lt"/>
              <a:buAutoNum type="arabicPeriod"/>
            </a:pPr>
            <a:endParaRPr kumimoji="0" lang="en-US" altLang="ja-JP" sz="2800" dirty="0">
              <a:latin typeface="Times New Roman" panose="02020603050405020304" pitchFamily="18" charset="0"/>
            </a:endParaRPr>
          </a:p>
          <a:p>
            <a:pPr marL="457200" indent="-457200" algn="just" eaLnBrk="1" hangingPunct="1">
              <a:lnSpc>
                <a:spcPct val="80000"/>
              </a:lnSpc>
              <a:spcBef>
                <a:spcPct val="0"/>
              </a:spcBef>
              <a:buFont typeface="+mj-lt"/>
              <a:buAutoNum type="arabicPeriod"/>
            </a:pPr>
            <a:endParaRPr kumimoji="0" lang="en-US" altLang="ja-JP" sz="2800" dirty="0">
              <a:latin typeface="Times New Roman" panose="02020603050405020304" pitchFamily="18" charset="0"/>
            </a:endParaRPr>
          </a:p>
          <a:p>
            <a:pPr marL="457200" indent="-457200" algn="just" eaLnBrk="1" hangingPunct="1">
              <a:lnSpc>
                <a:spcPct val="80000"/>
              </a:lnSpc>
              <a:spcBef>
                <a:spcPct val="0"/>
              </a:spcBef>
              <a:buFont typeface="+mj-lt"/>
              <a:buAutoNum type="arabicPeriod"/>
            </a:pPr>
            <a:endParaRPr kumimoji="0" lang="en-US" altLang="ja-JP" sz="2800" dirty="0">
              <a:latin typeface="Times New Roman" panose="02020603050405020304" pitchFamily="18" charset="0"/>
            </a:endParaRPr>
          </a:p>
        </p:txBody>
      </p:sp>
      <p:sp>
        <p:nvSpPr>
          <p:cNvPr id="5" name="日付プレースホルダー 5"/>
          <p:cNvSpPr txBox="1">
            <a:spLocks/>
          </p:cNvSpPr>
          <p:nvPr/>
        </p:nvSpPr>
        <p:spPr bwMode="auto">
          <a:xfrm>
            <a:off x="6858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defPPr>
              <a:defRPr lang="ja-JP"/>
            </a:defPPr>
            <a:lvl1pPr marL="0" algn="l" defTabSz="914400" rtl="0" eaLnBrk="0" latinLnBrk="0" hangingPunct="0">
              <a:defRPr kumimoji="1" sz="1400" b="1"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dirty="0">
                <a:solidFill>
                  <a:srgbClr val="000000"/>
                </a:solidFill>
              </a:rPr>
              <a:t>July 2017</a:t>
            </a:r>
          </a:p>
        </p:txBody>
      </p:sp>
      <p:sp>
        <p:nvSpPr>
          <p:cNvPr id="7" name="フッター プレースホルダー 4"/>
          <p:cNvSpPr>
            <a:spLocks noGrp="1"/>
          </p:cNvSpPr>
          <p:nvPr>
            <p:ph type="ftr" sz="quarter" idx="3"/>
          </p:nvPr>
        </p:nvSpPr>
        <p:spPr>
          <a:xfrm>
            <a:off x="4958499" y="6475412"/>
            <a:ext cx="3831211" cy="382587"/>
          </a:xfrm>
        </p:spPr>
        <p:txBody>
          <a:bodyPr/>
          <a:lstStyle/>
          <a:p>
            <a:r>
              <a:rPr lang="en-US" altLang="ja-JP" dirty="0"/>
              <a:t>Ryuji Kohno(YNU/CWC-Nippon),  </a:t>
            </a:r>
            <a:r>
              <a:rPr lang="en-US" altLang="ja-JP" dirty="0" err="1"/>
              <a:t>Jussi</a:t>
            </a:r>
            <a:r>
              <a:rPr lang="en-US" altLang="ja-JP" dirty="0"/>
              <a:t> </a:t>
            </a:r>
            <a:r>
              <a:rPr lang="en-US" altLang="ja-JP" dirty="0" err="1"/>
              <a:t>Haapola</a:t>
            </a:r>
            <a:r>
              <a:rPr lang="en-US" altLang="ja-JP" dirty="0"/>
              <a:t> (CWC)</a:t>
            </a:r>
          </a:p>
        </p:txBody>
      </p:sp>
    </p:spTree>
    <p:extLst>
      <p:ext uri="{BB962C8B-B14F-4D97-AF65-F5344CB8AC3E}">
        <p14:creationId xmlns:p14="http://schemas.microsoft.com/office/powerpoint/2010/main" val="1697409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タイトル 1"/>
          <p:cNvSpPr>
            <a:spLocks noGrp="1"/>
          </p:cNvSpPr>
          <p:nvPr>
            <p:ph type="title"/>
          </p:nvPr>
        </p:nvSpPr>
        <p:spPr>
          <a:xfrm>
            <a:off x="722312" y="557952"/>
            <a:ext cx="7772400" cy="1066800"/>
          </a:xfrm>
        </p:spPr>
        <p:txBody>
          <a:bodyPr/>
          <a:lstStyle/>
          <a:p>
            <a:r>
              <a:rPr kumimoji="1" lang="en-US" altLang="ja-JP" b="1" dirty="0"/>
              <a:t>Technical Challenges for Enhanced Dependability</a:t>
            </a:r>
            <a:endParaRPr kumimoji="1" lang="ja-JP" altLang="en-US" b="1" dirty="0"/>
          </a:p>
        </p:txBody>
      </p:sp>
      <p:sp>
        <p:nvSpPr>
          <p:cNvPr id="32771" name="スライド番号プレースホルダー 2"/>
          <p:cNvSpPr>
            <a:spLocks noGrp="1"/>
          </p:cNvSpPr>
          <p:nvPr>
            <p:ph type="sldNum" sz="quarter" idx="10"/>
          </p:nvPr>
        </p:nvSpPr>
        <p:spPr>
          <a:xfrm>
            <a:off x="4283968" y="6453336"/>
            <a:ext cx="1600200"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bg1"/>
                </a:solidFill>
                <a:latin typeface="Times New Roman" panose="02020603050405020304" pitchFamily="18" charset="0"/>
                <a:ea typeface="ＭＳ Ｐゴシック" panose="020B0600070205080204" pitchFamily="50"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bg1"/>
                </a:solidFill>
                <a:latin typeface="Times New Roman" panose="02020603050405020304" pitchFamily="18" charset="0"/>
                <a:ea typeface="ＭＳ Ｐゴシック" panose="020B0600070205080204" pitchFamily="50"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bg1"/>
                </a:solidFill>
                <a:latin typeface="Times New Roman" panose="02020603050405020304" pitchFamily="18" charset="0"/>
                <a:ea typeface="ＭＳ Ｐゴシック" panose="020B0600070205080204" pitchFamily="50"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bg1"/>
                </a:solidFill>
                <a:latin typeface="Times New Roman" panose="02020603050405020304" pitchFamily="18" charset="0"/>
                <a:ea typeface="ＭＳ Ｐゴシック" panose="020B0600070205080204" pitchFamily="50"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bg1"/>
                </a:solidFill>
                <a:latin typeface="Times New Roman" panose="02020603050405020304" pitchFamily="18" charset="0"/>
                <a:ea typeface="ＭＳ Ｐゴシック" panose="020B0600070205080204" pitchFamily="50"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bg1"/>
                </a:solidFill>
                <a:latin typeface="Times New Roman" panose="02020603050405020304" pitchFamily="18" charset="0"/>
                <a:ea typeface="ＭＳ Ｐゴシック" panose="020B0600070205080204" pitchFamily="50"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bg1"/>
                </a:solidFill>
                <a:latin typeface="Times New Roman" panose="02020603050405020304" pitchFamily="18" charset="0"/>
                <a:ea typeface="ＭＳ Ｐゴシック" panose="020B0600070205080204" pitchFamily="50"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bg1"/>
                </a:solidFill>
                <a:latin typeface="Times New Roman" panose="02020603050405020304" pitchFamily="18" charset="0"/>
                <a:ea typeface="ＭＳ Ｐゴシック" panose="020B0600070205080204" pitchFamily="50"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bg1"/>
                </a:solidFill>
                <a:latin typeface="Times New Roman" panose="02020603050405020304" pitchFamily="18" charset="0"/>
                <a:ea typeface="ＭＳ Ｐゴシック" panose="020B0600070205080204" pitchFamily="50" charset="-128"/>
              </a:defRPr>
            </a:lvl9pPr>
          </a:lstStyle>
          <a:p>
            <a:pPr eaLnBrk="1" hangingPunct="1"/>
            <a:r>
              <a:rPr kumimoji="0" lang="en-US" altLang="ja-JP">
                <a:solidFill>
                  <a:srgbClr val="000000"/>
                </a:solidFill>
              </a:rPr>
              <a:t>Slide </a:t>
            </a:r>
            <a:fld id="{F4293F67-6EF0-425D-B09E-821D71A8A8E8}" type="slidenum">
              <a:rPr kumimoji="0" lang="en-US" altLang="ja-JP">
                <a:solidFill>
                  <a:srgbClr val="000000"/>
                </a:solidFill>
              </a:rPr>
              <a:pPr eaLnBrk="1" hangingPunct="1"/>
              <a:t>7</a:t>
            </a:fld>
            <a:endParaRPr kumimoji="0" lang="en-US" altLang="ja-JP">
              <a:solidFill>
                <a:srgbClr val="000000"/>
              </a:solidFill>
            </a:endParaRPr>
          </a:p>
        </p:txBody>
      </p:sp>
      <p:sp>
        <p:nvSpPr>
          <p:cNvPr id="5" name="テキスト ボックス 4"/>
          <p:cNvSpPr txBox="1"/>
          <p:nvPr/>
        </p:nvSpPr>
        <p:spPr>
          <a:xfrm>
            <a:off x="323850" y="1656901"/>
            <a:ext cx="8569325" cy="5016758"/>
          </a:xfrm>
          <a:prstGeom prst="rect">
            <a:avLst/>
          </a:prstGeom>
          <a:noFill/>
        </p:spPr>
        <p:txBody>
          <a:bodyPr>
            <a:spAutoFit/>
          </a:bodyPr>
          <a:lstStyle/>
          <a:p>
            <a:pPr marL="457200" indent="-457200">
              <a:buFont typeface="Arial" panose="020B0604020202020204" pitchFamily="34" charset="0"/>
              <a:buChar char="•"/>
              <a:defRPr/>
            </a:pPr>
            <a:r>
              <a:rPr lang="en-US" altLang="ja-JP" sz="2000" dirty="0">
                <a:solidFill>
                  <a:schemeClr val="tx1"/>
                </a:solidFill>
              </a:rPr>
              <a:t>First of all, we should recognize that any technology in PHY and MAC cannot guarantee full dependability in every use case.</a:t>
            </a:r>
          </a:p>
          <a:p>
            <a:pPr marL="457200" indent="-457200">
              <a:buFont typeface="Arial" panose="020B0604020202020204" pitchFamily="34" charset="0"/>
              <a:buChar char="•"/>
              <a:defRPr/>
            </a:pPr>
            <a:r>
              <a:rPr lang="en-US" altLang="ja-JP" sz="2000" dirty="0">
                <a:solidFill>
                  <a:schemeClr val="tx1"/>
                </a:solidFill>
              </a:rPr>
              <a:t>However, we can design a new standard which can guarantee a certain level of enhanced dependability in a specific defined use case. </a:t>
            </a:r>
          </a:p>
          <a:p>
            <a:pPr marL="457200" indent="-457200">
              <a:buFont typeface="Arial" panose="020B0604020202020204" pitchFamily="34" charset="0"/>
              <a:buChar char="•"/>
              <a:defRPr/>
            </a:pPr>
            <a:r>
              <a:rPr lang="en-US" altLang="ja-JP" sz="2000" dirty="0">
                <a:solidFill>
                  <a:schemeClr val="tx1"/>
                </a:solidFill>
              </a:rPr>
              <a:t>As an analogy of informed consent in medical doctor to a patient, a manufacturer of a dependable wireless network can describe such a specific defined use case that </a:t>
            </a:r>
            <a:r>
              <a:rPr lang="en-US" altLang="ja-JP" sz="2000" b="1" i="1" u="sng" dirty="0">
                <a:solidFill>
                  <a:schemeClr val="tx1"/>
                </a:solidFill>
              </a:rPr>
              <a:t>the manufacture can guarantee a defined level of dependability showing necessary cost and remained uncertainty.  </a:t>
            </a:r>
            <a:r>
              <a:rPr lang="en-US" altLang="ja-JP" sz="2000" dirty="0">
                <a:solidFill>
                  <a:schemeClr val="tx1"/>
                </a:solidFill>
              </a:rPr>
              <a:t>This is an honest manner and much better than no guarantee for any use case.</a:t>
            </a:r>
          </a:p>
          <a:p>
            <a:pPr marL="457200" indent="-457200">
              <a:buFont typeface="Arial" panose="020B0604020202020204" pitchFamily="34" charset="0"/>
              <a:buChar char="•"/>
              <a:defRPr/>
            </a:pPr>
            <a:r>
              <a:rPr lang="en-US" altLang="ja-JP" sz="2000" dirty="0">
                <a:solidFill>
                  <a:schemeClr val="tx1"/>
                </a:solidFill>
              </a:rPr>
              <a:t>Therefore, an expecting standard describes a specific use case in which </a:t>
            </a:r>
            <a:r>
              <a:rPr lang="en-US" altLang="ja-JP" sz="2000" b="1" i="1" u="sng" dirty="0">
                <a:solidFill>
                  <a:schemeClr val="tx1"/>
                </a:solidFill>
              </a:rPr>
              <a:t>worst performance can be guaranteed enough high while most of exiting standards have been designed with average performance base. </a:t>
            </a:r>
          </a:p>
          <a:p>
            <a:pPr marL="457200" indent="-457200">
              <a:buFont typeface="Arial" panose="020B0604020202020204" pitchFamily="34" charset="0"/>
              <a:buChar char="•"/>
              <a:defRPr/>
            </a:pPr>
            <a:r>
              <a:rPr lang="en-US" altLang="ja-JP" sz="2000" dirty="0">
                <a:solidFill>
                  <a:schemeClr val="tx1"/>
                </a:solidFill>
              </a:rPr>
              <a:t>Technical requirement for the specific use case can be guaranteed.</a:t>
            </a:r>
          </a:p>
          <a:p>
            <a:pPr>
              <a:defRPr/>
            </a:pPr>
            <a:endParaRPr lang="ja-JP" altLang="en-US" sz="2000" dirty="0">
              <a:solidFill>
                <a:schemeClr val="tx1"/>
              </a:solidFill>
            </a:endParaRPr>
          </a:p>
        </p:txBody>
      </p:sp>
      <p:sp>
        <p:nvSpPr>
          <p:cNvPr id="7" name="日付プレースホルダー 5"/>
          <p:cNvSpPr txBox="1">
            <a:spLocks/>
          </p:cNvSpPr>
          <p:nvPr/>
        </p:nvSpPr>
        <p:spPr bwMode="auto">
          <a:xfrm>
            <a:off x="6858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defPPr>
              <a:defRPr lang="ja-JP"/>
            </a:defPPr>
            <a:lvl1pPr marL="0" algn="l" defTabSz="914400" rtl="0" eaLnBrk="0" latinLnBrk="0" hangingPunct="0">
              <a:defRPr kumimoji="1" sz="1400" b="1"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dirty="0">
                <a:solidFill>
                  <a:srgbClr val="000000"/>
                </a:solidFill>
              </a:rPr>
              <a:t>July 2017</a:t>
            </a:r>
          </a:p>
        </p:txBody>
      </p:sp>
      <p:sp>
        <p:nvSpPr>
          <p:cNvPr id="8" name="フッター プレースホルダー 2"/>
          <p:cNvSpPr>
            <a:spLocks noGrp="1"/>
          </p:cNvSpPr>
          <p:nvPr>
            <p:ph type="ftr" sz="quarter" idx="11"/>
          </p:nvPr>
        </p:nvSpPr>
        <p:spPr>
          <a:xfrm>
            <a:off x="5184742" y="6516052"/>
            <a:ext cx="4108894" cy="189756"/>
          </a:xfrm>
        </p:spPr>
        <p:txBody>
          <a:bodyPr/>
          <a:lstStyle/>
          <a:p>
            <a:r>
              <a:rPr lang="en-US" sz="1100" dirty="0">
                <a:solidFill>
                  <a:srgbClr val="000000"/>
                </a:solidFill>
              </a:rPr>
              <a:t>Ryuji Kohno(YNU, CWC-Nippon), </a:t>
            </a:r>
            <a:r>
              <a:rPr lang="en-US" sz="1100" dirty="0" err="1">
                <a:solidFill>
                  <a:srgbClr val="000000"/>
                </a:solidFill>
              </a:rPr>
              <a:t>Jussi</a:t>
            </a:r>
            <a:r>
              <a:rPr lang="en-US" sz="1100" dirty="0">
                <a:solidFill>
                  <a:srgbClr val="000000"/>
                </a:solidFill>
              </a:rPr>
              <a:t> </a:t>
            </a:r>
            <a:r>
              <a:rPr lang="en-US" sz="1100" dirty="0" err="1">
                <a:solidFill>
                  <a:srgbClr val="000000"/>
                </a:solidFill>
              </a:rPr>
              <a:t>Haapola</a:t>
            </a:r>
            <a:r>
              <a:rPr lang="en-US" sz="1100" dirty="0">
                <a:solidFill>
                  <a:srgbClr val="000000"/>
                </a:solidFill>
              </a:rPr>
              <a:t> (CWC)</a:t>
            </a:r>
          </a:p>
        </p:txBody>
      </p:sp>
    </p:spTree>
    <p:extLst>
      <p:ext uri="{BB962C8B-B14F-4D97-AF65-F5344CB8AC3E}">
        <p14:creationId xmlns:p14="http://schemas.microsoft.com/office/powerpoint/2010/main" val="1921718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721132"/>
            <a:ext cx="9108504" cy="1066800"/>
          </a:xfrm>
        </p:spPr>
        <p:txBody>
          <a:bodyPr/>
          <a:lstStyle/>
          <a:p>
            <a:r>
              <a:rPr kumimoji="1" lang="en-US" altLang="ja-JP" sz="2800" b="1" dirty="0"/>
              <a:t>Discussion on Uniqueness for an expecting new standard in IG-DEP different from existing IEEE802.11 &amp; 15 standards</a:t>
            </a:r>
            <a:endParaRPr kumimoji="1" lang="ja-JP" altLang="en-US" sz="2800" b="1" dirty="0"/>
          </a:p>
        </p:txBody>
      </p:sp>
      <p:sp>
        <p:nvSpPr>
          <p:cNvPr id="3" name="コンテンツ プレースホルダー 2"/>
          <p:cNvSpPr>
            <a:spLocks noGrp="1"/>
          </p:cNvSpPr>
          <p:nvPr>
            <p:ph idx="1"/>
          </p:nvPr>
        </p:nvSpPr>
        <p:spPr>
          <a:xfrm>
            <a:off x="522920" y="1988820"/>
            <a:ext cx="8062664" cy="4114800"/>
          </a:xfrm>
        </p:spPr>
        <p:txBody>
          <a:bodyPr/>
          <a:lstStyle/>
          <a:p>
            <a:pPr marL="457200" indent="-457200" algn="just">
              <a:buFont typeface="+mj-lt"/>
              <a:buAutoNum type="arabicPeriod"/>
            </a:pPr>
            <a:r>
              <a:rPr lang="en-US" altLang="ja-JP" sz="2400" dirty="0"/>
              <a:t>MAC protocol for around packets and recursive access for feedback loop in remote sensing and controlling; </a:t>
            </a:r>
          </a:p>
          <a:p>
            <a:pPr marL="457200" indent="-457200" algn="just">
              <a:buFont typeface="+mj-lt"/>
              <a:buAutoNum type="arabicPeriod"/>
            </a:pPr>
            <a:r>
              <a:rPr kumimoji="1" lang="en-US" altLang="ja-JP" sz="2400" dirty="0"/>
              <a:t>Level of dependability can be defined with showing necessary cost and remained uncertainty.  This is an honest manner and much better than no guarantee for any use case.</a:t>
            </a:r>
          </a:p>
          <a:p>
            <a:pPr marL="457200" indent="-457200" algn="just">
              <a:buFont typeface="+mj-lt"/>
              <a:buAutoNum type="arabicPeriod"/>
            </a:pPr>
            <a:r>
              <a:rPr kumimoji="1" lang="en-US" altLang="ja-JP" sz="2400" dirty="0"/>
              <a:t>Worst performance can be guaranteed enough high while most of exiting standards have been designed with average performance base. </a:t>
            </a:r>
          </a:p>
          <a:p>
            <a:pPr marL="457200" indent="-457200" algn="just">
              <a:buFont typeface="+mj-lt"/>
              <a:buAutoNum type="arabicPeriod"/>
            </a:pPr>
            <a:r>
              <a:rPr kumimoji="1" lang="en-US" altLang="ja-JP" sz="2400" dirty="0"/>
              <a:t>Others</a:t>
            </a:r>
          </a:p>
          <a:p>
            <a:pPr algn="just"/>
            <a:endParaRPr kumimoji="1" lang="ja-JP" altLang="en-US" sz="2400" dirty="0"/>
          </a:p>
        </p:txBody>
      </p:sp>
      <p:sp>
        <p:nvSpPr>
          <p:cNvPr id="4" name="フッター プレースホルダー 3"/>
          <p:cNvSpPr>
            <a:spLocks noGrp="1"/>
          </p:cNvSpPr>
          <p:nvPr>
            <p:ph type="ftr" sz="quarter" idx="11"/>
          </p:nvPr>
        </p:nvSpPr>
        <p:spPr/>
        <p:txBody>
          <a:bodyPr/>
          <a:lstStyle/>
          <a:p>
            <a:endParaRPr lang="en-US" dirty="0">
              <a:solidFill>
                <a:srgbClr val="000000"/>
              </a:solidFill>
            </a:endParaRPr>
          </a:p>
          <a:p>
            <a:endParaRPr lang="en-US" dirty="0">
              <a:solidFill>
                <a:srgbClr val="000000"/>
              </a:solidFill>
            </a:endParaRPr>
          </a:p>
        </p:txBody>
      </p:sp>
      <p:sp>
        <p:nvSpPr>
          <p:cNvPr id="5" name="スライド番号プレースホルダー 4"/>
          <p:cNvSpPr>
            <a:spLocks noGrp="1"/>
          </p:cNvSpPr>
          <p:nvPr>
            <p:ph type="sldNum" sz="quarter" idx="12"/>
          </p:nvPr>
        </p:nvSpPr>
        <p:spPr/>
        <p:txBody>
          <a:bodyPr/>
          <a:lstStyle/>
          <a:p>
            <a:pPr>
              <a:defRPr/>
            </a:pPr>
            <a:r>
              <a:rPr lang="en-US">
                <a:solidFill>
                  <a:srgbClr val="000000"/>
                </a:solidFill>
              </a:rPr>
              <a:t>Slide </a:t>
            </a:r>
            <a:fld id="{B3B06152-741F-4076-B040-D5427CE11BFD}" type="slidenum">
              <a:rPr lang="en-US" smtClean="0">
                <a:solidFill>
                  <a:srgbClr val="000000"/>
                </a:solidFill>
              </a:rPr>
              <a:pPr>
                <a:defRPr/>
              </a:pPr>
              <a:t>8</a:t>
            </a:fld>
            <a:endParaRPr lang="en-US" dirty="0">
              <a:solidFill>
                <a:srgbClr val="000000"/>
              </a:solidFill>
            </a:endParaRPr>
          </a:p>
        </p:txBody>
      </p:sp>
      <p:sp>
        <p:nvSpPr>
          <p:cNvPr id="6" name="日付プレースホルダー 5"/>
          <p:cNvSpPr>
            <a:spLocks noGrp="1"/>
          </p:cNvSpPr>
          <p:nvPr>
            <p:ph type="dt" sz="half" idx="10"/>
          </p:nvPr>
        </p:nvSpPr>
        <p:spPr/>
        <p:txBody>
          <a:bodyPr/>
          <a:lstStyle/>
          <a:p>
            <a:endParaRPr lang="en-US" dirty="0">
              <a:solidFill>
                <a:srgbClr val="000000"/>
              </a:solidFill>
            </a:endParaRPr>
          </a:p>
        </p:txBody>
      </p:sp>
      <p:sp>
        <p:nvSpPr>
          <p:cNvPr id="7" name="日付プレースホルダー 5"/>
          <p:cNvSpPr txBox="1">
            <a:spLocks/>
          </p:cNvSpPr>
          <p:nvPr/>
        </p:nvSpPr>
        <p:spPr bwMode="auto">
          <a:xfrm>
            <a:off x="6858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defPPr>
              <a:defRPr lang="ja-JP"/>
            </a:defPPr>
            <a:lvl1pPr marL="0" algn="l" defTabSz="914400" rtl="0" eaLnBrk="0" latinLnBrk="0" hangingPunct="0">
              <a:defRPr kumimoji="1" sz="1400" b="1"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dirty="0">
                <a:solidFill>
                  <a:srgbClr val="000000"/>
                </a:solidFill>
              </a:rPr>
              <a:t>July 2017</a:t>
            </a:r>
          </a:p>
        </p:txBody>
      </p:sp>
      <p:sp>
        <p:nvSpPr>
          <p:cNvPr id="8" name="フッター プレースホルダー 4"/>
          <p:cNvSpPr>
            <a:spLocks noGrp="1"/>
          </p:cNvSpPr>
          <p:nvPr>
            <p:ph type="ftr" sz="quarter" idx="3"/>
          </p:nvPr>
        </p:nvSpPr>
        <p:spPr>
          <a:xfrm>
            <a:off x="4967926" y="6475412"/>
            <a:ext cx="3831211" cy="382587"/>
          </a:xfrm>
        </p:spPr>
        <p:txBody>
          <a:bodyPr/>
          <a:lstStyle/>
          <a:p>
            <a:r>
              <a:rPr lang="en-US" altLang="ja-JP" dirty="0"/>
              <a:t>Ryuji Kohno(YNU/CWC-Nippon),  </a:t>
            </a:r>
            <a:r>
              <a:rPr lang="en-US" altLang="ja-JP" dirty="0" err="1"/>
              <a:t>Jussi</a:t>
            </a:r>
            <a:r>
              <a:rPr lang="en-US" altLang="ja-JP" dirty="0"/>
              <a:t> </a:t>
            </a:r>
            <a:r>
              <a:rPr lang="en-US" altLang="ja-JP" dirty="0" err="1"/>
              <a:t>Haapola</a:t>
            </a:r>
            <a:r>
              <a:rPr lang="en-US" altLang="ja-JP" dirty="0"/>
              <a:t> (CWC)</a:t>
            </a:r>
          </a:p>
        </p:txBody>
      </p:sp>
    </p:spTree>
    <p:extLst>
      <p:ext uri="{BB962C8B-B14F-4D97-AF65-F5344CB8AC3E}">
        <p14:creationId xmlns:p14="http://schemas.microsoft.com/office/powerpoint/2010/main" val="393337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620688"/>
            <a:ext cx="9108504" cy="1066800"/>
          </a:xfrm>
        </p:spPr>
        <p:txBody>
          <a:bodyPr/>
          <a:lstStyle/>
          <a:p>
            <a:r>
              <a:rPr kumimoji="1" lang="en-US" altLang="ja-JP" sz="2800" b="1" dirty="0"/>
              <a:t>Uniqueness for an expecting new standard in IG-DEP different from existing IEEE802.11 &amp; 15 standards(1/2)</a:t>
            </a:r>
            <a:endParaRPr kumimoji="1" lang="ja-JP" altLang="en-US" sz="2800" b="1" dirty="0"/>
          </a:p>
        </p:txBody>
      </p:sp>
      <p:sp>
        <p:nvSpPr>
          <p:cNvPr id="3" name="コンテンツ プレースホルダー 2"/>
          <p:cNvSpPr>
            <a:spLocks noGrp="1"/>
          </p:cNvSpPr>
          <p:nvPr>
            <p:ph idx="1"/>
          </p:nvPr>
        </p:nvSpPr>
        <p:spPr>
          <a:xfrm>
            <a:off x="522920" y="1700808"/>
            <a:ext cx="8062664" cy="4114800"/>
          </a:xfrm>
        </p:spPr>
        <p:txBody>
          <a:bodyPr/>
          <a:lstStyle/>
          <a:p>
            <a:pPr marL="457200" indent="-457200" algn="just">
              <a:buFont typeface="+mj-lt"/>
              <a:buAutoNum type="arabicPeriod"/>
            </a:pPr>
            <a:r>
              <a:rPr kumimoji="1" lang="en-US" altLang="ja-JP" sz="2400" b="1" dirty="0"/>
              <a:t>MAC protocol for around packets and recursive access for feedback loop in remote sensing and controlling</a:t>
            </a:r>
            <a:r>
              <a:rPr kumimoji="1" lang="en-US" altLang="ja-JP" sz="2400" dirty="0"/>
              <a:t>; </a:t>
            </a:r>
          </a:p>
          <a:p>
            <a:pPr marL="857250" lvl="1" indent="-457200" algn="just">
              <a:buFont typeface="+mj-lt"/>
              <a:buAutoNum type="alphaUcParenR"/>
            </a:pPr>
            <a:r>
              <a:rPr kumimoji="1" lang="en-US" altLang="ja-JP" sz="2000" dirty="0"/>
              <a:t>Most of major use cases taken care in IG-DEP assume feedback loop for remote monitoring sensors or radars and feedback controlling actuators such as robotics and a brake.  IG-DEP defines a new MAC protocol for such around packets that are pairs of corresponding packets in between uplink from sensor nodes to a coordinator and downlink from a coordinator to actuator nodes.</a:t>
            </a:r>
          </a:p>
          <a:p>
            <a:pPr marL="857250" lvl="1" indent="-457200" algn="just">
              <a:buFont typeface="+mj-lt"/>
              <a:buAutoNum type="alphaUcParenR"/>
            </a:pPr>
            <a:r>
              <a:rPr kumimoji="1" lang="en-US" altLang="ja-JP" sz="2000" dirty="0"/>
              <a:t>Such around packets are used to access recursively to make a system stable convergence.</a:t>
            </a:r>
          </a:p>
          <a:p>
            <a:pPr marL="857250" lvl="1" indent="-457200" algn="just">
              <a:buFont typeface="+mj-lt"/>
              <a:buAutoNum type="alphaUcParenR"/>
            </a:pPr>
            <a:r>
              <a:rPr kumimoji="1" lang="en-US" altLang="ja-JP" sz="2000" dirty="0"/>
              <a:t>So such MAC as to guarantee maximum feedback around or loop delay should be less than a threshold. </a:t>
            </a:r>
          </a:p>
          <a:p>
            <a:pPr algn="just"/>
            <a:endParaRPr kumimoji="1" lang="ja-JP" altLang="en-US" sz="2400" dirty="0"/>
          </a:p>
        </p:txBody>
      </p:sp>
      <p:sp>
        <p:nvSpPr>
          <p:cNvPr id="4" name="フッター プレースホルダー 3"/>
          <p:cNvSpPr>
            <a:spLocks noGrp="1"/>
          </p:cNvSpPr>
          <p:nvPr>
            <p:ph type="ftr" sz="quarter" idx="11"/>
          </p:nvPr>
        </p:nvSpPr>
        <p:spPr/>
        <p:txBody>
          <a:bodyPr/>
          <a:lstStyle/>
          <a:p>
            <a:endParaRPr lang="en-US" dirty="0">
              <a:solidFill>
                <a:srgbClr val="000000"/>
              </a:solidFill>
            </a:endParaRPr>
          </a:p>
        </p:txBody>
      </p:sp>
      <p:sp>
        <p:nvSpPr>
          <p:cNvPr id="5" name="スライド番号プレースホルダー 4"/>
          <p:cNvSpPr>
            <a:spLocks noGrp="1"/>
          </p:cNvSpPr>
          <p:nvPr>
            <p:ph type="sldNum" sz="quarter" idx="12"/>
          </p:nvPr>
        </p:nvSpPr>
        <p:spPr/>
        <p:txBody>
          <a:bodyPr/>
          <a:lstStyle/>
          <a:p>
            <a:pPr>
              <a:defRPr/>
            </a:pPr>
            <a:r>
              <a:rPr lang="en-US">
                <a:solidFill>
                  <a:srgbClr val="000000"/>
                </a:solidFill>
              </a:rPr>
              <a:t>Slide </a:t>
            </a:r>
            <a:fld id="{B3B06152-741F-4076-B040-D5427CE11BFD}" type="slidenum">
              <a:rPr lang="en-US" smtClean="0">
                <a:solidFill>
                  <a:srgbClr val="000000"/>
                </a:solidFill>
              </a:rPr>
              <a:pPr>
                <a:defRPr/>
              </a:pPr>
              <a:t>9</a:t>
            </a:fld>
            <a:endParaRPr lang="en-US" dirty="0">
              <a:solidFill>
                <a:srgbClr val="000000"/>
              </a:solidFill>
            </a:endParaRPr>
          </a:p>
        </p:txBody>
      </p:sp>
      <p:sp>
        <p:nvSpPr>
          <p:cNvPr id="6" name="日付プレースホルダー 5"/>
          <p:cNvSpPr>
            <a:spLocks noGrp="1"/>
          </p:cNvSpPr>
          <p:nvPr>
            <p:ph type="dt" sz="half" idx="10"/>
          </p:nvPr>
        </p:nvSpPr>
        <p:spPr/>
        <p:txBody>
          <a:bodyPr/>
          <a:lstStyle/>
          <a:p>
            <a:endParaRPr lang="en-US" dirty="0">
              <a:solidFill>
                <a:srgbClr val="000000"/>
              </a:solidFill>
            </a:endParaRPr>
          </a:p>
        </p:txBody>
      </p:sp>
      <p:sp>
        <p:nvSpPr>
          <p:cNvPr id="7" name="フッター プレースホルダー 4"/>
          <p:cNvSpPr>
            <a:spLocks noGrp="1"/>
          </p:cNvSpPr>
          <p:nvPr>
            <p:ph type="ftr" sz="quarter" idx="3"/>
          </p:nvPr>
        </p:nvSpPr>
        <p:spPr>
          <a:xfrm>
            <a:off x="4958499" y="6475412"/>
            <a:ext cx="3831211" cy="382587"/>
          </a:xfrm>
        </p:spPr>
        <p:txBody>
          <a:bodyPr/>
          <a:lstStyle/>
          <a:p>
            <a:r>
              <a:rPr lang="en-US" altLang="ja-JP" dirty="0"/>
              <a:t>Ryuji Kohno(YNU/CWC-Nippon),  </a:t>
            </a:r>
            <a:r>
              <a:rPr lang="en-US" altLang="ja-JP" dirty="0" err="1"/>
              <a:t>Jussi</a:t>
            </a:r>
            <a:r>
              <a:rPr lang="en-US" altLang="ja-JP" dirty="0"/>
              <a:t> </a:t>
            </a:r>
            <a:r>
              <a:rPr lang="en-US" altLang="ja-JP" dirty="0" err="1"/>
              <a:t>Haapola</a:t>
            </a:r>
            <a:r>
              <a:rPr lang="en-US" altLang="ja-JP" dirty="0"/>
              <a:t> (CWC)</a:t>
            </a:r>
          </a:p>
        </p:txBody>
      </p:sp>
    </p:spTree>
    <p:extLst>
      <p:ext uri="{BB962C8B-B14F-4D97-AF65-F5344CB8AC3E}">
        <p14:creationId xmlns:p14="http://schemas.microsoft.com/office/powerpoint/2010/main" val="1408676925"/>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212</TotalTime>
  <Words>1339</Words>
  <Application>Microsoft Office PowerPoint</Application>
  <PresentationFormat>画面に合わせる (4:3)</PresentationFormat>
  <Paragraphs>166</Paragraphs>
  <Slides>12</Slides>
  <Notes>5</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12</vt:i4>
      </vt:variant>
    </vt:vector>
  </HeadingPairs>
  <TitlesOfParts>
    <vt:vector size="19" baseType="lpstr">
      <vt:lpstr>Arial Unicode MS</vt:lpstr>
      <vt:lpstr>굴림</vt:lpstr>
      <vt:lpstr>ＭＳ Ｐゴシック</vt:lpstr>
      <vt:lpstr>游ゴシック</vt:lpstr>
      <vt:lpstr>Arial</vt:lpstr>
      <vt:lpstr>Times New Roman</vt:lpstr>
      <vt:lpstr>IEEE-P802_15</vt:lpstr>
      <vt:lpstr>PowerPoint プレゼンテーション</vt:lpstr>
      <vt:lpstr> IEEE 802.15 IG DEP   Discussion on Necessity of a New Standard for Enhanced Dependability in Wireless Networks for Focused Applications   Ryuji Kohno(YNU/CWC-Nippon) Jussi Haapola(CWC)</vt:lpstr>
      <vt:lpstr>Summary of Previous and Current Discussion</vt:lpstr>
      <vt:lpstr>Proposed applications</vt:lpstr>
      <vt:lpstr>PowerPoint プレゼンテーション</vt:lpstr>
      <vt:lpstr>Selected Focused Applications</vt:lpstr>
      <vt:lpstr>Technical Challenges for Enhanced Dependability</vt:lpstr>
      <vt:lpstr>Discussion on Uniqueness for an expecting new standard in IG-DEP different from existing IEEE802.11 &amp; 15 standards</vt:lpstr>
      <vt:lpstr>Uniqueness for an expecting new standard in IG-DEP different from existing IEEE802.11 &amp; 15 standards(1/2)</vt:lpstr>
      <vt:lpstr>Uniqueness for an expecting new standard in IG-DEP different from existing IEEE802.11 &amp; 15 standards(2/2)</vt:lpstr>
      <vt:lpstr>Contributions</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Ryuji Kohno</dc:creator>
  <cp:lastModifiedBy>Ryuji Kohno</cp:lastModifiedBy>
  <cp:revision>21</cp:revision>
  <dcterms:created xsi:type="dcterms:W3CDTF">2017-07-12T02:28:29Z</dcterms:created>
  <dcterms:modified xsi:type="dcterms:W3CDTF">2017-07-12T06:00:53Z</dcterms:modified>
</cp:coreProperties>
</file>