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59" r:id="rId2"/>
    <p:sldId id="258" r:id="rId3"/>
    <p:sldId id="260" r:id="rId4"/>
    <p:sldId id="265" r:id="rId5"/>
    <p:sldId id="256" r:id="rId6"/>
    <p:sldId id="261" r:id="rId7"/>
    <p:sldId id="266" r:id="rId8"/>
    <p:sldId id="268" r:id="rId9"/>
    <p:sldId id="269" r:id="rId10"/>
    <p:sldId id="270" r:id="rId11"/>
    <p:sldId id="273" r:id="rId12"/>
    <p:sldId id="262" r:id="rId13"/>
    <p:sldId id="263" r:id="rId14"/>
    <p:sldId id="264" r:id="rId15"/>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077"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74D2E74A-5493-451F-AB44-7F0CE814CE20}" type="slidenum">
              <a:rPr lang="en-US" altLang="en-US"/>
              <a:pPr/>
              <a:t>‹#›</a:t>
            </a:fld>
            <a:endParaRPr lang="en-US" alt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7472DCE0-6865-4CB0-8E05-0F8E656ABF4B}" type="slidenum">
              <a:rPr lang="en-US" altLang="en-US"/>
              <a:pPr/>
              <a:t>‹#›</a:t>
            </a:fld>
            <a:endParaRPr lang="en-US" alt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doc.: IEEE 802.15-&lt;doc#&gt;</a:t>
            </a:r>
          </a:p>
        </p:txBody>
      </p:sp>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2CC61462-A9C2-4B8B-BDF0-5BE1713C373F}" type="slidenum">
              <a:rPr lang="en-US" altLang="en-US"/>
              <a:pPr/>
              <a:t>3</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44370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doc.: IEEE 802.15-&lt;doc#&gt;</a:t>
            </a:r>
          </a:p>
        </p:txBody>
      </p:sp>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2CC61462-A9C2-4B8B-BDF0-5BE1713C373F}" type="slidenum">
              <a:rPr lang="en-US" altLang="en-US"/>
              <a:pPr/>
              <a:t>13</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73097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doc.: IEEE 802.15-&lt;doc#&gt;</a:t>
            </a:r>
          </a:p>
        </p:txBody>
      </p:sp>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2CC61462-A9C2-4B8B-BDF0-5BE1713C373F}" type="slidenum">
              <a:rPr lang="en-US" altLang="en-US"/>
              <a:pPr/>
              <a:t>14</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14263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doc.: IEEE 802.15-&lt;doc#&gt;</a:t>
            </a:r>
          </a:p>
        </p:txBody>
      </p:sp>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2CC61462-A9C2-4B8B-BDF0-5BE1713C373F}" type="slidenum">
              <a:rPr lang="en-US" altLang="en-US"/>
              <a:pPr/>
              <a:t>5</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doc.: IEEE 802.15-&lt;doc#&gt;</a:t>
            </a:r>
          </a:p>
        </p:txBody>
      </p:sp>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2CC61462-A9C2-4B8B-BDF0-5BE1713C373F}" type="slidenum">
              <a:rPr lang="en-US" altLang="en-US"/>
              <a:pPr/>
              <a:t>6</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7377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doc.: IEEE 802.15-&lt;doc#&gt;</a:t>
            </a:r>
          </a:p>
        </p:txBody>
      </p:sp>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2CC61462-A9C2-4B8B-BDF0-5BE1713C373F}" type="slidenum">
              <a:rPr lang="en-US" altLang="en-US"/>
              <a:pPr/>
              <a:t>7</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73130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smtClean="0"/>
              <a:t>Here you show the SCHC</a:t>
            </a:r>
            <a:r>
              <a:rPr lang="en-US" baseline="0" dirty="0" smtClean="0"/>
              <a:t> functionality. </a:t>
            </a:r>
          </a:p>
          <a:p>
            <a:endParaRPr lang="en-US" baseline="0" dirty="0" smtClean="0"/>
          </a:p>
          <a:p>
            <a:r>
              <a:rPr lang="en-US" baseline="0" dirty="0" smtClean="0"/>
              <a:t>When an uncompressed packet arrives to the SCHC the first thing to do is to search the correct rule that match all the header values. When a rule matches, the Rule ID will be used and sent in order that the other side can decompress the correct values. Following the </a:t>
            </a:r>
            <a:r>
              <a:rPr lang="en-US" baseline="0" dirty="0" err="1" smtClean="0"/>
              <a:t>rule_ID</a:t>
            </a:r>
            <a:r>
              <a:rPr lang="en-US" baseline="0" dirty="0" smtClean="0"/>
              <a:t> you will find the values that need to be sent with this rule and the data.</a:t>
            </a:r>
          </a:p>
          <a:p>
            <a:endParaRPr lang="en-US" baseline="0" dirty="0" smtClean="0"/>
          </a:p>
          <a:p>
            <a:r>
              <a:rPr lang="en-US" baseline="0" dirty="0" smtClean="0"/>
              <a:t>When the compressed packet arrives to the SCHC destination then it will search device ID and the rule id in order to get the correct header values.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8D6E558-E63E-1D45-BFE4-2383456AADF7}" type="slidenum">
              <a:rPr lang="fr-FR" smtClean="0"/>
              <a:t>8</a:t>
            </a:fld>
            <a:endParaRPr lang="fr-FR"/>
          </a:p>
        </p:txBody>
      </p:sp>
    </p:spTree>
    <p:extLst>
      <p:ext uri="{BB962C8B-B14F-4D97-AF65-F5344CB8AC3E}">
        <p14:creationId xmlns:p14="http://schemas.microsoft.com/office/powerpoint/2010/main" val="737296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smtClean="0"/>
              <a:t>This figures show the place where</a:t>
            </a:r>
            <a:r>
              <a:rPr lang="en-US" baseline="0" dirty="0" smtClean="0"/>
              <a:t> the SCHC compressor/decompressor may be implemented. Both sides of the header compression are the End-System which is represented by the host or thing and the network side where the SCHC compressor/decompressor may be implemented after the network gateway (NG) as an independent element or inside the NG as part of it.</a:t>
            </a:r>
          </a:p>
          <a:p>
            <a:endParaRPr lang="en-US" baseline="0" dirty="0" smtClean="0"/>
          </a:p>
          <a:p>
            <a:r>
              <a:rPr lang="en-US" baseline="0" dirty="0" smtClean="0"/>
              <a:t>At left just to remind the protocol stack, where SCHC is between layer 2 and 3 because here we know the complete header of the stack</a:t>
            </a:r>
          </a:p>
          <a:p>
            <a:endParaRPr lang="en-US" dirty="0"/>
          </a:p>
        </p:txBody>
      </p:sp>
      <p:sp>
        <p:nvSpPr>
          <p:cNvPr id="4" name="Slide Number Placeholder 3"/>
          <p:cNvSpPr>
            <a:spLocks noGrp="1"/>
          </p:cNvSpPr>
          <p:nvPr>
            <p:ph type="sldNum" sz="quarter" idx="10"/>
          </p:nvPr>
        </p:nvSpPr>
        <p:spPr/>
        <p:txBody>
          <a:bodyPr/>
          <a:lstStyle/>
          <a:p>
            <a:fld id="{68D6E558-E63E-1D45-BFE4-2383456AADF7}" type="slidenum">
              <a:rPr lang="fr-FR" smtClean="0"/>
              <a:t>9</a:t>
            </a:fld>
            <a:endParaRPr lang="fr-FR"/>
          </a:p>
        </p:txBody>
      </p:sp>
    </p:spTree>
    <p:extLst>
      <p:ext uri="{BB962C8B-B14F-4D97-AF65-F5344CB8AC3E}">
        <p14:creationId xmlns:p14="http://schemas.microsoft.com/office/powerpoint/2010/main" val="1109451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smtClean="0"/>
              <a:t>The</a:t>
            </a:r>
            <a:r>
              <a:rPr lang="en-US" baseline="0" dirty="0" smtClean="0"/>
              <a:t> context contains all the rules that can be used. Each rule (context) has a rule ID to be identified.</a:t>
            </a:r>
          </a:p>
          <a:p>
            <a:r>
              <a:rPr lang="en-US" baseline="0" dirty="0" smtClean="0"/>
              <a:t>In the Rule you have the description of the header fields.</a:t>
            </a:r>
          </a:p>
          <a:p>
            <a:endParaRPr lang="en-US" baseline="0" dirty="0" smtClean="0"/>
          </a:p>
          <a:p>
            <a:r>
              <a:rPr lang="en-US" baseline="0" dirty="0" smtClean="0"/>
              <a:t>You will find a table with the name of the field, its value and the MO to select the rule and the CDF to compress decompress</a:t>
            </a:r>
          </a:p>
          <a:p>
            <a:endParaRPr lang="en-US" baseline="0" dirty="0" smtClean="0"/>
          </a:p>
          <a:p>
            <a:r>
              <a:rPr lang="en-US" baseline="0" dirty="0" smtClean="0"/>
              <a:t>What it is new in this version is that each header field has a field id, and the headers are in order of the header format. So the order is known</a:t>
            </a:r>
          </a:p>
        </p:txBody>
      </p:sp>
      <p:sp>
        <p:nvSpPr>
          <p:cNvPr id="4" name="Slide Number Placeholder 3"/>
          <p:cNvSpPr>
            <a:spLocks noGrp="1"/>
          </p:cNvSpPr>
          <p:nvPr>
            <p:ph type="sldNum" sz="quarter" idx="10"/>
          </p:nvPr>
        </p:nvSpPr>
        <p:spPr/>
        <p:txBody>
          <a:bodyPr/>
          <a:lstStyle/>
          <a:p>
            <a:fld id="{68D6E558-E63E-1D45-BFE4-2383456AADF7}" type="slidenum">
              <a:rPr lang="fr-FR" smtClean="0"/>
              <a:t>10</a:t>
            </a:fld>
            <a:endParaRPr lang="fr-FR"/>
          </a:p>
        </p:txBody>
      </p:sp>
    </p:spTree>
    <p:extLst>
      <p:ext uri="{BB962C8B-B14F-4D97-AF65-F5344CB8AC3E}">
        <p14:creationId xmlns:p14="http://schemas.microsoft.com/office/powerpoint/2010/main" val="4229423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smtClean="0"/>
              <a:t>So the</a:t>
            </a:r>
            <a:r>
              <a:rPr lang="en-US" baseline="0" dirty="0" smtClean="0"/>
              <a:t> CDF will only send the index of the list in order to identify the value used.</a:t>
            </a:r>
          </a:p>
          <a:p>
            <a:endParaRPr lang="en-US" baseline="0" dirty="0" smtClean="0"/>
          </a:p>
          <a:p>
            <a:r>
              <a:rPr lang="en-US" baseline="0" dirty="0" smtClean="0"/>
              <a:t>We have also changed the name of the compute*, we have put the name of the field that have to be computed as:</a:t>
            </a:r>
          </a:p>
          <a:p>
            <a:r>
              <a:rPr lang="en-US" baseline="0" dirty="0" smtClean="0"/>
              <a:t>Compute-length or compute-checksum, etc. It is more generic and easily identified for IPv6 and UDP.</a:t>
            </a:r>
          </a:p>
          <a:p>
            <a:endParaRPr lang="en-US" baseline="0" dirty="0" smtClean="0"/>
          </a:p>
        </p:txBody>
      </p:sp>
      <p:sp>
        <p:nvSpPr>
          <p:cNvPr id="4" name="Slide Number Placeholder 3"/>
          <p:cNvSpPr>
            <a:spLocks noGrp="1"/>
          </p:cNvSpPr>
          <p:nvPr>
            <p:ph type="sldNum" sz="quarter" idx="10"/>
          </p:nvPr>
        </p:nvSpPr>
        <p:spPr/>
        <p:txBody>
          <a:bodyPr/>
          <a:lstStyle/>
          <a:p>
            <a:fld id="{68D6E558-E63E-1D45-BFE4-2383456AADF7}" type="slidenum">
              <a:rPr lang="fr-FR" smtClean="0"/>
              <a:t>11</a:t>
            </a:fld>
            <a:endParaRPr lang="fr-FR"/>
          </a:p>
        </p:txBody>
      </p:sp>
    </p:spTree>
    <p:extLst>
      <p:ext uri="{BB962C8B-B14F-4D97-AF65-F5344CB8AC3E}">
        <p14:creationId xmlns:p14="http://schemas.microsoft.com/office/powerpoint/2010/main" val="3337848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doc.: IEEE 802.15-&lt;doc#&gt;</a:t>
            </a:r>
          </a:p>
        </p:txBody>
      </p:sp>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2CC61462-A9C2-4B8B-BDF0-5BE1713C373F}" type="slidenum">
              <a:rPr lang="en-US" altLang="en-US"/>
              <a:pPr/>
              <a:t>12</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40420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ltLang="en-US"/>
              <a:t>&lt;month year&gt;</a:t>
            </a:r>
          </a:p>
        </p:txBody>
      </p:sp>
      <p:sp>
        <p:nvSpPr>
          <p:cNvPr id="5" name="Footer Placeholder 4"/>
          <p:cNvSpPr>
            <a:spLocks noGrp="1"/>
          </p:cNvSpPr>
          <p:nvPr>
            <p:ph type="ftr" sz="quarter" idx="11"/>
          </p:nvPr>
        </p:nvSpPr>
        <p:spPr/>
        <p:txBody>
          <a:bodyPr/>
          <a:lstStyle>
            <a:lvl1pPr>
              <a:defRPr/>
            </a:lvl1pPr>
          </a:lstStyle>
          <a:p>
            <a:r>
              <a:rPr lang="en-US" altLang="en-US" dirty="0" smtClean="0"/>
              <a:t>&lt;Pascal Thubert&gt;, &lt;Cisco Systems&gt;</a:t>
            </a:r>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a:t>Slide </a:t>
            </a:r>
            <a:fld id="{8EBF6D45-AECD-46B2-B4C8-96BCEF446538}" type="slidenum">
              <a:rPr lang="en-US" altLang="en-US"/>
              <a:pPr/>
              <a:t>‹#›</a:t>
            </a:fld>
            <a:endParaRPr lang="en-US" altLang="en-US"/>
          </a:p>
        </p:txBody>
      </p:sp>
    </p:spTree>
    <p:extLst>
      <p:ext uri="{BB962C8B-B14F-4D97-AF65-F5344CB8AC3E}">
        <p14:creationId xmlns:p14="http://schemas.microsoft.com/office/powerpoint/2010/main" val="1487338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&lt;month year&gt;</a:t>
            </a:r>
          </a:p>
        </p:txBody>
      </p:sp>
      <p:sp>
        <p:nvSpPr>
          <p:cNvPr id="5" name="Footer Placeholder 4"/>
          <p:cNvSpPr>
            <a:spLocks noGrp="1"/>
          </p:cNvSpPr>
          <p:nvPr>
            <p:ph type="ftr" sz="quarter" idx="11"/>
          </p:nvPr>
        </p:nvSpPr>
        <p:spPr/>
        <p:txBody>
          <a:bodyPr/>
          <a:lstStyle>
            <a:lvl1pPr>
              <a:defRPr/>
            </a:lvl1pPr>
          </a:lstStyle>
          <a:p>
            <a:r>
              <a:rPr lang="en-US" alt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ltLang="en-US"/>
              <a:t>Slide </a:t>
            </a:r>
            <a:fld id="{58094465-5C12-4C99-B5FD-3F87134CEE29}" type="slidenum">
              <a:rPr lang="en-US" altLang="en-US"/>
              <a:pPr/>
              <a:t>‹#›</a:t>
            </a:fld>
            <a:endParaRPr lang="en-US" altLang="en-US"/>
          </a:p>
        </p:txBody>
      </p:sp>
    </p:spTree>
    <p:extLst>
      <p:ext uri="{BB962C8B-B14F-4D97-AF65-F5344CB8AC3E}">
        <p14:creationId xmlns:p14="http://schemas.microsoft.com/office/powerpoint/2010/main" val="2965120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&lt;month year&gt;</a:t>
            </a:r>
          </a:p>
        </p:txBody>
      </p:sp>
      <p:sp>
        <p:nvSpPr>
          <p:cNvPr id="5" name="Footer Placeholder 4"/>
          <p:cNvSpPr>
            <a:spLocks noGrp="1"/>
          </p:cNvSpPr>
          <p:nvPr>
            <p:ph type="ftr" sz="quarter" idx="11"/>
          </p:nvPr>
        </p:nvSpPr>
        <p:spPr/>
        <p:txBody>
          <a:bodyPr/>
          <a:lstStyle>
            <a:lvl1pPr>
              <a:defRPr/>
            </a:lvl1pPr>
          </a:lstStyle>
          <a:p>
            <a:r>
              <a:rPr lang="en-US" alt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ltLang="en-US"/>
              <a:t>Slide </a:t>
            </a:r>
            <a:fld id="{DF873D82-1E7F-4B6F-9A8B-CE6C35FA763C}" type="slidenum">
              <a:rPr lang="en-US" altLang="en-US"/>
              <a:pPr/>
              <a:t>‹#›</a:t>
            </a:fld>
            <a:endParaRPr lang="en-US" altLang="en-US"/>
          </a:p>
        </p:txBody>
      </p:sp>
    </p:spTree>
    <p:extLst>
      <p:ext uri="{BB962C8B-B14F-4D97-AF65-F5344CB8AC3E}">
        <p14:creationId xmlns:p14="http://schemas.microsoft.com/office/powerpoint/2010/main" val="1136782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&lt;month year&gt;</a:t>
            </a:r>
          </a:p>
        </p:txBody>
      </p:sp>
      <p:sp>
        <p:nvSpPr>
          <p:cNvPr id="5" name="Footer Placeholder 4"/>
          <p:cNvSpPr>
            <a:spLocks noGrp="1"/>
          </p:cNvSpPr>
          <p:nvPr>
            <p:ph type="ftr" sz="quarter" idx="11"/>
          </p:nvPr>
        </p:nvSpPr>
        <p:spPr/>
        <p:txBody>
          <a:bodyPr/>
          <a:lstStyle>
            <a:lvl1pPr>
              <a:defRPr/>
            </a:lvl1pPr>
          </a:lstStyle>
          <a:p>
            <a:r>
              <a:rPr lang="en-US" altLang="en-US" dirty="0" smtClean="0"/>
              <a:t>&lt;Pascal Thubert&gt;, &lt;Cisco Systems&gt;</a:t>
            </a:r>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a:t>Slide </a:t>
            </a:r>
            <a:fld id="{7F21B5D1-5663-4702-BFE6-F46CD22CBE94}" type="slidenum">
              <a:rPr lang="en-US" altLang="en-US"/>
              <a:pPr/>
              <a:t>‹#›</a:t>
            </a:fld>
            <a:endParaRPr lang="en-US" altLang="en-US"/>
          </a:p>
        </p:txBody>
      </p:sp>
    </p:spTree>
    <p:extLst>
      <p:ext uri="{BB962C8B-B14F-4D97-AF65-F5344CB8AC3E}">
        <p14:creationId xmlns:p14="http://schemas.microsoft.com/office/powerpoint/2010/main" val="2060224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r>
              <a:rPr lang="en-US" altLang="en-US"/>
              <a:t>&lt;month year&gt;</a:t>
            </a:r>
          </a:p>
        </p:txBody>
      </p:sp>
      <p:sp>
        <p:nvSpPr>
          <p:cNvPr id="5" name="Footer Placeholder 4"/>
          <p:cNvSpPr>
            <a:spLocks noGrp="1"/>
          </p:cNvSpPr>
          <p:nvPr>
            <p:ph type="ftr" sz="quarter" idx="11"/>
          </p:nvPr>
        </p:nvSpPr>
        <p:spPr/>
        <p:txBody>
          <a:bodyPr/>
          <a:lstStyle>
            <a:lvl1pPr>
              <a:defRPr/>
            </a:lvl1pPr>
          </a:lstStyle>
          <a:p>
            <a:r>
              <a:rPr lang="en-US" altLang="en-US" dirty="0" smtClean="0"/>
              <a:t>&lt;Pascal Thubert&gt;, &lt;Cisco Systems&gt;</a:t>
            </a:r>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a:t>Slide </a:t>
            </a:r>
            <a:fld id="{2F839842-BFA3-4FAF-A63C-57246388778B}" type="slidenum">
              <a:rPr lang="en-US" altLang="en-US"/>
              <a:pPr/>
              <a:t>‹#›</a:t>
            </a:fld>
            <a:endParaRPr lang="en-US" altLang="en-US"/>
          </a:p>
        </p:txBody>
      </p:sp>
    </p:spTree>
    <p:extLst>
      <p:ext uri="{BB962C8B-B14F-4D97-AF65-F5344CB8AC3E}">
        <p14:creationId xmlns:p14="http://schemas.microsoft.com/office/powerpoint/2010/main" val="3968758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a:t>&lt;month year&gt;</a:t>
            </a:r>
          </a:p>
        </p:txBody>
      </p:sp>
      <p:sp>
        <p:nvSpPr>
          <p:cNvPr id="6" name="Footer Placeholder 5"/>
          <p:cNvSpPr>
            <a:spLocks noGrp="1"/>
          </p:cNvSpPr>
          <p:nvPr>
            <p:ph type="ftr" sz="quarter" idx="11"/>
          </p:nvPr>
        </p:nvSpPr>
        <p:spPr/>
        <p:txBody>
          <a:bodyPr/>
          <a:lstStyle>
            <a:lvl1pPr>
              <a:defRPr/>
            </a:lvl1pPr>
          </a:lstStyle>
          <a:p>
            <a:r>
              <a:rPr lang="en-US" altLang="en-US"/>
              <a:t>&lt;author&gt;, &lt;company&gt;</a:t>
            </a:r>
          </a:p>
        </p:txBody>
      </p:sp>
      <p:sp>
        <p:nvSpPr>
          <p:cNvPr id="7" name="Slide Number Placeholder 6"/>
          <p:cNvSpPr>
            <a:spLocks noGrp="1"/>
          </p:cNvSpPr>
          <p:nvPr>
            <p:ph type="sldNum" sz="quarter" idx="12"/>
          </p:nvPr>
        </p:nvSpPr>
        <p:spPr/>
        <p:txBody>
          <a:bodyPr/>
          <a:lstStyle>
            <a:lvl1pPr>
              <a:defRPr/>
            </a:lvl1pPr>
          </a:lstStyle>
          <a:p>
            <a:r>
              <a:rPr lang="en-US" altLang="en-US"/>
              <a:t>Slide </a:t>
            </a:r>
            <a:fld id="{BC980082-B2CF-4C78-A394-F8233D29B1CD}" type="slidenum">
              <a:rPr lang="en-US" altLang="en-US"/>
              <a:pPr/>
              <a:t>‹#›</a:t>
            </a:fld>
            <a:endParaRPr lang="en-US" altLang="en-US"/>
          </a:p>
        </p:txBody>
      </p:sp>
    </p:spTree>
    <p:extLst>
      <p:ext uri="{BB962C8B-B14F-4D97-AF65-F5344CB8AC3E}">
        <p14:creationId xmlns:p14="http://schemas.microsoft.com/office/powerpoint/2010/main" val="343499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a:t>&lt;month year&gt;</a:t>
            </a:r>
          </a:p>
        </p:txBody>
      </p:sp>
      <p:sp>
        <p:nvSpPr>
          <p:cNvPr id="8" name="Footer Placeholder 7"/>
          <p:cNvSpPr>
            <a:spLocks noGrp="1"/>
          </p:cNvSpPr>
          <p:nvPr>
            <p:ph type="ftr" sz="quarter" idx="11"/>
          </p:nvPr>
        </p:nvSpPr>
        <p:spPr/>
        <p:txBody>
          <a:bodyPr/>
          <a:lstStyle>
            <a:lvl1pPr>
              <a:defRPr/>
            </a:lvl1pPr>
          </a:lstStyle>
          <a:p>
            <a:r>
              <a:rPr lang="en-US" altLang="en-US"/>
              <a:t>&lt;author&gt;, &lt;company&gt;</a:t>
            </a:r>
          </a:p>
        </p:txBody>
      </p:sp>
      <p:sp>
        <p:nvSpPr>
          <p:cNvPr id="9" name="Slide Number Placeholder 8"/>
          <p:cNvSpPr>
            <a:spLocks noGrp="1"/>
          </p:cNvSpPr>
          <p:nvPr>
            <p:ph type="sldNum" sz="quarter" idx="12"/>
          </p:nvPr>
        </p:nvSpPr>
        <p:spPr/>
        <p:txBody>
          <a:bodyPr/>
          <a:lstStyle>
            <a:lvl1pPr>
              <a:defRPr/>
            </a:lvl1pPr>
          </a:lstStyle>
          <a:p>
            <a:r>
              <a:rPr lang="en-US" altLang="en-US"/>
              <a:t>Slide </a:t>
            </a:r>
            <a:fld id="{A10B4D48-2C59-4939-8D01-DB250F701611}" type="slidenum">
              <a:rPr lang="en-US" altLang="en-US"/>
              <a:pPr/>
              <a:t>‹#›</a:t>
            </a:fld>
            <a:endParaRPr lang="en-US" altLang="en-US"/>
          </a:p>
        </p:txBody>
      </p:sp>
    </p:spTree>
    <p:extLst>
      <p:ext uri="{BB962C8B-B14F-4D97-AF65-F5344CB8AC3E}">
        <p14:creationId xmlns:p14="http://schemas.microsoft.com/office/powerpoint/2010/main" val="3272760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a:t>&lt;month year&gt;</a:t>
            </a:r>
          </a:p>
        </p:txBody>
      </p:sp>
      <p:sp>
        <p:nvSpPr>
          <p:cNvPr id="4" name="Footer Placeholder 3"/>
          <p:cNvSpPr>
            <a:spLocks noGrp="1"/>
          </p:cNvSpPr>
          <p:nvPr>
            <p:ph type="ftr" sz="quarter" idx="11"/>
          </p:nvPr>
        </p:nvSpPr>
        <p:spPr/>
        <p:txBody>
          <a:bodyPr/>
          <a:lstStyle>
            <a:lvl1pPr>
              <a:defRPr/>
            </a:lvl1pPr>
          </a:lstStyle>
          <a:p>
            <a:r>
              <a:rPr lang="en-US" altLang="en-US"/>
              <a:t>&lt;author&gt;, &lt;company&gt;</a:t>
            </a:r>
          </a:p>
        </p:txBody>
      </p:sp>
      <p:sp>
        <p:nvSpPr>
          <p:cNvPr id="5" name="Slide Number Placeholder 4"/>
          <p:cNvSpPr>
            <a:spLocks noGrp="1"/>
          </p:cNvSpPr>
          <p:nvPr>
            <p:ph type="sldNum" sz="quarter" idx="12"/>
          </p:nvPr>
        </p:nvSpPr>
        <p:spPr/>
        <p:txBody>
          <a:bodyPr/>
          <a:lstStyle>
            <a:lvl1pPr>
              <a:defRPr/>
            </a:lvl1pPr>
          </a:lstStyle>
          <a:p>
            <a:r>
              <a:rPr lang="en-US" altLang="en-US"/>
              <a:t>Slide </a:t>
            </a:r>
            <a:fld id="{2EA2E7BF-78C4-4EC4-9DF5-28BEF8EFC492}" type="slidenum">
              <a:rPr lang="en-US" altLang="en-US"/>
              <a:pPr/>
              <a:t>‹#›</a:t>
            </a:fld>
            <a:endParaRPr lang="en-US" altLang="en-US"/>
          </a:p>
        </p:txBody>
      </p:sp>
    </p:spTree>
    <p:extLst>
      <p:ext uri="{BB962C8B-B14F-4D97-AF65-F5344CB8AC3E}">
        <p14:creationId xmlns:p14="http://schemas.microsoft.com/office/powerpoint/2010/main" val="48995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a:t>&lt;month year&gt;</a:t>
            </a:r>
          </a:p>
        </p:txBody>
      </p:sp>
      <p:sp>
        <p:nvSpPr>
          <p:cNvPr id="3" name="Footer Placeholder 2"/>
          <p:cNvSpPr>
            <a:spLocks noGrp="1"/>
          </p:cNvSpPr>
          <p:nvPr>
            <p:ph type="ftr" sz="quarter" idx="11"/>
          </p:nvPr>
        </p:nvSpPr>
        <p:spPr/>
        <p:txBody>
          <a:bodyPr/>
          <a:lstStyle>
            <a:lvl1pPr>
              <a:defRPr/>
            </a:lvl1pPr>
          </a:lstStyle>
          <a:p>
            <a:r>
              <a:rPr lang="en-US" altLang="en-US"/>
              <a:t>&lt;author&gt;, &lt;company&gt;</a:t>
            </a:r>
          </a:p>
        </p:txBody>
      </p:sp>
      <p:sp>
        <p:nvSpPr>
          <p:cNvPr id="4" name="Slide Number Placeholder 3"/>
          <p:cNvSpPr>
            <a:spLocks noGrp="1"/>
          </p:cNvSpPr>
          <p:nvPr>
            <p:ph type="sldNum" sz="quarter" idx="12"/>
          </p:nvPr>
        </p:nvSpPr>
        <p:spPr/>
        <p:txBody>
          <a:bodyPr/>
          <a:lstStyle>
            <a:lvl1pPr>
              <a:defRPr/>
            </a:lvl1pPr>
          </a:lstStyle>
          <a:p>
            <a:r>
              <a:rPr lang="en-US" altLang="en-US"/>
              <a:t>Slide </a:t>
            </a:r>
            <a:fld id="{1225B61C-F8BD-4651-89FD-D05EB89C6B4B}" type="slidenum">
              <a:rPr lang="en-US" altLang="en-US"/>
              <a:pPr/>
              <a:t>‹#›</a:t>
            </a:fld>
            <a:endParaRPr lang="en-US" altLang="en-US"/>
          </a:p>
        </p:txBody>
      </p:sp>
    </p:spTree>
    <p:extLst>
      <p:ext uri="{BB962C8B-B14F-4D97-AF65-F5344CB8AC3E}">
        <p14:creationId xmlns:p14="http://schemas.microsoft.com/office/powerpoint/2010/main" val="365592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r>
              <a:rPr lang="en-US" altLang="en-US"/>
              <a:t>&lt;month year&gt;</a:t>
            </a:r>
          </a:p>
        </p:txBody>
      </p:sp>
      <p:sp>
        <p:nvSpPr>
          <p:cNvPr id="6" name="Footer Placeholder 5"/>
          <p:cNvSpPr>
            <a:spLocks noGrp="1"/>
          </p:cNvSpPr>
          <p:nvPr>
            <p:ph type="ftr" sz="quarter" idx="11"/>
          </p:nvPr>
        </p:nvSpPr>
        <p:spPr/>
        <p:txBody>
          <a:bodyPr/>
          <a:lstStyle>
            <a:lvl1pPr>
              <a:defRPr/>
            </a:lvl1pPr>
          </a:lstStyle>
          <a:p>
            <a:r>
              <a:rPr lang="en-US" altLang="en-US"/>
              <a:t>&lt;author&gt;, &lt;company&gt;</a:t>
            </a:r>
          </a:p>
        </p:txBody>
      </p:sp>
      <p:sp>
        <p:nvSpPr>
          <p:cNvPr id="7" name="Slide Number Placeholder 6"/>
          <p:cNvSpPr>
            <a:spLocks noGrp="1"/>
          </p:cNvSpPr>
          <p:nvPr>
            <p:ph type="sldNum" sz="quarter" idx="12"/>
          </p:nvPr>
        </p:nvSpPr>
        <p:spPr/>
        <p:txBody>
          <a:bodyPr/>
          <a:lstStyle>
            <a:lvl1pPr>
              <a:defRPr/>
            </a:lvl1pPr>
          </a:lstStyle>
          <a:p>
            <a:r>
              <a:rPr lang="en-US" altLang="en-US"/>
              <a:t>Slide </a:t>
            </a:r>
            <a:fld id="{1536B80F-B21A-4ACA-988B-F997873BF0D4}" type="slidenum">
              <a:rPr lang="en-US" altLang="en-US"/>
              <a:pPr/>
              <a:t>‹#›</a:t>
            </a:fld>
            <a:endParaRPr lang="en-US" altLang="en-US"/>
          </a:p>
        </p:txBody>
      </p:sp>
    </p:spTree>
    <p:extLst>
      <p:ext uri="{BB962C8B-B14F-4D97-AF65-F5344CB8AC3E}">
        <p14:creationId xmlns:p14="http://schemas.microsoft.com/office/powerpoint/2010/main" val="3403304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r>
              <a:rPr lang="en-US" altLang="en-US"/>
              <a:t>&lt;month year&gt;</a:t>
            </a:r>
          </a:p>
        </p:txBody>
      </p:sp>
      <p:sp>
        <p:nvSpPr>
          <p:cNvPr id="6" name="Footer Placeholder 5"/>
          <p:cNvSpPr>
            <a:spLocks noGrp="1"/>
          </p:cNvSpPr>
          <p:nvPr>
            <p:ph type="ftr" sz="quarter" idx="11"/>
          </p:nvPr>
        </p:nvSpPr>
        <p:spPr/>
        <p:txBody>
          <a:bodyPr/>
          <a:lstStyle>
            <a:lvl1pPr>
              <a:defRPr/>
            </a:lvl1pPr>
          </a:lstStyle>
          <a:p>
            <a:r>
              <a:rPr lang="en-US" altLang="en-US"/>
              <a:t>&lt;author&gt;, &lt;company&gt;</a:t>
            </a:r>
          </a:p>
        </p:txBody>
      </p:sp>
      <p:sp>
        <p:nvSpPr>
          <p:cNvPr id="7" name="Slide Number Placeholder 6"/>
          <p:cNvSpPr>
            <a:spLocks noGrp="1"/>
          </p:cNvSpPr>
          <p:nvPr>
            <p:ph type="sldNum" sz="quarter" idx="12"/>
          </p:nvPr>
        </p:nvSpPr>
        <p:spPr/>
        <p:txBody>
          <a:bodyPr/>
          <a:lstStyle>
            <a:lvl1pPr>
              <a:defRPr/>
            </a:lvl1pPr>
          </a:lstStyle>
          <a:p>
            <a:r>
              <a:rPr lang="en-US" altLang="en-US"/>
              <a:t>Slide </a:t>
            </a:r>
            <a:fld id="{10AB183F-6C98-4B56-8AED-3E4213B4236A}" type="slidenum">
              <a:rPr lang="en-US" altLang="en-US"/>
              <a:pPr/>
              <a:t>‹#›</a:t>
            </a:fld>
            <a:endParaRPr lang="en-US" altLang="en-US"/>
          </a:p>
        </p:txBody>
      </p:sp>
    </p:spTree>
    <p:extLst>
      <p:ext uri="{BB962C8B-B14F-4D97-AF65-F5344CB8AC3E}">
        <p14:creationId xmlns:p14="http://schemas.microsoft.com/office/powerpoint/2010/main" val="1040212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en-US" dirty="0" smtClean="0"/>
              <a:t>&lt;July 2017&gt;</a:t>
            </a:r>
            <a:endParaRPr lang="en-US" alt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dirty="0" smtClean="0"/>
              <a:t>&lt;Pascal Thubert&gt;, &lt;Cisco Systems&gt;</a:t>
            </a:r>
            <a:endParaRPr lang="en-US" alt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82859DF5-1E03-439C-BBD4-43724FD812A2}" type="slidenum">
              <a:rPr lang="en-US" altLang="en-US"/>
              <a:pPr/>
              <a:t>‹#›</a:t>
            </a:fld>
            <a:endParaRPr lang="en-US" altLang="en-US"/>
          </a:p>
        </p:txBody>
      </p:sp>
      <p:sp>
        <p:nvSpPr>
          <p:cNvPr id="1031" name="Rectangle 7"/>
          <p:cNvSpPr>
            <a:spLocks noChangeArrowheads="1"/>
          </p:cNvSpPr>
          <p:nvPr/>
        </p:nvSpPr>
        <p:spPr bwMode="auto">
          <a:xfrm>
            <a:off x="3275856" y="349478"/>
            <a:ext cx="518234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802.15-17-0417-00-lpwa</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ltLang="en-US" dirty="0" smtClean="0"/>
              <a:t>&lt;July 2017&gt;</a:t>
            </a:r>
            <a:endParaRPr lang="en-US" altLang="en-US" dirty="0"/>
          </a:p>
        </p:txBody>
      </p:sp>
      <p:sp>
        <p:nvSpPr>
          <p:cNvPr id="5" name="Footer Placeholder 2"/>
          <p:cNvSpPr>
            <a:spLocks noGrp="1"/>
          </p:cNvSpPr>
          <p:nvPr>
            <p:ph type="ftr" sz="quarter" idx="11"/>
          </p:nvPr>
        </p:nvSpPr>
        <p:spPr/>
        <p:txBody>
          <a:bodyPr/>
          <a:lstStyle/>
          <a:p>
            <a:r>
              <a:rPr lang="en-US" altLang="en-US" dirty="0" smtClean="0"/>
              <a:t>&lt;Pascal Thubert&gt;, &lt;Cisco Systems&gt;</a:t>
            </a:r>
            <a:endParaRPr lang="en-US" altLang="en-US" dirty="0"/>
          </a:p>
        </p:txBody>
      </p:sp>
      <p:sp>
        <p:nvSpPr>
          <p:cNvPr id="6" name="Slide Number Placeholder 3"/>
          <p:cNvSpPr>
            <a:spLocks noGrp="1"/>
          </p:cNvSpPr>
          <p:nvPr>
            <p:ph type="sldNum" sz="quarter" idx="12"/>
          </p:nvPr>
        </p:nvSpPr>
        <p:spPr/>
        <p:txBody>
          <a:bodyPr/>
          <a:lstStyle/>
          <a:p>
            <a:r>
              <a:rPr lang="en-US" altLang="en-US"/>
              <a:t>Slide </a:t>
            </a:r>
            <a:fld id="{E1A306DC-DC72-4F8B-B643-EAF5A05E1443}" type="slidenum">
              <a:rPr lang="en-US" altLang="en-US"/>
              <a:pPr/>
              <a:t>1</a:t>
            </a:fld>
            <a:endParaRPr lang="en-US" altLang="en-US"/>
          </a:p>
        </p:txBody>
      </p:sp>
      <p:sp>
        <p:nvSpPr>
          <p:cNvPr id="27650" name="Rectangle 2"/>
          <p:cNvSpPr>
            <a:spLocks noChangeArrowheads="1"/>
          </p:cNvSpPr>
          <p:nvPr/>
        </p:nvSpPr>
        <p:spPr bwMode="auto">
          <a:xfrm>
            <a:off x="228600" y="5867400"/>
            <a:ext cx="8582025" cy="533400"/>
          </a:xfrm>
          <a:prstGeom prst="rect">
            <a:avLst/>
          </a:prstGeom>
          <a:solidFill>
            <a:schemeClr val="bg1"/>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solidFill>
                  <a:schemeClr val="accent2"/>
                </a:solidFill>
              </a:rPr>
              <a:t>NOTE: Update all </a:t>
            </a:r>
            <a:r>
              <a:rPr lang="en-US" altLang="en-US" sz="1400">
                <a:solidFill>
                  <a:srgbClr val="FF0000"/>
                </a:solidFill>
              </a:rPr>
              <a:t>red</a:t>
            </a:r>
            <a:r>
              <a:rPr lang="en-US" altLang="en-US" sz="1400">
                <a:solidFill>
                  <a:schemeClr val="accent2"/>
                </a:solidFill>
              </a:rPr>
              <a:t> fields replacing with your information; they are required. This is a manual update in appropriate</a:t>
            </a:r>
          </a:p>
          <a:p>
            <a:pPr algn="ctr"/>
            <a:r>
              <a:rPr lang="en-US" altLang="en-US" sz="1400">
                <a:solidFill>
                  <a:schemeClr val="accent2"/>
                </a:solidFill>
              </a:rPr>
              <a:t>fields.  All Blue fields are informational and are to be deleted. </a:t>
            </a:r>
            <a:r>
              <a:rPr lang="en-US" altLang="en-US" sz="1400">
                <a:solidFill>
                  <a:schemeClr val="tx2"/>
                </a:solidFill>
              </a:rPr>
              <a:t>Black</a:t>
            </a:r>
            <a:r>
              <a:rPr lang="en-US" altLang="en-US" sz="1400">
                <a:solidFill>
                  <a:schemeClr val="accent2"/>
                </a:solidFill>
              </a:rPr>
              <a:t> stays. After updating delete this box/paragraph.</a:t>
            </a:r>
          </a:p>
        </p:txBody>
      </p:sp>
      <p:sp>
        <p:nvSpPr>
          <p:cNvPr id="27651" name="Rectangle 3"/>
          <p:cNvSpPr>
            <a:spLocks noChangeArrowheads="1"/>
          </p:cNvSpPr>
          <p:nvPr/>
        </p:nvSpPr>
        <p:spPr bwMode="auto">
          <a:xfrm>
            <a:off x="152400" y="609600"/>
            <a:ext cx="8991600" cy="5288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a:solidFill>
                <a:schemeClr val="tx2"/>
              </a:solidFill>
            </a:endParaRPr>
          </a:p>
          <a:p>
            <a:r>
              <a:rPr lang="en-US" altLang="en-US" sz="1600" b="1" dirty="0"/>
              <a:t>Submission Title:</a:t>
            </a:r>
            <a:r>
              <a:rPr lang="en-US" altLang="en-US" sz="1600" dirty="0"/>
              <a:t> </a:t>
            </a:r>
            <a:r>
              <a:rPr lang="en-US" altLang="en-US" sz="1600" dirty="0" smtClean="0"/>
              <a:t>[On IETF LPWAN]</a:t>
            </a:r>
            <a:r>
              <a:rPr lang="en-US" altLang="en-US" sz="1600" dirty="0"/>
              <a:t>	</a:t>
            </a:r>
          </a:p>
          <a:p>
            <a:r>
              <a:rPr lang="en-US" altLang="en-US" sz="1600" b="1" dirty="0"/>
              <a:t>Date Submitted: </a:t>
            </a:r>
            <a:r>
              <a:rPr lang="en-US" altLang="en-US" sz="1600" dirty="0" smtClean="0"/>
              <a:t>[10 July , 2017]</a:t>
            </a:r>
            <a:endParaRPr lang="en-US" altLang="en-US" sz="1600" dirty="0"/>
          </a:p>
          <a:p>
            <a:r>
              <a:rPr lang="en-US" altLang="en-US" sz="1600" b="1" dirty="0"/>
              <a:t>Source:</a:t>
            </a:r>
            <a:r>
              <a:rPr lang="en-US" altLang="en-US" sz="1600" dirty="0"/>
              <a:t> </a:t>
            </a:r>
            <a:r>
              <a:rPr lang="en-US" altLang="en-US" sz="1600" dirty="0" smtClean="0"/>
              <a:t>[Pascal Thubert] </a:t>
            </a:r>
            <a:r>
              <a:rPr lang="en-US" altLang="en-US" sz="1600" dirty="0"/>
              <a:t>Company </a:t>
            </a:r>
            <a:r>
              <a:rPr lang="en-US" altLang="en-US" sz="1600" dirty="0" smtClean="0"/>
              <a:t>[Cisco Systems]</a:t>
            </a:r>
            <a:endParaRPr lang="en-US" altLang="en-US" sz="1600" dirty="0"/>
          </a:p>
          <a:p>
            <a:r>
              <a:rPr lang="en-US" altLang="en-US" sz="1600" dirty="0"/>
              <a:t>Address </a:t>
            </a:r>
            <a:r>
              <a:rPr lang="en-US" altLang="en-US" sz="1600" dirty="0" smtClean="0"/>
              <a:t>[Building D (Regus)  45 Allée des Ormes - BP1200 06254 MOUGINS </a:t>
            </a:r>
            <a:r>
              <a:rPr lang="en-US" altLang="en-US" sz="1600" dirty="0" err="1" smtClean="0"/>
              <a:t>cedex</a:t>
            </a:r>
            <a:r>
              <a:rPr lang="en-US" altLang="en-US" sz="1600" dirty="0" smtClean="0"/>
              <a:t> France]</a:t>
            </a:r>
            <a:endParaRPr lang="en-US" altLang="en-US" sz="1600" dirty="0"/>
          </a:p>
          <a:p>
            <a:r>
              <a:rPr lang="en-US" altLang="en-US" sz="1600" dirty="0"/>
              <a:t>Voice</a:t>
            </a:r>
            <a:r>
              <a:rPr lang="en-US" altLang="en-US" sz="1600" dirty="0" smtClean="0"/>
              <a:t>:[+33 4 97 23 26 34], </a:t>
            </a:r>
            <a:r>
              <a:rPr lang="en-US" altLang="en-US" sz="1600" dirty="0"/>
              <a:t>FAX: </a:t>
            </a:r>
            <a:r>
              <a:rPr lang="en-US" altLang="en-US" sz="1600" dirty="0" smtClean="0"/>
              <a:t>:[+33 4 97 23 26 26], </a:t>
            </a:r>
            <a:r>
              <a:rPr lang="en-US" altLang="en-US" sz="1600" dirty="0"/>
              <a:t>E-Mail</a:t>
            </a:r>
            <a:r>
              <a:rPr lang="en-US" altLang="en-US" sz="1600" dirty="0" smtClean="0"/>
              <a:t>:[pthubert@cisco.com]</a:t>
            </a:r>
            <a:r>
              <a:rPr lang="en-US" altLang="en-US" sz="1600" dirty="0"/>
              <a:t>	</a:t>
            </a:r>
          </a:p>
          <a:p>
            <a:pPr>
              <a:spcBef>
                <a:spcPts val="600"/>
              </a:spcBef>
              <a:spcAft>
                <a:spcPts val="600"/>
              </a:spcAft>
            </a:pPr>
            <a:r>
              <a:rPr lang="en-US" altLang="en-US" sz="1600" b="1" dirty="0"/>
              <a:t>Re:</a:t>
            </a:r>
            <a:r>
              <a:rPr lang="en-US" altLang="en-US" sz="1600" dirty="0"/>
              <a:t> </a:t>
            </a:r>
            <a:r>
              <a:rPr lang="en-US" altLang="en-US" sz="1600" dirty="0" smtClean="0"/>
              <a:t>[N/A]</a:t>
            </a:r>
            <a:endParaRPr lang="en-US" altLang="en-US" sz="1600" dirty="0"/>
          </a:p>
          <a:p>
            <a:pPr>
              <a:spcBef>
                <a:spcPts val="100"/>
              </a:spcBef>
              <a:spcAft>
                <a:spcPts val="100"/>
              </a:spcAft>
            </a:pPr>
            <a:r>
              <a:rPr lang="en-US" altLang="en-US" dirty="0">
                <a:solidFill>
                  <a:schemeClr val="accent2"/>
                </a:solidFill>
              </a:rPr>
              <a:t>[If this is a response to a Call for Contributions, cite the name and date of the Call for Contributions to which this document responds, as well as the relevant item number in the Call for Contributions.]</a:t>
            </a:r>
          </a:p>
          <a:p>
            <a:r>
              <a:rPr lang="en-US" altLang="en-US" dirty="0">
                <a:solidFill>
                  <a:schemeClr val="accent2"/>
                </a:solidFill>
              </a:rPr>
              <a:t>[Note: Contributions that are not responsive to this section of the template, and contributions which do</a:t>
            </a:r>
          </a:p>
          <a:p>
            <a:r>
              <a:rPr lang="en-US" altLang="en-US" dirty="0">
                <a:solidFill>
                  <a:schemeClr val="accent2"/>
                </a:solidFill>
              </a:rPr>
              <a:t>not address the topic under which they are submitted, may be refused or consigned to the “General Contributions” area.]	</a:t>
            </a:r>
            <a:endParaRPr lang="en-US" altLang="en-US" dirty="0">
              <a:solidFill>
                <a:schemeClr val="tx2"/>
              </a:solidFill>
            </a:endParaRPr>
          </a:p>
          <a:p>
            <a:pPr>
              <a:spcBef>
                <a:spcPts val="600"/>
              </a:spcBef>
              <a:spcAft>
                <a:spcPts val="600"/>
              </a:spcAft>
            </a:pPr>
            <a:r>
              <a:rPr lang="en-US" altLang="en-US" sz="1600" b="1" dirty="0"/>
              <a:t>Abstract:</a:t>
            </a:r>
            <a:r>
              <a:rPr lang="en-US" altLang="en-US" sz="1600" dirty="0"/>
              <a:t>	</a:t>
            </a:r>
            <a:r>
              <a:rPr lang="en-US" altLang="en-US" sz="1600" dirty="0" smtClean="0"/>
              <a:t>[Introduces the IETF LPWAN WG]</a:t>
            </a:r>
            <a:endParaRPr lang="en-US" altLang="en-US" sz="1600" dirty="0"/>
          </a:p>
          <a:p>
            <a:pPr>
              <a:spcBef>
                <a:spcPts val="600"/>
              </a:spcBef>
              <a:spcAft>
                <a:spcPts val="600"/>
              </a:spcAft>
            </a:pPr>
            <a:r>
              <a:rPr lang="en-US" altLang="en-US" sz="1600" b="1" dirty="0"/>
              <a:t>Purpose:</a:t>
            </a:r>
            <a:r>
              <a:rPr lang="en-US" altLang="en-US" sz="1600" dirty="0"/>
              <a:t>	</a:t>
            </a:r>
            <a:r>
              <a:rPr lang="en-US" altLang="en-US" sz="1600" dirty="0" smtClean="0"/>
              <a:t>[Informational]</a:t>
            </a:r>
            <a:endParaRPr lang="en-US" altLang="en-US" sz="1600" dirty="0"/>
          </a:p>
          <a:p>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re 1"/>
          <p:cNvSpPr>
            <a:spLocks noGrp="1"/>
          </p:cNvSpPr>
          <p:nvPr>
            <p:ph type="title"/>
          </p:nvPr>
        </p:nvSpPr>
        <p:spPr/>
        <p:txBody>
          <a:bodyPr>
            <a:normAutofit/>
          </a:bodyPr>
          <a:lstStyle/>
          <a:p>
            <a:r>
              <a:rPr lang="fr-FR" altLang="x-none">
                <a:ea typeface="ＭＳ Ｐゴシック" charset="-128"/>
              </a:rPr>
              <a:t>Context</a:t>
            </a:r>
          </a:p>
        </p:txBody>
      </p:sp>
      <p:sp>
        <p:nvSpPr>
          <p:cNvPr id="10242" name="Espace réservé du numéro de diapositive 3"/>
          <p:cNvSpPr>
            <a:spLocks noGrp="1"/>
          </p:cNvSpPr>
          <p:nvPr>
            <p:ph type="sldNum" sz="quarter" idx="12"/>
          </p:nvPr>
        </p:nvSpPr>
        <p:spPr bwMode="auto">
          <a:xfrm>
            <a:off x="4539568" y="8189913"/>
            <a:ext cx="141064" cy="1384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MS PGothic" charset="-128"/>
              </a:defRPr>
            </a:lvl1pPr>
            <a:lvl2pPr marL="557213" indent="-214313">
              <a:defRPr sz="1800">
                <a:solidFill>
                  <a:schemeClr val="tx1"/>
                </a:solidFill>
                <a:latin typeface="Arial" charset="0"/>
                <a:ea typeface="MS PGothic" charset="-128"/>
              </a:defRPr>
            </a:lvl2pPr>
            <a:lvl3pPr marL="857250" indent="-171450">
              <a:defRPr sz="1800">
                <a:solidFill>
                  <a:schemeClr val="tx1"/>
                </a:solidFill>
                <a:latin typeface="Arial" charset="0"/>
                <a:ea typeface="MS PGothic" charset="-128"/>
              </a:defRPr>
            </a:lvl3pPr>
            <a:lvl4pPr marL="1200150" indent="-171450">
              <a:defRPr sz="1800">
                <a:solidFill>
                  <a:schemeClr val="tx1"/>
                </a:solidFill>
                <a:latin typeface="Arial" charset="0"/>
                <a:ea typeface="MS PGothic" charset="-128"/>
              </a:defRPr>
            </a:lvl4pPr>
            <a:lvl5pPr marL="1543050" indent="-171450">
              <a:defRPr sz="1800">
                <a:solidFill>
                  <a:schemeClr val="tx1"/>
                </a:solidFill>
                <a:latin typeface="Arial" charset="0"/>
                <a:ea typeface="MS PGothic" charset="-128"/>
              </a:defRPr>
            </a:lvl5pPr>
            <a:lvl6pPr marL="1885950" indent="-171450" eaLnBrk="0" fontAlgn="base" hangingPunct="0">
              <a:spcBef>
                <a:spcPct val="0"/>
              </a:spcBef>
              <a:spcAft>
                <a:spcPct val="0"/>
              </a:spcAft>
              <a:defRPr sz="1800">
                <a:solidFill>
                  <a:schemeClr val="tx1"/>
                </a:solidFill>
                <a:latin typeface="Arial" charset="0"/>
                <a:ea typeface="MS PGothic" charset="-128"/>
              </a:defRPr>
            </a:lvl6pPr>
            <a:lvl7pPr marL="2228850" indent="-171450" eaLnBrk="0" fontAlgn="base" hangingPunct="0">
              <a:spcBef>
                <a:spcPct val="0"/>
              </a:spcBef>
              <a:spcAft>
                <a:spcPct val="0"/>
              </a:spcAft>
              <a:defRPr sz="1800">
                <a:solidFill>
                  <a:schemeClr val="tx1"/>
                </a:solidFill>
                <a:latin typeface="Arial" charset="0"/>
                <a:ea typeface="MS PGothic" charset="-128"/>
              </a:defRPr>
            </a:lvl7pPr>
            <a:lvl8pPr marL="2571750" indent="-171450" eaLnBrk="0" fontAlgn="base" hangingPunct="0">
              <a:spcBef>
                <a:spcPct val="0"/>
              </a:spcBef>
              <a:spcAft>
                <a:spcPct val="0"/>
              </a:spcAft>
              <a:defRPr sz="1800">
                <a:solidFill>
                  <a:schemeClr val="tx1"/>
                </a:solidFill>
                <a:latin typeface="Arial" charset="0"/>
                <a:ea typeface="MS PGothic" charset="-128"/>
              </a:defRPr>
            </a:lvl8pPr>
            <a:lvl9pPr marL="2914650" indent="-171450" eaLnBrk="0" fontAlgn="base" hangingPunct="0">
              <a:spcBef>
                <a:spcPct val="0"/>
              </a:spcBef>
              <a:spcAft>
                <a:spcPct val="0"/>
              </a:spcAft>
              <a:defRPr sz="1800">
                <a:solidFill>
                  <a:schemeClr val="tx1"/>
                </a:solidFill>
                <a:latin typeface="Arial" charset="0"/>
                <a:ea typeface="MS PGothic" charset="-128"/>
              </a:defRPr>
            </a:lvl9pPr>
          </a:lstStyle>
          <a:p>
            <a:fld id="{08CA7C11-97F0-0142-B3EF-81BB50D0C952}" type="slidenum">
              <a:rPr lang="fr-FR" altLang="x-none" sz="900">
                <a:solidFill>
                  <a:srgbClr val="898989"/>
                </a:solidFill>
              </a:rPr>
              <a:pPr/>
              <a:t>10</a:t>
            </a:fld>
            <a:endParaRPr lang="fr-FR" altLang="x-none" sz="900">
              <a:solidFill>
                <a:srgbClr val="898989"/>
              </a:solidFill>
            </a:endParaRPr>
          </a:p>
        </p:txBody>
      </p:sp>
      <p:pic>
        <p:nvPicPr>
          <p:cNvPr id="10243" name="Image 3" descr="Screen Shot 2017-03-06 at 04.30.1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7288" y="2000251"/>
            <a:ext cx="6858000" cy="339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4"/>
          <p:cNvSpPr>
            <a:spLocks noGrp="1"/>
          </p:cNvSpPr>
          <p:nvPr>
            <p:ph type="ftr" sz="quarter" idx="11"/>
          </p:nvPr>
        </p:nvSpPr>
        <p:spPr>
          <a:xfrm>
            <a:off x="5486400" y="6484694"/>
            <a:ext cx="3124200" cy="184666"/>
          </a:xfrm>
        </p:spPr>
        <p:txBody>
          <a:bodyPr/>
          <a:lstStyle/>
          <a:p>
            <a:r>
              <a:rPr lang="en-US" altLang="en-US" dirty="0" smtClean="0"/>
              <a:t>Pascal Thubert, Cisco Systems</a:t>
            </a:r>
            <a:endParaRPr lang="en-US" altLang="en-US" dirty="0"/>
          </a:p>
        </p:txBody>
      </p:sp>
      <p:sp>
        <p:nvSpPr>
          <p:cNvPr id="7" name="Date Placeholder 3"/>
          <p:cNvSpPr>
            <a:spLocks noGrp="1"/>
          </p:cNvSpPr>
          <p:nvPr>
            <p:ph type="dt" sz="half" idx="10"/>
          </p:nvPr>
        </p:nvSpPr>
        <p:spPr>
          <a:xfrm>
            <a:off x="685800" y="387562"/>
            <a:ext cx="1600200" cy="215444"/>
          </a:xfrm>
        </p:spPr>
        <p:txBody>
          <a:bodyPr/>
          <a:lstStyle/>
          <a:p>
            <a:r>
              <a:rPr lang="en-US" altLang="en-US" dirty="0" smtClean="0"/>
              <a:t>July 2017</a:t>
            </a:r>
            <a:endParaRPr lang="en-US" altLang="en-US" dirty="0"/>
          </a:p>
        </p:txBody>
      </p:sp>
      <p:sp>
        <p:nvSpPr>
          <p:cNvPr id="8" name="Footer Placeholder 4"/>
          <p:cNvSpPr txBox="1">
            <a:spLocks/>
          </p:cNvSpPr>
          <p:nvPr/>
        </p:nvSpPr>
        <p:spPr bwMode="auto">
          <a:xfrm>
            <a:off x="5486400" y="6484694"/>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smtClean="0"/>
              <a:t>Pascal Thubert, Cisco Systems</a:t>
            </a:r>
            <a:endParaRPr lang="en-US" altLang="en-US" dirty="0"/>
          </a:p>
        </p:txBody>
      </p:sp>
      <p:sp>
        <p:nvSpPr>
          <p:cNvPr id="9" name="Date Placeholder 3"/>
          <p:cNvSpPr txBox="1">
            <a:spLocks/>
          </p:cNvSpPr>
          <p:nvPr/>
        </p:nvSpPr>
        <p:spPr bwMode="auto">
          <a:xfrm>
            <a:off x="685800" y="387562"/>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smtClean="0"/>
              <a:t>July 2017</a:t>
            </a:r>
            <a:endParaRPr lang="en-US" altLang="en-US" dirty="0"/>
          </a:p>
        </p:txBody>
      </p:sp>
      <p:sp>
        <p:nvSpPr>
          <p:cNvPr id="12" name="Rectangle 11"/>
          <p:cNvSpPr/>
          <p:nvPr/>
        </p:nvSpPr>
        <p:spPr>
          <a:xfrm>
            <a:off x="2971262" y="6021288"/>
            <a:ext cx="3457211" cy="338554"/>
          </a:xfrm>
          <a:prstGeom prst="rect">
            <a:avLst/>
          </a:prstGeom>
        </p:spPr>
        <p:txBody>
          <a:bodyPr wrap="square">
            <a:spAutoFit/>
          </a:bodyPr>
          <a:lstStyle/>
          <a:p>
            <a:r>
              <a:rPr lang="en-US" sz="1600" dirty="0"/>
              <a:t>draft-ietf-lpwan-ipv6-static-context-hc</a:t>
            </a:r>
            <a:endParaRPr lang="en-US" dirty="0"/>
          </a:p>
        </p:txBody>
      </p:sp>
      <p:sp>
        <p:nvSpPr>
          <p:cNvPr id="14" name="Slide Number Placeholder 5"/>
          <p:cNvSpPr txBox="1">
            <a:spLocks/>
          </p:cNvSpPr>
          <p:nvPr/>
        </p:nvSpPr>
        <p:spPr bwMode="auto">
          <a:xfrm>
            <a:off x="4355223" y="6475413"/>
            <a:ext cx="50975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dirty="0" smtClean="0"/>
              <a:t>Slide 10</a:t>
            </a:r>
            <a:endParaRPr lang="en-US" altLang="en-US" dirty="0"/>
          </a:p>
        </p:txBody>
      </p:sp>
    </p:spTree>
    <p:extLst>
      <p:ext uri="{BB962C8B-B14F-4D97-AF65-F5344CB8AC3E}">
        <p14:creationId xmlns:p14="http://schemas.microsoft.com/office/powerpoint/2010/main" val="1655674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title"/>
          </p:nvPr>
        </p:nvSpPr>
        <p:spPr/>
        <p:txBody>
          <a:bodyPr>
            <a:normAutofit/>
          </a:bodyPr>
          <a:lstStyle/>
          <a:p>
            <a:r>
              <a:rPr lang="fr-FR" altLang="x-none">
                <a:ea typeface="ＭＳ Ｐゴシック" charset="-128"/>
              </a:rPr>
              <a:t>Compression Decompression Functions</a:t>
            </a:r>
          </a:p>
        </p:txBody>
      </p:sp>
      <p:sp>
        <p:nvSpPr>
          <p:cNvPr id="3" name="Espace réservé du contenu 2"/>
          <p:cNvSpPr>
            <a:spLocks noGrp="1"/>
          </p:cNvSpPr>
          <p:nvPr>
            <p:ph idx="1"/>
          </p:nvPr>
        </p:nvSpPr>
        <p:spPr/>
        <p:txBody>
          <a:bodyPr>
            <a:normAutofit lnSpcReduction="10000"/>
          </a:bodyPr>
          <a:lstStyle/>
          <a:p>
            <a:r>
              <a:rPr lang="fr-FR" altLang="x-none" dirty="0" err="1">
                <a:ea typeface="ＭＳ Ｐゴシック" charset="-128"/>
              </a:rPr>
              <a:t>Add</a:t>
            </a:r>
            <a:r>
              <a:rPr lang="fr-FR" altLang="x-none" dirty="0">
                <a:ea typeface="ＭＳ Ｐゴシック" charset="-128"/>
              </a:rPr>
              <a:t> </a:t>
            </a:r>
            <a:r>
              <a:rPr lang="fr-FR" altLang="x-none" i="1" dirty="0" err="1">
                <a:ea typeface="ＭＳ Ｐゴシック" charset="-128"/>
              </a:rPr>
              <a:t>mapping</a:t>
            </a:r>
            <a:r>
              <a:rPr lang="fr-FR" altLang="x-none" i="1" dirty="0">
                <a:ea typeface="ＭＳ Ｐゴシック" charset="-128"/>
              </a:rPr>
              <a:t>-sent </a:t>
            </a:r>
            <a:r>
              <a:rPr lang="fr-FR" altLang="x-none" dirty="0">
                <a:ea typeface="ＭＳ Ｐゴシック" charset="-128"/>
              </a:rPr>
              <a:t>(</a:t>
            </a:r>
            <a:r>
              <a:rPr lang="fr-FR" altLang="x-none" dirty="0" err="1">
                <a:ea typeface="ＭＳ Ｐゴシック" charset="-128"/>
              </a:rPr>
              <a:t>from</a:t>
            </a:r>
            <a:r>
              <a:rPr lang="fr-FR" altLang="x-none" dirty="0">
                <a:ea typeface="ＭＳ Ｐゴシック" charset="-128"/>
              </a:rPr>
              <a:t> </a:t>
            </a:r>
            <a:r>
              <a:rPr lang="fr-FR" altLang="x-none" dirty="0" err="1">
                <a:ea typeface="ＭＳ Ｐゴシック" charset="-128"/>
              </a:rPr>
              <a:t>CoAP</a:t>
            </a:r>
            <a:r>
              <a:rPr lang="fr-FR" altLang="x-none" dirty="0">
                <a:ea typeface="ＭＳ Ｐゴシック" charset="-128"/>
              </a:rPr>
              <a:t> </a:t>
            </a:r>
            <a:r>
              <a:rPr lang="fr-FR" altLang="x-none" dirty="0" err="1">
                <a:ea typeface="ＭＳ Ｐゴシック" charset="-128"/>
              </a:rPr>
              <a:t>draft</a:t>
            </a:r>
            <a:r>
              <a:rPr lang="fr-FR" altLang="x-none" dirty="0">
                <a:ea typeface="ＭＳ Ｐゴシック" charset="-128"/>
              </a:rPr>
              <a:t>)</a:t>
            </a:r>
          </a:p>
          <a:p>
            <a:pPr lvl="1"/>
            <a:r>
              <a:rPr lang="fr-FR" altLang="x-none" dirty="0">
                <a:ea typeface="ＭＳ Ｐゴシック" charset="-128"/>
              </a:rPr>
              <a:t>Index </a:t>
            </a:r>
            <a:r>
              <a:rPr lang="fr-FR" altLang="x-none" dirty="0" err="1">
                <a:ea typeface="ＭＳ Ｐゴシック" charset="-128"/>
              </a:rPr>
              <a:t>is</a:t>
            </a:r>
            <a:r>
              <a:rPr lang="fr-FR" altLang="x-none" dirty="0">
                <a:ea typeface="ＭＳ Ｐゴシック" charset="-128"/>
              </a:rPr>
              <a:t> sent </a:t>
            </a:r>
            <a:r>
              <a:rPr lang="fr-FR" altLang="x-none" dirty="0" err="1">
                <a:ea typeface="ＭＳ Ｐゴシック" charset="-128"/>
              </a:rPr>
              <a:t>corresponding</a:t>
            </a:r>
            <a:r>
              <a:rPr lang="fr-FR" altLang="x-none" dirty="0">
                <a:ea typeface="ＭＳ Ｐゴシック" charset="-128"/>
              </a:rPr>
              <a:t> to the FV</a:t>
            </a:r>
          </a:p>
          <a:p>
            <a:pPr lvl="1">
              <a:buFontTx/>
              <a:buNone/>
            </a:pPr>
            <a:r>
              <a:rPr lang="fr-FR" altLang="x-none" dirty="0">
                <a:latin typeface="Courier New" charset="0"/>
                <a:ea typeface="ＭＳ Ｐゴシック" charset="-128"/>
              </a:rPr>
              <a:t>	</a:t>
            </a:r>
            <a:r>
              <a:rPr lang="fr-FR" altLang="x-none" dirty="0" smtClean="0">
                <a:latin typeface="Courier New" charset="0"/>
                <a:ea typeface="ＭＳ Ｐゴシック" charset="-128"/>
              </a:rPr>
              <a:t>{ 0: 2001:db8:1:1, </a:t>
            </a:r>
            <a:endParaRPr lang="fr-FR" altLang="x-none" dirty="0">
              <a:latin typeface="Courier New" charset="0"/>
              <a:ea typeface="ＭＳ Ｐゴシック" charset="-128"/>
            </a:endParaRPr>
          </a:p>
          <a:p>
            <a:pPr lvl="1">
              <a:buFontTx/>
              <a:buNone/>
            </a:pPr>
            <a:r>
              <a:rPr lang="fr-FR" altLang="x-none" dirty="0">
                <a:latin typeface="Courier New" charset="0"/>
                <a:ea typeface="ＭＳ Ｐゴシック" charset="-128"/>
              </a:rPr>
              <a:t>  </a:t>
            </a:r>
            <a:r>
              <a:rPr lang="fr-FR" altLang="x-none" dirty="0" smtClean="0">
                <a:latin typeface="Courier New" charset="0"/>
                <a:ea typeface="ＭＳ Ｐゴシック" charset="-128"/>
              </a:rPr>
              <a:t>	 1: 2001:db8:2:3</a:t>
            </a:r>
          </a:p>
          <a:p>
            <a:pPr lvl="1">
              <a:buFontTx/>
              <a:buNone/>
            </a:pPr>
            <a:r>
              <a:rPr lang="fr-FR" altLang="x-none" dirty="0">
                <a:latin typeface="Courier New" charset="0"/>
                <a:ea typeface="ＭＳ Ｐゴシック" charset="-128"/>
              </a:rPr>
              <a:t> </a:t>
            </a:r>
            <a:r>
              <a:rPr lang="fr-FR" altLang="x-none" dirty="0" smtClean="0">
                <a:latin typeface="Courier New" charset="0"/>
                <a:ea typeface="ＭＳ Ｐゴシック" charset="-128"/>
              </a:rPr>
              <a:t> 	 </a:t>
            </a:r>
            <a:r>
              <a:rPr lang="fr-FR" dirty="0" smtClean="0">
                <a:latin typeface="Courier New"/>
                <a:cs typeface="Courier New"/>
              </a:rPr>
              <a:t>2 </a:t>
            </a:r>
            <a:r>
              <a:rPr lang="fr-FR" dirty="0">
                <a:latin typeface="Courier New"/>
                <a:cs typeface="Courier New"/>
              </a:rPr>
              <a:t>: 2001:db8:3:7</a:t>
            </a:r>
            <a:r>
              <a:rPr lang="fr-FR" altLang="x-none" dirty="0" smtClean="0">
                <a:latin typeface="Courier New" charset="0"/>
                <a:ea typeface="ＭＳ Ｐゴシック" charset="-128"/>
              </a:rPr>
              <a:t>}</a:t>
            </a:r>
            <a:endParaRPr lang="fr-FR" altLang="x-none" dirty="0">
              <a:latin typeface="Courier New" charset="0"/>
              <a:ea typeface="ＭＳ Ｐゴシック" charset="-128"/>
            </a:endParaRPr>
          </a:p>
          <a:p>
            <a:r>
              <a:rPr lang="fr-FR" altLang="x-none" dirty="0" err="1">
                <a:ea typeface="ＭＳ Ｐゴシック" charset="-128"/>
              </a:rPr>
              <a:t>Rename</a:t>
            </a:r>
            <a:r>
              <a:rPr lang="fr-FR" altLang="x-none" dirty="0">
                <a:ea typeface="ＭＳ Ｐゴシック" charset="-128"/>
              </a:rPr>
              <a:t> </a:t>
            </a:r>
            <a:r>
              <a:rPr lang="fr-FR" altLang="x-none" i="1" dirty="0" err="1">
                <a:ea typeface="ＭＳ Ｐゴシック" charset="-128"/>
              </a:rPr>
              <a:t>compute-length</a:t>
            </a:r>
            <a:r>
              <a:rPr lang="fr-FR" altLang="x-none" i="1" dirty="0">
                <a:ea typeface="ＭＳ Ｐゴシック" charset="-128"/>
              </a:rPr>
              <a:t> </a:t>
            </a:r>
            <a:r>
              <a:rPr lang="fr-FR" altLang="x-none" dirty="0">
                <a:ea typeface="ＭＳ Ｐゴシック" charset="-128"/>
              </a:rPr>
              <a:t>and </a:t>
            </a:r>
            <a:r>
              <a:rPr lang="fr-FR" altLang="x-none" i="1" dirty="0" err="1">
                <a:ea typeface="ＭＳ Ｐゴシック" charset="-128"/>
              </a:rPr>
              <a:t>compute</a:t>
            </a:r>
            <a:r>
              <a:rPr lang="fr-FR" altLang="x-none" i="1" dirty="0">
                <a:ea typeface="ＭＳ Ｐゴシック" charset="-128"/>
              </a:rPr>
              <a:t>-checksum</a:t>
            </a:r>
          </a:p>
          <a:p>
            <a:pPr lvl="1"/>
            <a:r>
              <a:rPr lang="fr-FR" altLang="x-none" dirty="0">
                <a:ea typeface="ＭＳ Ｐゴシック" charset="-128"/>
              </a:rPr>
              <a:t>More </a:t>
            </a:r>
            <a:r>
              <a:rPr lang="fr-FR" altLang="x-none" dirty="0" err="1">
                <a:ea typeface="ＭＳ Ｐゴシック" charset="-128"/>
              </a:rPr>
              <a:t>generic</a:t>
            </a:r>
            <a:r>
              <a:rPr lang="fr-FR" altLang="x-none" dirty="0">
                <a:ea typeface="ＭＳ Ｐゴシック" charset="-128"/>
              </a:rPr>
              <a:t> (IPv6, UDP, …)</a:t>
            </a:r>
          </a:p>
          <a:p>
            <a:pPr lvl="1"/>
            <a:endParaRPr lang="fr-FR" altLang="x-none" dirty="0">
              <a:ea typeface="ＭＳ Ｐゴシック" charset="-128"/>
            </a:endParaRPr>
          </a:p>
        </p:txBody>
      </p:sp>
      <p:sp>
        <p:nvSpPr>
          <p:cNvPr id="15363" name="Espace réservé du numéro de diapositive 3"/>
          <p:cNvSpPr>
            <a:spLocks noGrp="1"/>
          </p:cNvSpPr>
          <p:nvPr>
            <p:ph type="sldNum" sz="quarter" idx="12"/>
          </p:nvPr>
        </p:nvSpPr>
        <p:spPr bwMode="auto">
          <a:xfrm>
            <a:off x="4539568" y="8189913"/>
            <a:ext cx="141064" cy="1384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MS PGothic" charset="-128"/>
              </a:defRPr>
            </a:lvl1pPr>
            <a:lvl2pPr marL="557213" indent="-214313">
              <a:defRPr sz="1800">
                <a:solidFill>
                  <a:schemeClr val="tx1"/>
                </a:solidFill>
                <a:latin typeface="Arial" charset="0"/>
                <a:ea typeface="MS PGothic" charset="-128"/>
              </a:defRPr>
            </a:lvl2pPr>
            <a:lvl3pPr marL="857250" indent="-171450">
              <a:defRPr sz="1800">
                <a:solidFill>
                  <a:schemeClr val="tx1"/>
                </a:solidFill>
                <a:latin typeface="Arial" charset="0"/>
                <a:ea typeface="MS PGothic" charset="-128"/>
              </a:defRPr>
            </a:lvl3pPr>
            <a:lvl4pPr marL="1200150" indent="-171450">
              <a:defRPr sz="1800">
                <a:solidFill>
                  <a:schemeClr val="tx1"/>
                </a:solidFill>
                <a:latin typeface="Arial" charset="0"/>
                <a:ea typeface="MS PGothic" charset="-128"/>
              </a:defRPr>
            </a:lvl4pPr>
            <a:lvl5pPr marL="1543050" indent="-171450">
              <a:defRPr sz="1800">
                <a:solidFill>
                  <a:schemeClr val="tx1"/>
                </a:solidFill>
                <a:latin typeface="Arial" charset="0"/>
                <a:ea typeface="MS PGothic" charset="-128"/>
              </a:defRPr>
            </a:lvl5pPr>
            <a:lvl6pPr marL="1885950" indent="-171450" eaLnBrk="0" fontAlgn="base" hangingPunct="0">
              <a:spcBef>
                <a:spcPct val="0"/>
              </a:spcBef>
              <a:spcAft>
                <a:spcPct val="0"/>
              </a:spcAft>
              <a:defRPr sz="1800">
                <a:solidFill>
                  <a:schemeClr val="tx1"/>
                </a:solidFill>
                <a:latin typeface="Arial" charset="0"/>
                <a:ea typeface="MS PGothic" charset="-128"/>
              </a:defRPr>
            </a:lvl6pPr>
            <a:lvl7pPr marL="2228850" indent="-171450" eaLnBrk="0" fontAlgn="base" hangingPunct="0">
              <a:spcBef>
                <a:spcPct val="0"/>
              </a:spcBef>
              <a:spcAft>
                <a:spcPct val="0"/>
              </a:spcAft>
              <a:defRPr sz="1800">
                <a:solidFill>
                  <a:schemeClr val="tx1"/>
                </a:solidFill>
                <a:latin typeface="Arial" charset="0"/>
                <a:ea typeface="MS PGothic" charset="-128"/>
              </a:defRPr>
            </a:lvl7pPr>
            <a:lvl8pPr marL="2571750" indent="-171450" eaLnBrk="0" fontAlgn="base" hangingPunct="0">
              <a:spcBef>
                <a:spcPct val="0"/>
              </a:spcBef>
              <a:spcAft>
                <a:spcPct val="0"/>
              </a:spcAft>
              <a:defRPr sz="1800">
                <a:solidFill>
                  <a:schemeClr val="tx1"/>
                </a:solidFill>
                <a:latin typeface="Arial" charset="0"/>
                <a:ea typeface="MS PGothic" charset="-128"/>
              </a:defRPr>
            </a:lvl8pPr>
            <a:lvl9pPr marL="2914650" indent="-171450" eaLnBrk="0" fontAlgn="base" hangingPunct="0">
              <a:spcBef>
                <a:spcPct val="0"/>
              </a:spcBef>
              <a:spcAft>
                <a:spcPct val="0"/>
              </a:spcAft>
              <a:defRPr sz="1800">
                <a:solidFill>
                  <a:schemeClr val="tx1"/>
                </a:solidFill>
                <a:latin typeface="Arial" charset="0"/>
                <a:ea typeface="MS PGothic" charset="-128"/>
              </a:defRPr>
            </a:lvl9pPr>
          </a:lstStyle>
          <a:p>
            <a:fld id="{64043D44-0BA1-8848-91B6-A57EE22CBF06}" type="slidenum">
              <a:rPr lang="fr-FR" altLang="x-none" sz="900">
                <a:solidFill>
                  <a:srgbClr val="898989"/>
                </a:solidFill>
              </a:rPr>
              <a:pPr/>
              <a:t>11</a:t>
            </a:fld>
            <a:endParaRPr lang="fr-FR" altLang="x-none" sz="900">
              <a:solidFill>
                <a:srgbClr val="898989"/>
              </a:solidFill>
            </a:endParaRPr>
          </a:p>
        </p:txBody>
      </p:sp>
      <p:sp>
        <p:nvSpPr>
          <p:cNvPr id="7" name="Rectangle 6"/>
          <p:cNvSpPr/>
          <p:nvPr/>
        </p:nvSpPr>
        <p:spPr>
          <a:xfrm>
            <a:off x="2971262" y="6021288"/>
            <a:ext cx="3457211" cy="338554"/>
          </a:xfrm>
          <a:prstGeom prst="rect">
            <a:avLst/>
          </a:prstGeom>
        </p:spPr>
        <p:txBody>
          <a:bodyPr wrap="square">
            <a:spAutoFit/>
          </a:bodyPr>
          <a:lstStyle/>
          <a:p>
            <a:r>
              <a:rPr lang="en-US" sz="1600" dirty="0"/>
              <a:t>draft-ietf-lpwan-ipv6-static-context-hc</a:t>
            </a:r>
            <a:endParaRPr lang="en-US" dirty="0"/>
          </a:p>
        </p:txBody>
      </p:sp>
      <p:sp>
        <p:nvSpPr>
          <p:cNvPr id="8" name="Footer Placeholder 4"/>
          <p:cNvSpPr>
            <a:spLocks noGrp="1"/>
          </p:cNvSpPr>
          <p:nvPr>
            <p:ph type="ftr" sz="quarter" idx="11"/>
          </p:nvPr>
        </p:nvSpPr>
        <p:spPr>
          <a:xfrm>
            <a:off x="5486400" y="6475413"/>
            <a:ext cx="3124200" cy="184666"/>
          </a:xfrm>
        </p:spPr>
        <p:txBody>
          <a:bodyPr/>
          <a:lstStyle/>
          <a:p>
            <a:r>
              <a:rPr lang="en-US" altLang="en-US" dirty="0" smtClean="0"/>
              <a:t>Pascal Thubert, Cisco Systems</a:t>
            </a:r>
            <a:endParaRPr lang="en-US" altLang="en-US" dirty="0"/>
          </a:p>
        </p:txBody>
      </p:sp>
      <p:sp>
        <p:nvSpPr>
          <p:cNvPr id="9" name="Date Placeholder 3"/>
          <p:cNvSpPr>
            <a:spLocks noGrp="1"/>
          </p:cNvSpPr>
          <p:nvPr>
            <p:ph type="dt" sz="half" idx="10"/>
          </p:nvPr>
        </p:nvSpPr>
        <p:spPr>
          <a:xfrm>
            <a:off x="685800" y="378281"/>
            <a:ext cx="1600200" cy="215444"/>
          </a:xfrm>
        </p:spPr>
        <p:txBody>
          <a:bodyPr/>
          <a:lstStyle/>
          <a:p>
            <a:r>
              <a:rPr lang="en-US" altLang="en-US" dirty="0" smtClean="0"/>
              <a:t>July 2017</a:t>
            </a:r>
            <a:endParaRPr lang="en-US" altLang="en-US" dirty="0"/>
          </a:p>
        </p:txBody>
      </p:sp>
      <p:sp>
        <p:nvSpPr>
          <p:cNvPr id="11" name="Slide Number Placeholder 5"/>
          <p:cNvSpPr txBox="1">
            <a:spLocks/>
          </p:cNvSpPr>
          <p:nvPr/>
        </p:nvSpPr>
        <p:spPr bwMode="auto">
          <a:xfrm>
            <a:off x="4358076" y="6475413"/>
            <a:ext cx="50404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dirty="0" smtClean="0"/>
              <a:t>Slide 11</a:t>
            </a:r>
            <a:endParaRPr lang="en-US" altLang="en-US" dirty="0"/>
          </a:p>
        </p:txBody>
      </p:sp>
    </p:spTree>
    <p:extLst>
      <p:ext uri="{BB962C8B-B14F-4D97-AF65-F5344CB8AC3E}">
        <p14:creationId xmlns:p14="http://schemas.microsoft.com/office/powerpoint/2010/main" val="3309821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486400" y="6475413"/>
            <a:ext cx="3124200" cy="184666"/>
          </a:xfrm>
        </p:spPr>
        <p:txBody>
          <a:bodyPr/>
          <a:lstStyle/>
          <a:p>
            <a:r>
              <a:rPr lang="en-US" altLang="en-US" dirty="0" smtClean="0"/>
              <a:t>Pascal Thubert, Cisco Systems</a:t>
            </a:r>
            <a:endParaRPr lang="en-US" altLang="en-US" dirty="0"/>
          </a:p>
        </p:txBody>
      </p:sp>
      <p:sp>
        <p:nvSpPr>
          <p:cNvPr id="6" name="Slide Number Placeholder 5"/>
          <p:cNvSpPr>
            <a:spLocks noGrp="1"/>
          </p:cNvSpPr>
          <p:nvPr>
            <p:ph type="sldNum" sz="quarter" idx="12"/>
          </p:nvPr>
        </p:nvSpPr>
        <p:spPr/>
        <p:txBody>
          <a:bodyPr/>
          <a:lstStyle/>
          <a:p>
            <a:r>
              <a:rPr lang="en-US" altLang="en-US" dirty="0"/>
              <a:t>Slide </a:t>
            </a:r>
            <a:fld id="{66332263-A8CB-4487-9C85-D40BA8316C28}" type="slidenum">
              <a:rPr lang="en-US" altLang="en-US"/>
              <a:pPr/>
              <a:t>12</a:t>
            </a:fld>
            <a:endParaRPr lang="en-US" altLang="en-US" dirty="0"/>
          </a:p>
        </p:txBody>
      </p:sp>
      <p:sp>
        <p:nvSpPr>
          <p:cNvPr id="4098" name="Rectangle 2"/>
          <p:cNvSpPr>
            <a:spLocks noGrp="1" noChangeArrowheads="1"/>
          </p:cNvSpPr>
          <p:nvPr>
            <p:ph type="title"/>
          </p:nvPr>
        </p:nvSpPr>
        <p:spPr>
          <a:ln/>
        </p:spPr>
        <p:txBody>
          <a:bodyPr/>
          <a:lstStyle/>
          <a:p>
            <a:endParaRPr lang="en-US" altLang="en-US" sz="3200"/>
          </a:p>
        </p:txBody>
      </p:sp>
      <p:sp>
        <p:nvSpPr>
          <p:cNvPr id="4099" name="Rectangle 3"/>
          <p:cNvSpPr>
            <a:spLocks noGrp="1" noChangeArrowheads="1"/>
          </p:cNvSpPr>
          <p:nvPr>
            <p:ph type="body" idx="1"/>
          </p:nvPr>
        </p:nvSpPr>
        <p:spPr>
          <a:ln/>
        </p:spPr>
        <p:txBody>
          <a:bodyPr/>
          <a:lstStyle/>
          <a:p>
            <a:r>
              <a:rPr lang="en-US" altLang="en-US" sz="2800" dirty="0" smtClean="0"/>
              <a:t>More in article in IEEE Communications Standards Magazine, April 2017</a:t>
            </a:r>
            <a:endParaRPr lang="en-US" altLang="en-US" sz="2800" dirty="0"/>
          </a:p>
        </p:txBody>
      </p:sp>
      <p:sp>
        <p:nvSpPr>
          <p:cNvPr id="7" name="Date Placeholder 3"/>
          <p:cNvSpPr>
            <a:spLocks noGrp="1"/>
          </p:cNvSpPr>
          <p:nvPr>
            <p:ph type="dt" sz="half" idx="10"/>
          </p:nvPr>
        </p:nvSpPr>
        <p:spPr>
          <a:xfrm>
            <a:off x="685800" y="378281"/>
            <a:ext cx="1600200" cy="215444"/>
          </a:xfrm>
        </p:spPr>
        <p:txBody>
          <a:bodyPr/>
          <a:lstStyle/>
          <a:p>
            <a:r>
              <a:rPr lang="en-US" altLang="en-US" dirty="0" smtClean="0"/>
              <a:t>July 2017</a:t>
            </a:r>
            <a:endParaRPr lang="en-US" altLang="en-US" dirty="0"/>
          </a:p>
        </p:txBody>
      </p:sp>
    </p:spTree>
    <p:extLst>
      <p:ext uri="{BB962C8B-B14F-4D97-AF65-F5344CB8AC3E}">
        <p14:creationId xmlns:p14="http://schemas.microsoft.com/office/powerpoint/2010/main" val="749198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486400" y="6475413"/>
            <a:ext cx="3124200" cy="184666"/>
          </a:xfrm>
        </p:spPr>
        <p:txBody>
          <a:bodyPr/>
          <a:lstStyle/>
          <a:p>
            <a:r>
              <a:rPr lang="en-US" altLang="en-US" dirty="0" smtClean="0"/>
              <a:t>Pascal Thubert, Cisco Systems</a:t>
            </a:r>
            <a:endParaRPr lang="en-US" altLang="en-US" dirty="0"/>
          </a:p>
        </p:txBody>
      </p:sp>
      <p:sp>
        <p:nvSpPr>
          <p:cNvPr id="6" name="Slide Number Placeholder 5"/>
          <p:cNvSpPr>
            <a:spLocks noGrp="1"/>
          </p:cNvSpPr>
          <p:nvPr>
            <p:ph type="sldNum" sz="quarter" idx="12"/>
          </p:nvPr>
        </p:nvSpPr>
        <p:spPr/>
        <p:txBody>
          <a:bodyPr/>
          <a:lstStyle/>
          <a:p>
            <a:r>
              <a:rPr lang="en-US" altLang="en-US"/>
              <a:t>Slide </a:t>
            </a:r>
            <a:fld id="{66332263-A8CB-4487-9C85-D40BA8316C28}" type="slidenum">
              <a:rPr lang="en-US" altLang="en-US"/>
              <a:pPr/>
              <a:t>13</a:t>
            </a:fld>
            <a:endParaRPr lang="en-US" altLang="en-US"/>
          </a:p>
        </p:txBody>
      </p:sp>
      <p:sp>
        <p:nvSpPr>
          <p:cNvPr id="4098" name="Rectangle 2"/>
          <p:cNvSpPr>
            <a:spLocks noGrp="1" noChangeArrowheads="1"/>
          </p:cNvSpPr>
          <p:nvPr>
            <p:ph type="title"/>
          </p:nvPr>
        </p:nvSpPr>
        <p:spPr>
          <a:ln/>
        </p:spPr>
        <p:txBody>
          <a:bodyPr/>
          <a:lstStyle/>
          <a:p>
            <a:endParaRPr lang="en-US" altLang="en-US" sz="3200"/>
          </a:p>
        </p:txBody>
      </p:sp>
      <p:sp>
        <p:nvSpPr>
          <p:cNvPr id="4099" name="Rectangle 3"/>
          <p:cNvSpPr>
            <a:spLocks noGrp="1" noChangeArrowheads="1"/>
          </p:cNvSpPr>
          <p:nvPr>
            <p:ph type="body" idx="1"/>
          </p:nvPr>
        </p:nvSpPr>
        <p:spPr>
          <a:ln/>
        </p:spPr>
        <p:txBody>
          <a:bodyPr/>
          <a:lstStyle/>
          <a:p>
            <a:r>
              <a:rPr lang="en-US" altLang="en-US" sz="2800" dirty="0" smtClean="0"/>
              <a:t>More in article in IEEE Communications Standards Magazine, April 2017</a:t>
            </a:r>
            <a:endParaRPr lang="en-US" altLang="en-US" sz="2800" dirty="0"/>
          </a:p>
        </p:txBody>
      </p:sp>
      <p:sp>
        <p:nvSpPr>
          <p:cNvPr id="7" name="Date Placeholder 3"/>
          <p:cNvSpPr>
            <a:spLocks noGrp="1"/>
          </p:cNvSpPr>
          <p:nvPr>
            <p:ph type="dt" sz="half" idx="10"/>
          </p:nvPr>
        </p:nvSpPr>
        <p:spPr>
          <a:xfrm>
            <a:off x="685800" y="378281"/>
            <a:ext cx="1600200" cy="215444"/>
          </a:xfrm>
        </p:spPr>
        <p:txBody>
          <a:bodyPr/>
          <a:lstStyle/>
          <a:p>
            <a:r>
              <a:rPr lang="en-US" altLang="en-US" dirty="0" smtClean="0"/>
              <a:t>July 2017</a:t>
            </a:r>
            <a:endParaRPr lang="en-US" altLang="en-US" dirty="0"/>
          </a:p>
        </p:txBody>
      </p:sp>
    </p:spTree>
    <p:extLst>
      <p:ext uri="{BB962C8B-B14F-4D97-AF65-F5344CB8AC3E}">
        <p14:creationId xmlns:p14="http://schemas.microsoft.com/office/powerpoint/2010/main" val="4063858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486400" y="6475413"/>
            <a:ext cx="3124200" cy="184666"/>
          </a:xfrm>
        </p:spPr>
        <p:txBody>
          <a:bodyPr/>
          <a:lstStyle/>
          <a:p>
            <a:r>
              <a:rPr lang="en-US" altLang="en-US" dirty="0" smtClean="0"/>
              <a:t>Pascal Thubert, Cisco Systems</a:t>
            </a:r>
            <a:endParaRPr lang="en-US" altLang="en-US" dirty="0"/>
          </a:p>
        </p:txBody>
      </p:sp>
      <p:sp>
        <p:nvSpPr>
          <p:cNvPr id="6" name="Slide Number Placeholder 5"/>
          <p:cNvSpPr>
            <a:spLocks noGrp="1"/>
          </p:cNvSpPr>
          <p:nvPr>
            <p:ph type="sldNum" sz="quarter" idx="12"/>
          </p:nvPr>
        </p:nvSpPr>
        <p:spPr/>
        <p:txBody>
          <a:bodyPr/>
          <a:lstStyle/>
          <a:p>
            <a:r>
              <a:rPr lang="en-US" altLang="en-US"/>
              <a:t>Slide </a:t>
            </a:r>
            <a:fld id="{66332263-A8CB-4487-9C85-D40BA8316C28}" type="slidenum">
              <a:rPr lang="en-US" altLang="en-US"/>
              <a:pPr/>
              <a:t>14</a:t>
            </a:fld>
            <a:endParaRPr lang="en-US" altLang="en-US"/>
          </a:p>
        </p:txBody>
      </p:sp>
      <p:sp>
        <p:nvSpPr>
          <p:cNvPr id="4098" name="Rectangle 2"/>
          <p:cNvSpPr>
            <a:spLocks noGrp="1" noChangeArrowheads="1"/>
          </p:cNvSpPr>
          <p:nvPr>
            <p:ph type="title"/>
          </p:nvPr>
        </p:nvSpPr>
        <p:spPr>
          <a:ln/>
        </p:spPr>
        <p:txBody>
          <a:bodyPr/>
          <a:lstStyle/>
          <a:p>
            <a:endParaRPr lang="en-US" altLang="en-US" sz="3200"/>
          </a:p>
        </p:txBody>
      </p:sp>
      <p:sp>
        <p:nvSpPr>
          <p:cNvPr id="4099" name="Rectangle 3"/>
          <p:cNvSpPr>
            <a:spLocks noGrp="1" noChangeArrowheads="1"/>
          </p:cNvSpPr>
          <p:nvPr>
            <p:ph type="body" idx="1"/>
          </p:nvPr>
        </p:nvSpPr>
        <p:spPr>
          <a:ln/>
        </p:spPr>
        <p:txBody>
          <a:bodyPr/>
          <a:lstStyle/>
          <a:p>
            <a:r>
              <a:rPr lang="en-US" altLang="en-US" sz="2800" dirty="0" smtClean="0"/>
              <a:t>More in article in IEEE Communications Standards Magazine, April 2017</a:t>
            </a:r>
            <a:endParaRPr lang="en-US" altLang="en-US" sz="2800" dirty="0"/>
          </a:p>
        </p:txBody>
      </p:sp>
      <p:sp>
        <p:nvSpPr>
          <p:cNvPr id="7" name="Date Placeholder 3"/>
          <p:cNvSpPr>
            <a:spLocks noGrp="1"/>
          </p:cNvSpPr>
          <p:nvPr>
            <p:ph type="dt" sz="half" idx="10"/>
          </p:nvPr>
        </p:nvSpPr>
        <p:spPr>
          <a:xfrm>
            <a:off x="685800" y="378281"/>
            <a:ext cx="1600200" cy="215444"/>
          </a:xfrm>
        </p:spPr>
        <p:txBody>
          <a:bodyPr/>
          <a:lstStyle/>
          <a:p>
            <a:r>
              <a:rPr lang="en-US" altLang="en-US" dirty="0" smtClean="0"/>
              <a:t>July 2017</a:t>
            </a:r>
            <a:endParaRPr lang="en-US" altLang="en-US" dirty="0"/>
          </a:p>
        </p:txBody>
      </p:sp>
    </p:spTree>
    <p:extLst>
      <p:ext uri="{BB962C8B-B14F-4D97-AF65-F5344CB8AC3E}">
        <p14:creationId xmlns:p14="http://schemas.microsoft.com/office/powerpoint/2010/main" val="2501990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dirty="0" smtClean="0"/>
              <a:t>July 2017</a:t>
            </a:r>
            <a:endParaRPr lang="en-US" altLang="en-US" dirty="0"/>
          </a:p>
        </p:txBody>
      </p:sp>
      <p:sp>
        <p:nvSpPr>
          <p:cNvPr id="5" name="Footer Placeholder 4"/>
          <p:cNvSpPr>
            <a:spLocks noGrp="1"/>
          </p:cNvSpPr>
          <p:nvPr>
            <p:ph type="ftr" sz="quarter" idx="11"/>
          </p:nvPr>
        </p:nvSpPr>
        <p:spPr>
          <a:xfrm>
            <a:off x="5486400" y="6475413"/>
            <a:ext cx="3124200" cy="184666"/>
          </a:xfrm>
        </p:spPr>
        <p:txBody>
          <a:bodyPr/>
          <a:lstStyle/>
          <a:p>
            <a:r>
              <a:rPr lang="en-US" altLang="en-US" dirty="0" smtClean="0"/>
              <a:t>Pascal Thubert, Cisco Systems</a:t>
            </a:r>
            <a:endParaRPr lang="en-US" altLang="en-US" dirty="0"/>
          </a:p>
        </p:txBody>
      </p:sp>
      <p:sp>
        <p:nvSpPr>
          <p:cNvPr id="6" name="Slide Number Placeholder 5"/>
          <p:cNvSpPr>
            <a:spLocks noGrp="1"/>
          </p:cNvSpPr>
          <p:nvPr>
            <p:ph type="sldNum" sz="quarter" idx="12"/>
          </p:nvPr>
        </p:nvSpPr>
        <p:spPr/>
        <p:txBody>
          <a:bodyPr/>
          <a:lstStyle/>
          <a:p>
            <a:r>
              <a:rPr lang="en-US" altLang="en-US"/>
              <a:t>Slide </a:t>
            </a:r>
            <a:fld id="{433AA73A-42E8-4035-AA28-C806CF557612}" type="slidenum">
              <a:rPr lang="en-US" altLang="en-US"/>
              <a:pPr/>
              <a:t>2</a:t>
            </a:fld>
            <a:endParaRPr lang="en-US" altLang="en-US"/>
          </a:p>
        </p:txBody>
      </p:sp>
      <p:sp>
        <p:nvSpPr>
          <p:cNvPr id="26626" name="Rectangle 2"/>
          <p:cNvSpPr>
            <a:spLocks noGrp="1" noChangeArrowheads="1"/>
          </p:cNvSpPr>
          <p:nvPr>
            <p:ph type="ctrTitle"/>
          </p:nvPr>
        </p:nvSpPr>
        <p:spPr>
          <a:xfrm>
            <a:off x="685800" y="2286000"/>
            <a:ext cx="7772400" cy="1143000"/>
          </a:xfrm>
        </p:spPr>
        <p:txBody>
          <a:bodyPr anchor="ctr"/>
          <a:lstStyle/>
          <a:p>
            <a:r>
              <a:rPr lang="en-US" altLang="en-US" sz="3600" dirty="0" smtClean="0"/>
              <a:t>On IETF LPWAN</a:t>
            </a:r>
            <a:endParaRPr lang="en-US" altLang="en-US" sz="3600" dirty="0"/>
          </a:p>
        </p:txBody>
      </p:sp>
      <p:sp>
        <p:nvSpPr>
          <p:cNvPr id="26627" name="Rectangle 3"/>
          <p:cNvSpPr>
            <a:spLocks noGrp="1" noChangeArrowheads="1"/>
          </p:cNvSpPr>
          <p:nvPr>
            <p:ph type="subTitle" idx="1"/>
          </p:nvPr>
        </p:nvSpPr>
        <p:spPr>
          <a:xfrm>
            <a:off x="1371600" y="3886200"/>
            <a:ext cx="6400800" cy="1752600"/>
          </a:xfrm>
        </p:spPr>
        <p:txBody>
          <a:bodyPr/>
          <a:lstStyle/>
          <a:p>
            <a:r>
              <a:rPr lang="en-US" sz="3200" dirty="0" smtClean="0"/>
              <a:t>IPv6 over Low Power Wide-Area Networks</a:t>
            </a:r>
            <a:endParaRPr lang="en-US" alt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486400" y="6475413"/>
            <a:ext cx="3124200" cy="184666"/>
          </a:xfrm>
        </p:spPr>
        <p:txBody>
          <a:bodyPr/>
          <a:lstStyle/>
          <a:p>
            <a:r>
              <a:rPr lang="en-US" altLang="en-US" dirty="0" smtClean="0"/>
              <a:t>Pascal Thubert, Cisco Systems</a:t>
            </a:r>
            <a:endParaRPr lang="en-US" altLang="en-US" dirty="0"/>
          </a:p>
        </p:txBody>
      </p:sp>
      <p:sp>
        <p:nvSpPr>
          <p:cNvPr id="6" name="Slide Number Placeholder 5"/>
          <p:cNvSpPr>
            <a:spLocks noGrp="1"/>
          </p:cNvSpPr>
          <p:nvPr>
            <p:ph type="sldNum" sz="quarter" idx="12"/>
          </p:nvPr>
        </p:nvSpPr>
        <p:spPr/>
        <p:txBody>
          <a:bodyPr/>
          <a:lstStyle/>
          <a:p>
            <a:r>
              <a:rPr lang="en-US" altLang="en-US"/>
              <a:t>Slide </a:t>
            </a:r>
            <a:fld id="{66332263-A8CB-4487-9C85-D40BA8316C28}" type="slidenum">
              <a:rPr lang="en-US" altLang="en-US"/>
              <a:pPr/>
              <a:t>3</a:t>
            </a:fld>
            <a:endParaRPr lang="en-US" altLang="en-US"/>
          </a:p>
        </p:txBody>
      </p:sp>
      <p:sp>
        <p:nvSpPr>
          <p:cNvPr id="4098" name="Rectangle 2"/>
          <p:cNvSpPr>
            <a:spLocks noGrp="1" noChangeArrowheads="1"/>
          </p:cNvSpPr>
          <p:nvPr>
            <p:ph type="title"/>
          </p:nvPr>
        </p:nvSpPr>
        <p:spPr>
          <a:ln/>
        </p:spPr>
        <p:txBody>
          <a:bodyPr/>
          <a:lstStyle/>
          <a:p>
            <a:r>
              <a:rPr lang="en-US" sz="3200" dirty="0" smtClean="0"/>
              <a:t>IPv6 over Low Power Wide-Area Networks</a:t>
            </a:r>
            <a:endParaRPr lang="en-US" altLang="en-US" sz="3200" dirty="0"/>
          </a:p>
        </p:txBody>
      </p:sp>
      <p:sp>
        <p:nvSpPr>
          <p:cNvPr id="7" name="Date Placeholder 3"/>
          <p:cNvSpPr>
            <a:spLocks noGrp="1"/>
          </p:cNvSpPr>
          <p:nvPr>
            <p:ph type="dt" sz="half" idx="10"/>
          </p:nvPr>
        </p:nvSpPr>
        <p:spPr>
          <a:xfrm>
            <a:off x="685800" y="378281"/>
            <a:ext cx="1600200" cy="215444"/>
          </a:xfrm>
        </p:spPr>
        <p:txBody>
          <a:bodyPr/>
          <a:lstStyle/>
          <a:p>
            <a:r>
              <a:rPr lang="en-US" altLang="en-US" dirty="0" smtClean="0"/>
              <a:t>July 2017</a:t>
            </a:r>
            <a:endParaRPr lang="en-US" altLang="en-US" dirty="0"/>
          </a:p>
        </p:txBody>
      </p:sp>
      <p:pic>
        <p:nvPicPr>
          <p:cNvPr id="3" name="Content Placeholder 2"/>
          <p:cNvPicPr>
            <a:picLocks noGrp="1" noChangeAspect="1"/>
          </p:cNvPicPr>
          <p:nvPr>
            <p:ph idx="1"/>
          </p:nvPr>
        </p:nvPicPr>
        <p:blipFill rotWithShape="1">
          <a:blip r:embed="rId3"/>
          <a:srcRect l="858" t="13622" r="2156"/>
          <a:stretch/>
        </p:blipFill>
        <p:spPr>
          <a:xfrm>
            <a:off x="467544" y="2060848"/>
            <a:ext cx="8136904" cy="4109474"/>
          </a:xfrm>
          <a:prstGeom prst="rect">
            <a:avLst/>
          </a:prstGeom>
        </p:spPr>
      </p:pic>
      <p:sp>
        <p:nvSpPr>
          <p:cNvPr id="4" name="Oval 3"/>
          <p:cNvSpPr/>
          <p:nvPr/>
        </p:nvSpPr>
        <p:spPr bwMode="auto">
          <a:xfrm>
            <a:off x="1691680" y="4581128"/>
            <a:ext cx="1080120" cy="360040"/>
          </a:xfrm>
          <a:prstGeom prst="ellipse">
            <a:avLst/>
          </a:prstGeom>
          <a:noFill/>
          <a:ln w="1270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2445047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Charter and Deliverables</a:t>
            </a:r>
            <a:endParaRPr lang="en-US" dirty="0"/>
          </a:p>
        </p:txBody>
      </p:sp>
      <p:sp>
        <p:nvSpPr>
          <p:cNvPr id="3" name="Espace réservé du contenu 2"/>
          <p:cNvSpPr>
            <a:spLocks noGrp="1"/>
          </p:cNvSpPr>
          <p:nvPr>
            <p:ph idx="1"/>
          </p:nvPr>
        </p:nvSpPr>
        <p:spPr/>
        <p:txBody>
          <a:bodyPr>
            <a:normAutofit/>
          </a:bodyPr>
          <a:lstStyle/>
          <a:p>
            <a:pPr marL="0" indent="0">
              <a:buNone/>
            </a:pPr>
            <a:r>
              <a:rPr lang="en-US" dirty="0" smtClean="0"/>
              <a:t>WG formed October 14</a:t>
            </a:r>
            <a:r>
              <a:rPr lang="en-US" baseline="30000" dirty="0" smtClean="0"/>
              <a:t>th,</a:t>
            </a:r>
            <a:r>
              <a:rPr lang="en-US" dirty="0" smtClean="0"/>
              <a:t> 2016 </a:t>
            </a:r>
          </a:p>
          <a:p>
            <a:r>
              <a:rPr lang="en-US" dirty="0" smtClean="0"/>
              <a:t>Charter </a:t>
            </a:r>
            <a:r>
              <a:rPr lang="en-US" dirty="0"/>
              <a:t>item #1 </a:t>
            </a:r>
            <a:r>
              <a:rPr lang="en-US" sz="1800" dirty="0"/>
              <a:t>(Informational document)</a:t>
            </a:r>
          </a:p>
          <a:p>
            <a:pPr lvl="1"/>
            <a:r>
              <a:rPr lang="en-US" dirty="0" smtClean="0"/>
              <a:t>Baseline technology description</a:t>
            </a:r>
          </a:p>
          <a:p>
            <a:r>
              <a:rPr lang="en-US" dirty="0" smtClean="0"/>
              <a:t>Charter item #2  </a:t>
            </a:r>
            <a:r>
              <a:rPr lang="en-US" sz="1800" dirty="0"/>
              <a:t>(Standards track </a:t>
            </a:r>
            <a:r>
              <a:rPr lang="en-US" sz="1800" dirty="0" smtClean="0"/>
              <a:t>document(s))</a:t>
            </a:r>
            <a:endParaRPr lang="en-US" sz="1400" dirty="0"/>
          </a:p>
          <a:p>
            <a:pPr lvl="1"/>
            <a:r>
              <a:rPr lang="en-US" dirty="0" smtClean="0"/>
              <a:t>Enable </a:t>
            </a:r>
            <a:r>
              <a:rPr lang="en-US" dirty="0"/>
              <a:t>the compression and fragmentation of a CoAP/UDP/IPv6 packet over LPWA networks</a:t>
            </a:r>
          </a:p>
        </p:txBody>
      </p:sp>
      <p:sp>
        <p:nvSpPr>
          <p:cNvPr id="5" name="Footer Placeholder 4"/>
          <p:cNvSpPr>
            <a:spLocks noGrp="1"/>
          </p:cNvSpPr>
          <p:nvPr>
            <p:ph type="ftr" sz="quarter" idx="11"/>
          </p:nvPr>
        </p:nvSpPr>
        <p:spPr>
          <a:xfrm>
            <a:off x="5486400" y="6475413"/>
            <a:ext cx="3124200" cy="184666"/>
          </a:xfrm>
        </p:spPr>
        <p:txBody>
          <a:bodyPr/>
          <a:lstStyle/>
          <a:p>
            <a:r>
              <a:rPr lang="en-US" altLang="en-US" dirty="0" smtClean="0"/>
              <a:t>Pascal Thubert, Cisco Systems</a:t>
            </a:r>
            <a:endParaRPr lang="en-US" altLang="en-US" dirty="0"/>
          </a:p>
        </p:txBody>
      </p:sp>
      <p:sp>
        <p:nvSpPr>
          <p:cNvPr id="6" name="Date Placeholder 3"/>
          <p:cNvSpPr>
            <a:spLocks noGrp="1"/>
          </p:cNvSpPr>
          <p:nvPr>
            <p:ph type="dt" sz="half" idx="10"/>
          </p:nvPr>
        </p:nvSpPr>
        <p:spPr>
          <a:xfrm>
            <a:off x="685800" y="378281"/>
            <a:ext cx="1600200" cy="215444"/>
          </a:xfrm>
        </p:spPr>
        <p:txBody>
          <a:bodyPr/>
          <a:lstStyle/>
          <a:p>
            <a:r>
              <a:rPr lang="en-US" altLang="en-US" dirty="0" smtClean="0"/>
              <a:t>July 2017</a:t>
            </a:r>
            <a:endParaRPr lang="en-US" altLang="en-US" dirty="0"/>
          </a:p>
        </p:txBody>
      </p:sp>
      <p:sp>
        <p:nvSpPr>
          <p:cNvPr id="7" name="Slide Number Placeholder 5"/>
          <p:cNvSpPr>
            <a:spLocks noGrp="1"/>
          </p:cNvSpPr>
          <p:nvPr>
            <p:ph type="sldNum" sz="quarter" idx="12"/>
          </p:nvPr>
        </p:nvSpPr>
        <p:spPr>
          <a:xfrm>
            <a:off x="4393695" y="6475413"/>
            <a:ext cx="432812" cy="184666"/>
          </a:xfrm>
        </p:spPr>
        <p:txBody>
          <a:bodyPr/>
          <a:lstStyle/>
          <a:p>
            <a:r>
              <a:rPr lang="en-US" altLang="en-US" dirty="0"/>
              <a:t>Slide </a:t>
            </a:r>
            <a:r>
              <a:rPr lang="en-US" altLang="en-US" dirty="0" smtClean="0"/>
              <a:t>4</a:t>
            </a:r>
            <a:endParaRPr lang="en-US" altLang="en-US" dirty="0"/>
          </a:p>
        </p:txBody>
      </p:sp>
    </p:spTree>
    <p:extLst>
      <p:ext uri="{BB962C8B-B14F-4D97-AF65-F5344CB8AC3E}">
        <p14:creationId xmlns:p14="http://schemas.microsoft.com/office/powerpoint/2010/main" val="334615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486400" y="6475413"/>
            <a:ext cx="3124200" cy="184666"/>
          </a:xfrm>
        </p:spPr>
        <p:txBody>
          <a:bodyPr/>
          <a:lstStyle/>
          <a:p>
            <a:r>
              <a:rPr lang="en-US" altLang="en-US" dirty="0" smtClean="0"/>
              <a:t>Pascal Thubert, Cisco Systems</a:t>
            </a:r>
            <a:endParaRPr lang="en-US" altLang="en-US" dirty="0"/>
          </a:p>
        </p:txBody>
      </p:sp>
      <p:sp>
        <p:nvSpPr>
          <p:cNvPr id="6" name="Slide Number Placeholder 5"/>
          <p:cNvSpPr>
            <a:spLocks noGrp="1"/>
          </p:cNvSpPr>
          <p:nvPr>
            <p:ph type="sldNum" sz="quarter" idx="12"/>
          </p:nvPr>
        </p:nvSpPr>
        <p:spPr/>
        <p:txBody>
          <a:bodyPr/>
          <a:lstStyle/>
          <a:p>
            <a:r>
              <a:rPr lang="en-US" altLang="en-US"/>
              <a:t>Slide </a:t>
            </a:r>
            <a:fld id="{66332263-A8CB-4487-9C85-D40BA8316C28}" type="slidenum">
              <a:rPr lang="en-US" altLang="en-US"/>
              <a:pPr/>
              <a:t>5</a:t>
            </a:fld>
            <a:endParaRPr lang="en-US" altLang="en-US"/>
          </a:p>
        </p:txBody>
      </p:sp>
      <p:sp>
        <p:nvSpPr>
          <p:cNvPr id="4098" name="Rectangle 2"/>
          <p:cNvSpPr>
            <a:spLocks noGrp="1" noChangeArrowheads="1"/>
          </p:cNvSpPr>
          <p:nvPr>
            <p:ph type="title"/>
          </p:nvPr>
        </p:nvSpPr>
        <p:spPr>
          <a:ln/>
        </p:spPr>
        <p:txBody>
          <a:bodyPr/>
          <a:lstStyle/>
          <a:p>
            <a:r>
              <a:rPr lang="en-US" altLang="en-US" sz="3200" dirty="0" smtClean="0"/>
              <a:t>Milestones</a:t>
            </a:r>
            <a:endParaRPr lang="en-US" altLang="en-US" sz="3200" dirty="0"/>
          </a:p>
        </p:txBody>
      </p:sp>
      <p:sp>
        <p:nvSpPr>
          <p:cNvPr id="7" name="Date Placeholder 3"/>
          <p:cNvSpPr>
            <a:spLocks noGrp="1"/>
          </p:cNvSpPr>
          <p:nvPr>
            <p:ph type="dt" sz="half" idx="10"/>
          </p:nvPr>
        </p:nvSpPr>
        <p:spPr>
          <a:xfrm>
            <a:off x="685800" y="378281"/>
            <a:ext cx="1600200" cy="215444"/>
          </a:xfrm>
        </p:spPr>
        <p:txBody>
          <a:bodyPr/>
          <a:lstStyle/>
          <a:p>
            <a:r>
              <a:rPr lang="en-US" altLang="en-US" dirty="0" smtClean="0"/>
              <a:t>July 2017</a:t>
            </a:r>
            <a:endParaRPr lang="en-US" altLang="en-US" dirty="0"/>
          </a:p>
        </p:txBody>
      </p:sp>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chemeClr val="tx1"/>
                </a:solidFill>
                <a:effectLst/>
                <a:latin typeface="Times New Roman" panose="02020603050405020304" pitchFamily="18" charset="0"/>
              </a:rPr>
              <a:t>Milestones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anose="02020603050405020304" pitchFamily="18" charset="0"/>
            </a:endParaRPr>
          </a:p>
        </p:txBody>
      </p:sp>
      <p:pic>
        <p:nvPicPr>
          <p:cNvPr id="8" name="Picture 7"/>
          <p:cNvPicPr>
            <a:picLocks noChangeAspect="1"/>
          </p:cNvPicPr>
          <p:nvPr/>
        </p:nvPicPr>
        <p:blipFill rotWithShape="1">
          <a:blip r:embed="rId3"/>
          <a:srcRect l="253" t="20348" r="1918" b="2336"/>
          <a:stretch/>
        </p:blipFill>
        <p:spPr>
          <a:xfrm>
            <a:off x="179512" y="1981200"/>
            <a:ext cx="8712969" cy="331236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486400" y="6475413"/>
            <a:ext cx="3124200" cy="184666"/>
          </a:xfrm>
        </p:spPr>
        <p:txBody>
          <a:bodyPr/>
          <a:lstStyle/>
          <a:p>
            <a:r>
              <a:rPr lang="en-US" altLang="en-US" dirty="0" smtClean="0"/>
              <a:t>Pascal Thubert, Cisco Systems</a:t>
            </a:r>
            <a:endParaRPr lang="en-US" altLang="en-US" dirty="0"/>
          </a:p>
        </p:txBody>
      </p:sp>
      <p:sp>
        <p:nvSpPr>
          <p:cNvPr id="6" name="Slide Number Placeholder 5"/>
          <p:cNvSpPr>
            <a:spLocks noGrp="1"/>
          </p:cNvSpPr>
          <p:nvPr>
            <p:ph type="sldNum" sz="quarter" idx="12"/>
          </p:nvPr>
        </p:nvSpPr>
        <p:spPr/>
        <p:txBody>
          <a:bodyPr/>
          <a:lstStyle/>
          <a:p>
            <a:r>
              <a:rPr lang="en-US" altLang="en-US"/>
              <a:t>Slide </a:t>
            </a:r>
            <a:fld id="{66332263-A8CB-4487-9C85-D40BA8316C28}" type="slidenum">
              <a:rPr lang="en-US" altLang="en-US"/>
              <a:pPr/>
              <a:t>6</a:t>
            </a:fld>
            <a:endParaRPr lang="en-US" altLang="en-US"/>
          </a:p>
        </p:txBody>
      </p:sp>
      <p:sp>
        <p:nvSpPr>
          <p:cNvPr id="4098" name="Rectangle 2"/>
          <p:cNvSpPr>
            <a:spLocks noGrp="1" noChangeArrowheads="1"/>
          </p:cNvSpPr>
          <p:nvPr>
            <p:ph type="title"/>
          </p:nvPr>
        </p:nvSpPr>
        <p:spPr>
          <a:ln/>
        </p:spPr>
        <p:txBody>
          <a:bodyPr/>
          <a:lstStyle/>
          <a:p>
            <a:r>
              <a:rPr lang="en-US" altLang="en-US" sz="3200" dirty="0" smtClean="0"/>
              <a:t>LPWAN Overview</a:t>
            </a:r>
            <a:endParaRPr lang="en-US" altLang="en-US" sz="3200" dirty="0"/>
          </a:p>
        </p:txBody>
      </p:sp>
      <p:sp>
        <p:nvSpPr>
          <p:cNvPr id="4099" name="Rectangle 3"/>
          <p:cNvSpPr>
            <a:spLocks noGrp="1" noChangeArrowheads="1"/>
          </p:cNvSpPr>
          <p:nvPr>
            <p:ph type="body" idx="1"/>
          </p:nvPr>
        </p:nvSpPr>
        <p:spPr>
          <a:ln/>
        </p:spPr>
        <p:txBody>
          <a:bodyPr/>
          <a:lstStyle/>
          <a:p>
            <a:r>
              <a:rPr lang="en-US" altLang="en-US" sz="2800" dirty="0" smtClean="0"/>
              <a:t>Introduces the 4 selected technologies</a:t>
            </a:r>
          </a:p>
          <a:p>
            <a:pPr lvl="1"/>
            <a:r>
              <a:rPr lang="en-US" altLang="en-US" sz="2400" dirty="0" err="1" smtClean="0"/>
              <a:t>LoRa</a:t>
            </a:r>
            <a:endParaRPr lang="en-US" altLang="en-US" sz="2400" dirty="0" smtClean="0"/>
          </a:p>
          <a:p>
            <a:pPr lvl="1"/>
            <a:r>
              <a:rPr lang="en-US" altLang="en-US" sz="2400" dirty="0" smtClean="0"/>
              <a:t>SIGFOX</a:t>
            </a:r>
          </a:p>
          <a:p>
            <a:pPr lvl="1"/>
            <a:r>
              <a:rPr lang="en-US" altLang="en-US" sz="2400" dirty="0" smtClean="0"/>
              <a:t>NO-IOT</a:t>
            </a:r>
          </a:p>
          <a:p>
            <a:pPr lvl="1"/>
            <a:r>
              <a:rPr lang="en-US" altLang="en-US" sz="2400" dirty="0" smtClean="0"/>
              <a:t>Wi-SUN</a:t>
            </a:r>
          </a:p>
          <a:p>
            <a:r>
              <a:rPr lang="en-US" altLang="en-US" sz="2800" dirty="0" smtClean="0"/>
              <a:t>Provides a Gap Analysis, to be discussed at IETF 99 for </a:t>
            </a:r>
            <a:r>
              <a:rPr lang="en-US" altLang="en-US" sz="2800" dirty="0" err="1" smtClean="0"/>
              <a:t>rechartering</a:t>
            </a:r>
            <a:endParaRPr lang="en-US" altLang="en-US" sz="2800" dirty="0" smtClean="0"/>
          </a:p>
          <a:p>
            <a:r>
              <a:rPr lang="en-US" altLang="en-US" sz="2800" dirty="0" smtClean="0"/>
              <a:t>In WG Last Call</a:t>
            </a:r>
          </a:p>
          <a:p>
            <a:endParaRPr lang="en-US" altLang="en-US" sz="2800" dirty="0" smtClean="0"/>
          </a:p>
          <a:p>
            <a:pPr lvl="1"/>
            <a:endParaRPr lang="en-US" altLang="en-US" sz="2400" dirty="0"/>
          </a:p>
        </p:txBody>
      </p:sp>
      <p:sp>
        <p:nvSpPr>
          <p:cNvPr id="7" name="Date Placeholder 3"/>
          <p:cNvSpPr>
            <a:spLocks noGrp="1"/>
          </p:cNvSpPr>
          <p:nvPr>
            <p:ph type="dt" sz="half" idx="10"/>
          </p:nvPr>
        </p:nvSpPr>
        <p:spPr>
          <a:xfrm>
            <a:off x="685800" y="378281"/>
            <a:ext cx="1600200" cy="215444"/>
          </a:xfrm>
        </p:spPr>
        <p:txBody>
          <a:bodyPr/>
          <a:lstStyle/>
          <a:p>
            <a:r>
              <a:rPr lang="en-US" altLang="en-US" dirty="0" smtClean="0"/>
              <a:t>July 2017</a:t>
            </a:r>
            <a:endParaRPr lang="en-US" altLang="en-US" dirty="0"/>
          </a:p>
        </p:txBody>
      </p:sp>
    </p:spTree>
    <p:extLst>
      <p:ext uri="{BB962C8B-B14F-4D97-AF65-F5344CB8AC3E}">
        <p14:creationId xmlns:p14="http://schemas.microsoft.com/office/powerpoint/2010/main" val="3565628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486400" y="6475413"/>
            <a:ext cx="3124200" cy="184666"/>
          </a:xfrm>
        </p:spPr>
        <p:txBody>
          <a:bodyPr/>
          <a:lstStyle/>
          <a:p>
            <a:r>
              <a:rPr lang="en-US" altLang="en-US" dirty="0" smtClean="0"/>
              <a:t>Pascal Thubert, Cisco Systems</a:t>
            </a:r>
            <a:endParaRPr lang="en-US" altLang="en-US" dirty="0"/>
          </a:p>
        </p:txBody>
      </p:sp>
      <p:sp>
        <p:nvSpPr>
          <p:cNvPr id="6" name="Slide Number Placeholder 5"/>
          <p:cNvSpPr>
            <a:spLocks noGrp="1"/>
          </p:cNvSpPr>
          <p:nvPr>
            <p:ph type="sldNum" sz="quarter" idx="12"/>
          </p:nvPr>
        </p:nvSpPr>
        <p:spPr/>
        <p:txBody>
          <a:bodyPr/>
          <a:lstStyle/>
          <a:p>
            <a:r>
              <a:rPr lang="en-US" altLang="en-US"/>
              <a:t>Slide </a:t>
            </a:r>
            <a:fld id="{66332263-A8CB-4487-9C85-D40BA8316C28}" type="slidenum">
              <a:rPr lang="en-US" altLang="en-US"/>
              <a:pPr/>
              <a:t>7</a:t>
            </a:fld>
            <a:endParaRPr lang="en-US" altLang="en-US"/>
          </a:p>
        </p:txBody>
      </p:sp>
      <p:sp>
        <p:nvSpPr>
          <p:cNvPr id="4098" name="Rectangle 2"/>
          <p:cNvSpPr>
            <a:spLocks noGrp="1" noChangeArrowheads="1"/>
          </p:cNvSpPr>
          <p:nvPr>
            <p:ph type="title"/>
          </p:nvPr>
        </p:nvSpPr>
        <p:spPr>
          <a:ln/>
        </p:spPr>
        <p:txBody>
          <a:bodyPr/>
          <a:lstStyle/>
          <a:p>
            <a:r>
              <a:rPr lang="en-US" sz="3200" b="1" dirty="0" smtClean="0">
                <a:cs typeface="Trebuchet MS"/>
              </a:rPr>
              <a:t>Static Context Header Compression</a:t>
            </a:r>
            <a:br>
              <a:rPr lang="en-US" sz="3200" b="1" dirty="0" smtClean="0">
                <a:cs typeface="Trebuchet MS"/>
              </a:rPr>
            </a:br>
            <a:r>
              <a:rPr lang="en-US" sz="3200" b="1" dirty="0" smtClean="0">
                <a:cs typeface="Trebuchet MS"/>
              </a:rPr>
              <a:t>(SCHC)</a:t>
            </a:r>
            <a:endParaRPr lang="en-US" altLang="en-US" sz="3200" dirty="0"/>
          </a:p>
        </p:txBody>
      </p:sp>
      <p:sp>
        <p:nvSpPr>
          <p:cNvPr id="4099" name="Rectangle 3"/>
          <p:cNvSpPr>
            <a:spLocks noGrp="1" noChangeArrowheads="1"/>
          </p:cNvSpPr>
          <p:nvPr>
            <p:ph type="body" idx="1"/>
          </p:nvPr>
        </p:nvSpPr>
        <p:spPr>
          <a:ln/>
        </p:spPr>
        <p:txBody>
          <a:bodyPr/>
          <a:lstStyle/>
          <a:p>
            <a:r>
              <a:rPr lang="en-US" altLang="en-US" sz="2400" dirty="0" err="1" smtClean="0"/>
              <a:t>Pronouced</a:t>
            </a:r>
            <a:r>
              <a:rPr lang="en-US" altLang="en-US" sz="2400" dirty="0" smtClean="0"/>
              <a:t> Chic</a:t>
            </a:r>
          </a:p>
          <a:p>
            <a:r>
              <a:rPr lang="en-US" altLang="en-US" sz="2400" dirty="0" smtClean="0"/>
              <a:t>Defines Compression of IPv6 stack over LPWANs</a:t>
            </a:r>
          </a:p>
          <a:p>
            <a:r>
              <a:rPr lang="en-US" sz="2400" dirty="0" smtClean="0"/>
              <a:t>draft-ietf-lpwan-ipv6-static-context-hc</a:t>
            </a:r>
          </a:p>
          <a:p>
            <a:pPr lvl="1"/>
            <a:r>
              <a:rPr lang="en-US" sz="2000" dirty="0" smtClean="0"/>
              <a:t>Has the basic mechanism</a:t>
            </a:r>
          </a:p>
          <a:p>
            <a:pPr lvl="1"/>
            <a:r>
              <a:rPr lang="en-US" sz="2000" dirty="0" smtClean="0"/>
              <a:t>Provides IPv6 and UDP compression</a:t>
            </a:r>
          </a:p>
          <a:p>
            <a:pPr lvl="1"/>
            <a:r>
              <a:rPr lang="en-US" sz="2000" dirty="0" smtClean="0"/>
              <a:t>Provides recoverable fragments (and profiles)</a:t>
            </a:r>
          </a:p>
          <a:p>
            <a:r>
              <a:rPr lang="en-US" sz="2400" dirty="0" smtClean="0"/>
              <a:t>draft-</a:t>
            </a:r>
            <a:r>
              <a:rPr lang="en-US" sz="2400" dirty="0" err="1" smtClean="0"/>
              <a:t>ietf</a:t>
            </a:r>
            <a:r>
              <a:rPr lang="en-US" sz="2400" dirty="0" smtClean="0"/>
              <a:t>-</a:t>
            </a:r>
            <a:r>
              <a:rPr lang="en-US" sz="2400" dirty="0" err="1" smtClean="0"/>
              <a:t>lpwan</a:t>
            </a:r>
            <a:r>
              <a:rPr lang="en-US" sz="2400" dirty="0" smtClean="0"/>
              <a:t>-</a:t>
            </a:r>
            <a:r>
              <a:rPr lang="en-US" sz="2400" dirty="0" err="1" smtClean="0"/>
              <a:t>coap</a:t>
            </a:r>
            <a:r>
              <a:rPr lang="en-US" sz="2400" dirty="0" smtClean="0"/>
              <a:t>-static-context-</a:t>
            </a:r>
            <a:r>
              <a:rPr lang="en-US" sz="2400" dirty="0" err="1" smtClean="0"/>
              <a:t>hc</a:t>
            </a:r>
            <a:endParaRPr lang="en-US" sz="2400" dirty="0" smtClean="0"/>
          </a:p>
          <a:p>
            <a:pPr lvl="1"/>
            <a:r>
              <a:rPr lang="en-US" sz="2000" dirty="0" smtClean="0"/>
              <a:t>Adds </a:t>
            </a:r>
            <a:r>
              <a:rPr lang="en-US" sz="2000" dirty="0" err="1" smtClean="0"/>
              <a:t>CoAP</a:t>
            </a:r>
            <a:endParaRPr lang="en-US" sz="2000" dirty="0"/>
          </a:p>
          <a:p>
            <a:r>
              <a:rPr lang="en-US" sz="2400" dirty="0" smtClean="0"/>
              <a:t>draft-lagos-lpwan-icmpv6-static-context-hc</a:t>
            </a:r>
          </a:p>
          <a:p>
            <a:pPr lvl="1"/>
            <a:r>
              <a:rPr lang="en-US" sz="2000" dirty="0" smtClean="0"/>
              <a:t>Adds support for ICMPv6</a:t>
            </a:r>
          </a:p>
          <a:p>
            <a:endParaRPr lang="en-US" sz="2800" dirty="0" smtClean="0"/>
          </a:p>
          <a:p>
            <a:pPr marL="457200" lvl="1" indent="0">
              <a:buNone/>
            </a:pPr>
            <a:endParaRPr lang="en-US" sz="2000" dirty="0" smtClean="0"/>
          </a:p>
          <a:p>
            <a:pPr lvl="1"/>
            <a:endParaRPr lang="en-US" altLang="en-US" sz="2400" dirty="0" smtClean="0"/>
          </a:p>
          <a:p>
            <a:pPr lvl="1"/>
            <a:endParaRPr lang="en-US" altLang="en-US" sz="2400" dirty="0"/>
          </a:p>
        </p:txBody>
      </p:sp>
      <p:sp>
        <p:nvSpPr>
          <p:cNvPr id="7" name="Date Placeholder 3"/>
          <p:cNvSpPr>
            <a:spLocks noGrp="1"/>
          </p:cNvSpPr>
          <p:nvPr>
            <p:ph type="dt" sz="half" idx="10"/>
          </p:nvPr>
        </p:nvSpPr>
        <p:spPr>
          <a:xfrm>
            <a:off x="685800" y="378281"/>
            <a:ext cx="1600200" cy="215444"/>
          </a:xfrm>
        </p:spPr>
        <p:txBody>
          <a:bodyPr/>
          <a:lstStyle/>
          <a:p>
            <a:r>
              <a:rPr lang="en-US" altLang="en-US" dirty="0" smtClean="0"/>
              <a:t>July 2017</a:t>
            </a:r>
            <a:endParaRPr lang="en-US" altLang="en-US" dirty="0"/>
          </a:p>
        </p:txBody>
      </p:sp>
    </p:spTree>
    <p:extLst>
      <p:ext uri="{BB962C8B-B14F-4D97-AF65-F5344CB8AC3E}">
        <p14:creationId xmlns:p14="http://schemas.microsoft.com/office/powerpoint/2010/main" val="4081938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SCHC </a:t>
            </a:r>
            <a:r>
              <a:rPr lang="en-US" sz="3200"/>
              <a:t>(Static Context Header Compression)</a:t>
            </a:r>
          </a:p>
        </p:txBody>
      </p:sp>
      <p:pic>
        <p:nvPicPr>
          <p:cNvPr id="7" name="Picture 6"/>
          <p:cNvPicPr>
            <a:picLocks noChangeAspect="1"/>
          </p:cNvPicPr>
          <p:nvPr/>
        </p:nvPicPr>
        <p:blipFill>
          <a:blip r:embed="rId3"/>
          <a:stretch>
            <a:fillRect/>
          </a:stretch>
        </p:blipFill>
        <p:spPr>
          <a:xfrm>
            <a:off x="457201" y="1819276"/>
            <a:ext cx="7912193" cy="3381375"/>
          </a:xfrm>
          <a:prstGeom prst="rect">
            <a:avLst/>
          </a:prstGeom>
        </p:spPr>
      </p:pic>
      <p:sp>
        <p:nvSpPr>
          <p:cNvPr id="5" name="Rectangle 4"/>
          <p:cNvSpPr/>
          <p:nvPr/>
        </p:nvSpPr>
        <p:spPr>
          <a:xfrm>
            <a:off x="2971262" y="6042774"/>
            <a:ext cx="3457211" cy="338554"/>
          </a:xfrm>
          <a:prstGeom prst="rect">
            <a:avLst/>
          </a:prstGeom>
        </p:spPr>
        <p:txBody>
          <a:bodyPr wrap="square">
            <a:spAutoFit/>
          </a:bodyPr>
          <a:lstStyle/>
          <a:p>
            <a:r>
              <a:rPr lang="en-US" sz="1600" dirty="0"/>
              <a:t>draft-ietf-lpwan-ipv6-static-context-hc</a:t>
            </a:r>
            <a:endParaRPr lang="en-US" dirty="0"/>
          </a:p>
        </p:txBody>
      </p:sp>
      <p:sp>
        <p:nvSpPr>
          <p:cNvPr id="6" name="Footer Placeholder 4"/>
          <p:cNvSpPr>
            <a:spLocks noGrp="1"/>
          </p:cNvSpPr>
          <p:nvPr>
            <p:ph type="ftr" sz="quarter" idx="11"/>
          </p:nvPr>
        </p:nvSpPr>
        <p:spPr>
          <a:xfrm>
            <a:off x="5486400" y="6484694"/>
            <a:ext cx="3124200" cy="184666"/>
          </a:xfrm>
        </p:spPr>
        <p:txBody>
          <a:bodyPr/>
          <a:lstStyle/>
          <a:p>
            <a:r>
              <a:rPr lang="en-US" altLang="en-US" dirty="0" smtClean="0"/>
              <a:t>Pascal Thubert, Cisco Systems</a:t>
            </a:r>
            <a:endParaRPr lang="en-US" altLang="en-US" dirty="0"/>
          </a:p>
        </p:txBody>
      </p:sp>
      <p:sp>
        <p:nvSpPr>
          <p:cNvPr id="8" name="Date Placeholder 3"/>
          <p:cNvSpPr>
            <a:spLocks noGrp="1"/>
          </p:cNvSpPr>
          <p:nvPr>
            <p:ph type="dt" sz="half" idx="10"/>
          </p:nvPr>
        </p:nvSpPr>
        <p:spPr>
          <a:xfrm>
            <a:off x="685800" y="387562"/>
            <a:ext cx="1600200" cy="215444"/>
          </a:xfrm>
        </p:spPr>
        <p:txBody>
          <a:bodyPr/>
          <a:lstStyle/>
          <a:p>
            <a:r>
              <a:rPr lang="en-US" altLang="en-US" dirty="0" smtClean="0"/>
              <a:t>July 2017</a:t>
            </a:r>
            <a:endParaRPr lang="en-US" altLang="en-US" dirty="0"/>
          </a:p>
        </p:txBody>
      </p:sp>
      <p:sp>
        <p:nvSpPr>
          <p:cNvPr id="9" name="Footer Placeholder 4"/>
          <p:cNvSpPr txBox="1">
            <a:spLocks/>
          </p:cNvSpPr>
          <p:nvPr/>
        </p:nvSpPr>
        <p:spPr bwMode="auto">
          <a:xfrm>
            <a:off x="5486400" y="6484694"/>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smtClean="0"/>
              <a:t>Pascal Thubert, Cisco Systems</a:t>
            </a:r>
            <a:endParaRPr lang="en-US" altLang="en-US" dirty="0"/>
          </a:p>
        </p:txBody>
      </p:sp>
      <p:sp>
        <p:nvSpPr>
          <p:cNvPr id="10" name="Date Placeholder 3"/>
          <p:cNvSpPr txBox="1">
            <a:spLocks/>
          </p:cNvSpPr>
          <p:nvPr/>
        </p:nvSpPr>
        <p:spPr bwMode="auto">
          <a:xfrm>
            <a:off x="685800" y="387562"/>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smtClean="0"/>
              <a:t>July 2017</a:t>
            </a:r>
            <a:endParaRPr lang="en-US" altLang="en-US" dirty="0"/>
          </a:p>
        </p:txBody>
      </p:sp>
      <p:sp>
        <p:nvSpPr>
          <p:cNvPr id="11" name="Footer Placeholder 4"/>
          <p:cNvSpPr txBox="1">
            <a:spLocks/>
          </p:cNvSpPr>
          <p:nvPr/>
        </p:nvSpPr>
        <p:spPr bwMode="auto">
          <a:xfrm>
            <a:off x="5486400" y="6484694"/>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smtClean="0"/>
              <a:t>Pascal Thubert, Cisco Systems</a:t>
            </a:r>
            <a:endParaRPr lang="en-US" altLang="en-US" dirty="0"/>
          </a:p>
        </p:txBody>
      </p:sp>
      <p:sp>
        <p:nvSpPr>
          <p:cNvPr id="12" name="Date Placeholder 3"/>
          <p:cNvSpPr txBox="1">
            <a:spLocks/>
          </p:cNvSpPr>
          <p:nvPr/>
        </p:nvSpPr>
        <p:spPr bwMode="auto">
          <a:xfrm>
            <a:off x="685800" y="387562"/>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smtClean="0"/>
              <a:t>July 2017</a:t>
            </a:r>
            <a:endParaRPr lang="en-US" altLang="en-US" dirty="0"/>
          </a:p>
        </p:txBody>
      </p:sp>
      <p:sp>
        <p:nvSpPr>
          <p:cNvPr id="13" name="Footer Placeholder 4"/>
          <p:cNvSpPr txBox="1">
            <a:spLocks/>
          </p:cNvSpPr>
          <p:nvPr/>
        </p:nvSpPr>
        <p:spPr bwMode="auto">
          <a:xfrm>
            <a:off x="5486400" y="6484694"/>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smtClean="0"/>
              <a:t>Pascal Thubert, Cisco Systems</a:t>
            </a:r>
            <a:endParaRPr lang="en-US" altLang="en-US" dirty="0"/>
          </a:p>
        </p:txBody>
      </p:sp>
      <p:sp>
        <p:nvSpPr>
          <p:cNvPr id="14" name="Date Placeholder 3"/>
          <p:cNvSpPr txBox="1">
            <a:spLocks/>
          </p:cNvSpPr>
          <p:nvPr/>
        </p:nvSpPr>
        <p:spPr bwMode="auto">
          <a:xfrm>
            <a:off x="685800" y="387562"/>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smtClean="0"/>
              <a:t>July 2017</a:t>
            </a:r>
            <a:endParaRPr lang="en-US" altLang="en-US" dirty="0"/>
          </a:p>
        </p:txBody>
      </p:sp>
      <p:sp>
        <p:nvSpPr>
          <p:cNvPr id="15" name="Footer Placeholder 4"/>
          <p:cNvSpPr txBox="1">
            <a:spLocks/>
          </p:cNvSpPr>
          <p:nvPr/>
        </p:nvSpPr>
        <p:spPr bwMode="auto">
          <a:xfrm>
            <a:off x="5486400" y="6484694"/>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smtClean="0"/>
              <a:t>Pascal Thubert, Cisco Systems</a:t>
            </a:r>
            <a:endParaRPr lang="en-US" altLang="en-US" dirty="0"/>
          </a:p>
        </p:txBody>
      </p:sp>
      <p:sp>
        <p:nvSpPr>
          <p:cNvPr id="16" name="Date Placeholder 3"/>
          <p:cNvSpPr txBox="1">
            <a:spLocks/>
          </p:cNvSpPr>
          <p:nvPr/>
        </p:nvSpPr>
        <p:spPr bwMode="auto">
          <a:xfrm>
            <a:off x="685800" y="387562"/>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smtClean="0"/>
              <a:t>July 2017</a:t>
            </a:r>
            <a:endParaRPr lang="en-US" altLang="en-US" dirty="0"/>
          </a:p>
        </p:txBody>
      </p:sp>
      <p:sp>
        <p:nvSpPr>
          <p:cNvPr id="19" name="Slide Number Placeholder 5"/>
          <p:cNvSpPr>
            <a:spLocks noGrp="1"/>
          </p:cNvSpPr>
          <p:nvPr>
            <p:ph type="sldNum" sz="quarter" idx="12"/>
          </p:nvPr>
        </p:nvSpPr>
        <p:spPr>
          <a:xfrm>
            <a:off x="4393695" y="6475413"/>
            <a:ext cx="432812" cy="184666"/>
          </a:xfrm>
        </p:spPr>
        <p:txBody>
          <a:bodyPr/>
          <a:lstStyle/>
          <a:p>
            <a:r>
              <a:rPr lang="en-US" altLang="en-US" dirty="0"/>
              <a:t>Slide 8</a:t>
            </a:r>
          </a:p>
        </p:txBody>
      </p:sp>
    </p:spTree>
    <p:extLst>
      <p:ext uri="{BB962C8B-B14F-4D97-AF65-F5344CB8AC3E}">
        <p14:creationId xmlns:p14="http://schemas.microsoft.com/office/powerpoint/2010/main" val="1839477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re 1"/>
          <p:cNvSpPr>
            <a:spLocks noGrp="1"/>
          </p:cNvSpPr>
          <p:nvPr>
            <p:ph type="title"/>
          </p:nvPr>
        </p:nvSpPr>
        <p:spPr>
          <a:xfrm>
            <a:off x="457200" y="1006079"/>
            <a:ext cx="8229600" cy="637043"/>
          </a:xfrm>
        </p:spPr>
        <p:txBody>
          <a:bodyPr>
            <a:noAutofit/>
          </a:bodyPr>
          <a:lstStyle/>
          <a:p>
            <a:r>
              <a:rPr lang="fr-FR" altLang="x-none" sz="2600" dirty="0">
                <a:ea typeface="ＭＳ Ｐゴシック" charset="-128"/>
              </a:rPr>
              <a:t>SCHC </a:t>
            </a:r>
            <a:r>
              <a:rPr lang="fr-FR" altLang="x-none" sz="2600" dirty="0" err="1">
                <a:ea typeface="ＭＳ Ｐゴシック" charset="-128"/>
              </a:rPr>
              <a:t>Compressor</a:t>
            </a:r>
            <a:r>
              <a:rPr lang="fr-FR" altLang="x-none" sz="2600" dirty="0">
                <a:ea typeface="ＭＳ Ｐゴシック" charset="-128"/>
              </a:rPr>
              <a:t>/</a:t>
            </a:r>
            <a:r>
              <a:rPr lang="fr-FR" altLang="x-none" sz="2600" dirty="0" err="1">
                <a:ea typeface="ＭＳ Ｐゴシック" charset="-128"/>
              </a:rPr>
              <a:t>Decompressor</a:t>
            </a:r>
            <a:r>
              <a:rPr lang="fr-FR" altLang="x-none" sz="2600" dirty="0">
                <a:ea typeface="ＭＳ Ｐゴシック" charset="-128"/>
              </a:rPr>
              <a:t> </a:t>
            </a:r>
            <a:r>
              <a:rPr lang="fr-FR" altLang="x-none" sz="2600" dirty="0" smtClean="0">
                <a:ea typeface="ＭＳ Ｐゴシック" charset="-128"/>
              </a:rPr>
              <a:t>architecture</a:t>
            </a:r>
            <a:endParaRPr lang="fr-FR" altLang="x-none" sz="2600" dirty="0">
              <a:ea typeface="ＭＳ Ｐゴシック" charset="-128"/>
            </a:endParaRPr>
          </a:p>
        </p:txBody>
      </p:sp>
      <p:sp>
        <p:nvSpPr>
          <p:cNvPr id="9218" name="Espace réservé du numéro de diapositive 3"/>
          <p:cNvSpPr>
            <a:spLocks noGrp="1"/>
          </p:cNvSpPr>
          <p:nvPr>
            <p:ph type="sldNum" sz="quarter" idx="12"/>
          </p:nvPr>
        </p:nvSpPr>
        <p:spPr bwMode="auto">
          <a:xfrm>
            <a:off x="4539568" y="8189913"/>
            <a:ext cx="141064" cy="1384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MS PGothic" charset="-128"/>
              </a:defRPr>
            </a:lvl1pPr>
            <a:lvl2pPr marL="557213" indent="-214313">
              <a:defRPr sz="1800">
                <a:solidFill>
                  <a:schemeClr val="tx1"/>
                </a:solidFill>
                <a:latin typeface="Arial" charset="0"/>
                <a:ea typeface="MS PGothic" charset="-128"/>
              </a:defRPr>
            </a:lvl2pPr>
            <a:lvl3pPr marL="857250" indent="-171450">
              <a:defRPr sz="1800">
                <a:solidFill>
                  <a:schemeClr val="tx1"/>
                </a:solidFill>
                <a:latin typeface="Arial" charset="0"/>
                <a:ea typeface="MS PGothic" charset="-128"/>
              </a:defRPr>
            </a:lvl3pPr>
            <a:lvl4pPr marL="1200150" indent="-171450">
              <a:defRPr sz="1800">
                <a:solidFill>
                  <a:schemeClr val="tx1"/>
                </a:solidFill>
                <a:latin typeface="Arial" charset="0"/>
                <a:ea typeface="MS PGothic" charset="-128"/>
              </a:defRPr>
            </a:lvl4pPr>
            <a:lvl5pPr marL="1543050" indent="-171450">
              <a:defRPr sz="1800">
                <a:solidFill>
                  <a:schemeClr val="tx1"/>
                </a:solidFill>
                <a:latin typeface="Arial" charset="0"/>
                <a:ea typeface="MS PGothic" charset="-128"/>
              </a:defRPr>
            </a:lvl5pPr>
            <a:lvl6pPr marL="1885950" indent="-171450" eaLnBrk="0" fontAlgn="base" hangingPunct="0">
              <a:spcBef>
                <a:spcPct val="0"/>
              </a:spcBef>
              <a:spcAft>
                <a:spcPct val="0"/>
              </a:spcAft>
              <a:defRPr sz="1800">
                <a:solidFill>
                  <a:schemeClr val="tx1"/>
                </a:solidFill>
                <a:latin typeface="Arial" charset="0"/>
                <a:ea typeface="MS PGothic" charset="-128"/>
              </a:defRPr>
            </a:lvl6pPr>
            <a:lvl7pPr marL="2228850" indent="-171450" eaLnBrk="0" fontAlgn="base" hangingPunct="0">
              <a:spcBef>
                <a:spcPct val="0"/>
              </a:spcBef>
              <a:spcAft>
                <a:spcPct val="0"/>
              </a:spcAft>
              <a:defRPr sz="1800">
                <a:solidFill>
                  <a:schemeClr val="tx1"/>
                </a:solidFill>
                <a:latin typeface="Arial" charset="0"/>
                <a:ea typeface="MS PGothic" charset="-128"/>
              </a:defRPr>
            </a:lvl7pPr>
            <a:lvl8pPr marL="2571750" indent="-171450" eaLnBrk="0" fontAlgn="base" hangingPunct="0">
              <a:spcBef>
                <a:spcPct val="0"/>
              </a:spcBef>
              <a:spcAft>
                <a:spcPct val="0"/>
              </a:spcAft>
              <a:defRPr sz="1800">
                <a:solidFill>
                  <a:schemeClr val="tx1"/>
                </a:solidFill>
                <a:latin typeface="Arial" charset="0"/>
                <a:ea typeface="MS PGothic" charset="-128"/>
              </a:defRPr>
            </a:lvl8pPr>
            <a:lvl9pPr marL="2914650" indent="-171450" eaLnBrk="0" fontAlgn="base" hangingPunct="0">
              <a:spcBef>
                <a:spcPct val="0"/>
              </a:spcBef>
              <a:spcAft>
                <a:spcPct val="0"/>
              </a:spcAft>
              <a:defRPr sz="1800">
                <a:solidFill>
                  <a:schemeClr val="tx1"/>
                </a:solidFill>
                <a:latin typeface="Arial" charset="0"/>
                <a:ea typeface="MS PGothic" charset="-128"/>
              </a:defRPr>
            </a:lvl9pPr>
          </a:lstStyle>
          <a:p>
            <a:fld id="{BA358718-7022-3840-921F-95FDF0CF5768}" type="slidenum">
              <a:rPr lang="fr-FR" altLang="x-none" sz="900">
                <a:solidFill>
                  <a:srgbClr val="898989"/>
                </a:solidFill>
              </a:rPr>
              <a:pPr/>
              <a:t>9</a:t>
            </a:fld>
            <a:endParaRPr lang="fr-FR" altLang="x-none" sz="900">
              <a:solidFill>
                <a:srgbClr val="898989"/>
              </a:solidFill>
            </a:endParaRPr>
          </a:p>
        </p:txBody>
      </p:sp>
      <p:pic>
        <p:nvPicPr>
          <p:cNvPr id="9219" name="Image 4" descr="Screen Shot 2017-03-06 at 04.29.5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9213" y="2328856"/>
            <a:ext cx="6858000" cy="289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42875" y="1764499"/>
            <a:ext cx="1056338" cy="1128712"/>
          </a:xfrm>
          <a:prstGeom prst="rect">
            <a:avLst/>
          </a:prstGeom>
          <a:noFill/>
          <a:ln w="12700">
            <a:solidFill>
              <a:srgbClr val="4BACC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4BACC6"/>
                </a:solidFill>
              </a:rPr>
              <a:t>Application</a:t>
            </a:r>
          </a:p>
          <a:p>
            <a:pPr algn="ctr"/>
            <a:r>
              <a:rPr lang="en-US" dirty="0">
                <a:solidFill>
                  <a:srgbClr val="4BACC6"/>
                </a:solidFill>
              </a:rPr>
              <a:t>(</a:t>
            </a:r>
            <a:r>
              <a:rPr lang="en-US" dirty="0" err="1">
                <a:solidFill>
                  <a:srgbClr val="4BACC6"/>
                </a:solidFill>
              </a:rPr>
              <a:t>CoAP</a:t>
            </a:r>
            <a:r>
              <a:rPr lang="en-US" dirty="0">
                <a:solidFill>
                  <a:srgbClr val="4BACC6"/>
                </a:solidFill>
              </a:rPr>
              <a:t>)</a:t>
            </a:r>
          </a:p>
          <a:p>
            <a:pPr algn="ctr"/>
            <a:r>
              <a:rPr lang="en-US" dirty="0">
                <a:solidFill>
                  <a:srgbClr val="4BACC6"/>
                </a:solidFill>
              </a:rPr>
              <a:t>UDP</a:t>
            </a:r>
          </a:p>
          <a:p>
            <a:pPr algn="ctr"/>
            <a:r>
              <a:rPr lang="en-US" dirty="0">
                <a:solidFill>
                  <a:srgbClr val="4BACC6"/>
                </a:solidFill>
              </a:rPr>
              <a:t>IPv6</a:t>
            </a:r>
          </a:p>
          <a:p>
            <a:pPr algn="ctr"/>
            <a:r>
              <a:rPr lang="en-US" dirty="0">
                <a:solidFill>
                  <a:srgbClr val="4BACC6"/>
                </a:solidFill>
              </a:rPr>
              <a:t>SCHC</a:t>
            </a:r>
          </a:p>
          <a:p>
            <a:pPr algn="ctr"/>
            <a:r>
              <a:rPr lang="en-US" dirty="0">
                <a:solidFill>
                  <a:srgbClr val="4BACC6"/>
                </a:solidFill>
              </a:rPr>
              <a:t>L2</a:t>
            </a:r>
          </a:p>
        </p:txBody>
      </p:sp>
      <p:pic>
        <p:nvPicPr>
          <p:cNvPr id="22" name="Image 4" descr="Screen Shot 2017-03-06 at 04.29.5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1613" y="2481256"/>
            <a:ext cx="6858000" cy="2896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Connector 22"/>
          <p:cNvCxnSpPr/>
          <p:nvPr/>
        </p:nvCxnSpPr>
        <p:spPr>
          <a:xfrm>
            <a:off x="142875" y="2143128"/>
            <a:ext cx="1056338" cy="0"/>
          </a:xfrm>
          <a:prstGeom prst="line">
            <a:avLst/>
          </a:prstGeom>
          <a:ln w="12700">
            <a:solidFill>
              <a:srgbClr val="4BACC6"/>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38109" y="2324104"/>
            <a:ext cx="1056338" cy="0"/>
          </a:xfrm>
          <a:prstGeom prst="line">
            <a:avLst/>
          </a:prstGeom>
          <a:ln w="12700">
            <a:solidFill>
              <a:srgbClr val="4BACC6"/>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38107" y="2495557"/>
            <a:ext cx="1056338" cy="0"/>
          </a:xfrm>
          <a:prstGeom prst="line">
            <a:avLst/>
          </a:prstGeom>
          <a:ln w="12700">
            <a:solidFill>
              <a:srgbClr val="4BACC6"/>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38107" y="2681290"/>
            <a:ext cx="1056338" cy="0"/>
          </a:xfrm>
          <a:prstGeom prst="line">
            <a:avLst/>
          </a:prstGeom>
          <a:ln w="12700">
            <a:solidFill>
              <a:srgbClr val="4BACC6"/>
            </a:solidFill>
          </a:ln>
          <a:effectLst/>
        </p:spPr>
        <p:style>
          <a:lnRef idx="2">
            <a:schemeClr val="accent1"/>
          </a:lnRef>
          <a:fillRef idx="0">
            <a:schemeClr val="accent1"/>
          </a:fillRef>
          <a:effectRef idx="1">
            <a:schemeClr val="accent1"/>
          </a:effectRef>
          <a:fontRef idx="minor">
            <a:schemeClr val="tx1"/>
          </a:fontRef>
        </p:style>
      </p:cxnSp>
      <p:sp>
        <p:nvSpPr>
          <p:cNvPr id="13" name="Footer Placeholder 4"/>
          <p:cNvSpPr>
            <a:spLocks noGrp="1"/>
          </p:cNvSpPr>
          <p:nvPr>
            <p:ph type="ftr" sz="quarter" idx="11"/>
          </p:nvPr>
        </p:nvSpPr>
        <p:spPr>
          <a:xfrm>
            <a:off x="5486400" y="6475413"/>
            <a:ext cx="3124200" cy="184666"/>
          </a:xfrm>
        </p:spPr>
        <p:txBody>
          <a:bodyPr/>
          <a:lstStyle/>
          <a:p>
            <a:r>
              <a:rPr lang="en-US" altLang="en-US" dirty="0" smtClean="0"/>
              <a:t>Pascal Thubert, Cisco Systems</a:t>
            </a:r>
            <a:endParaRPr lang="en-US" altLang="en-US" dirty="0"/>
          </a:p>
        </p:txBody>
      </p:sp>
      <p:sp>
        <p:nvSpPr>
          <p:cNvPr id="14" name="Date Placeholder 3"/>
          <p:cNvSpPr>
            <a:spLocks noGrp="1"/>
          </p:cNvSpPr>
          <p:nvPr>
            <p:ph type="dt" sz="half" idx="10"/>
          </p:nvPr>
        </p:nvSpPr>
        <p:spPr>
          <a:xfrm>
            <a:off x="685800" y="378281"/>
            <a:ext cx="1600200" cy="215444"/>
          </a:xfrm>
        </p:spPr>
        <p:txBody>
          <a:bodyPr/>
          <a:lstStyle/>
          <a:p>
            <a:r>
              <a:rPr lang="en-US" altLang="en-US" dirty="0" smtClean="0"/>
              <a:t>July 2017</a:t>
            </a:r>
            <a:endParaRPr lang="en-US" altLang="en-US" dirty="0"/>
          </a:p>
        </p:txBody>
      </p:sp>
      <p:sp>
        <p:nvSpPr>
          <p:cNvPr id="15" name="Rectangle 14"/>
          <p:cNvSpPr/>
          <p:nvPr/>
        </p:nvSpPr>
        <p:spPr>
          <a:xfrm>
            <a:off x="2971262" y="6021288"/>
            <a:ext cx="3457211" cy="338554"/>
          </a:xfrm>
          <a:prstGeom prst="rect">
            <a:avLst/>
          </a:prstGeom>
        </p:spPr>
        <p:txBody>
          <a:bodyPr wrap="square">
            <a:spAutoFit/>
          </a:bodyPr>
          <a:lstStyle/>
          <a:p>
            <a:r>
              <a:rPr lang="en-US" sz="1600" dirty="0"/>
              <a:t>draft-ietf-lpwan-ipv6-static-context-hc</a:t>
            </a:r>
            <a:endParaRPr lang="en-US" dirty="0"/>
          </a:p>
        </p:txBody>
      </p:sp>
      <p:sp>
        <p:nvSpPr>
          <p:cNvPr id="18" name="Slide Number Placeholder 5"/>
          <p:cNvSpPr txBox="1">
            <a:spLocks/>
          </p:cNvSpPr>
          <p:nvPr/>
        </p:nvSpPr>
        <p:spPr bwMode="auto">
          <a:xfrm>
            <a:off x="4393695" y="6475413"/>
            <a:ext cx="43281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dirty="0" smtClean="0"/>
              <a:t>Slide 9</a:t>
            </a:r>
            <a:endParaRPr lang="en-US" altLang="en-US" dirty="0"/>
          </a:p>
        </p:txBody>
      </p:sp>
    </p:spTree>
    <p:extLst>
      <p:ext uri="{BB962C8B-B14F-4D97-AF65-F5344CB8AC3E}">
        <p14:creationId xmlns:p14="http://schemas.microsoft.com/office/powerpoint/2010/main" val="71162275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307</TotalTime>
  <Words>921</Words>
  <Application>Microsoft Office PowerPoint</Application>
  <PresentationFormat>On-screen Show (4:3)</PresentationFormat>
  <Paragraphs>178</Paragraphs>
  <Slides>14</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MS PGothic</vt:lpstr>
      <vt:lpstr>MS PGothic</vt:lpstr>
      <vt:lpstr>Arial</vt:lpstr>
      <vt:lpstr>Courier New</vt:lpstr>
      <vt:lpstr>Times New Roman</vt:lpstr>
      <vt:lpstr>Trebuchet MS</vt:lpstr>
      <vt:lpstr>Office Theme</vt:lpstr>
      <vt:lpstr>PowerPoint Presentation</vt:lpstr>
      <vt:lpstr>On IETF LPWAN</vt:lpstr>
      <vt:lpstr>IPv6 over Low Power Wide-Area Networks</vt:lpstr>
      <vt:lpstr>Charter and Deliverables</vt:lpstr>
      <vt:lpstr>Milestones</vt:lpstr>
      <vt:lpstr>LPWAN Overview</vt:lpstr>
      <vt:lpstr>Static Context Header Compression (SCHC)</vt:lpstr>
      <vt:lpstr>SCHC (Static Context Header Compression)</vt:lpstr>
      <vt:lpstr>SCHC Compressor/Decompressor architecture</vt:lpstr>
      <vt:lpstr>Context</vt:lpstr>
      <vt:lpstr>Compression Decompression Functions</vt:lpstr>
      <vt:lpstr>PowerPoint Presentation</vt:lpstr>
      <vt:lpstr>PowerPoint Presentation</vt:lpstr>
      <vt:lpstr>PowerPoint Presentation</vt:lpstr>
    </vt:vector>
  </TitlesOfParts>
  <Company>Cisco Systems,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Pascal Thubert (pthubert)</dc:creator>
  <cp:keywords/>
  <dc:description>&lt;doc#&gt;</dc:description>
  <cp:lastModifiedBy>Pascal Thubert (pthubert)</cp:lastModifiedBy>
  <cp:revision>41</cp:revision>
  <cp:lastPrinted>1998-02-10T13:28:06Z</cp:lastPrinted>
  <dcterms:created xsi:type="dcterms:W3CDTF">2017-07-11T12:03:34Z</dcterms:created>
  <dcterms:modified xsi:type="dcterms:W3CDTF">2017-07-12T10:15:36Z</dcterms:modified>
</cp:coreProperties>
</file>