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1" r:id="rId4"/>
    <p:sldId id="272" r:id="rId5"/>
    <p:sldId id="275" r:id="rId6"/>
    <p:sldId id="276" r:id="rId7"/>
    <p:sldId id="282" r:id="rId8"/>
    <p:sldId id="273" r:id="rId9"/>
    <p:sldId id="277" r:id="rId10"/>
    <p:sldId id="287" r:id="rId11"/>
    <p:sldId id="281" r:id="rId12"/>
    <p:sldId id="286" r:id="rId13"/>
    <p:sldId id="290" r:id="rId14"/>
    <p:sldId id="279"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2" d="100"/>
          <a:sy n="62" d="100"/>
        </p:scale>
        <p:origin x="12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July 2017</a:t>
            </a:r>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15-17-0416-01-004s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July 2017</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[13 July 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[Hidetoshi Yokota, Shoichi Kitazawa] Company [</a:t>
            </a:r>
            <a:r>
              <a:rPr lang="en-US" altLang="ja-JP" sz="1600" dirty="0" err="1">
                <a:solidFill>
                  <a:schemeClr val="tx2"/>
                </a:solidFill>
                <a:ea typeface="ＭＳ Ｐゴシック" charset="-128"/>
              </a:rPr>
              <a:t>Landis+Gyr</a:t>
            </a:r>
            <a:r>
              <a:rPr lang="en-US" altLang="ja-JP" sz="1600" dirty="0">
                <a:solidFill>
                  <a:schemeClr val="tx2"/>
                </a:solidFill>
                <a:ea typeface="ＭＳ Ｐゴシック" charset="-128"/>
              </a:rPr>
              <a:t>,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IT]</a:t>
            </a:r>
          </a:p>
          <a:p>
            <a:pPr>
              <a:defRPr/>
            </a:pPr>
            <a:r>
              <a:rPr lang="en-US" altLang="ja-JP" sz="1600" dirty="0">
                <a:solidFill>
                  <a:schemeClr val="tx2"/>
                </a:solidFill>
                <a:ea typeface="ＭＳ Ｐゴシック" charset="-128"/>
              </a:rPr>
              <a:t>Address [Tokyo Japan, Hokkaido 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E-Mail:[Hidetoshi.Yokota@landisgyr.com, kitazawa@ieee.org]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a:latin typeface="+mj-ea"/>
              </a:rPr>
              <a:t>July 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8997-DD89-4DCB-A543-CA1C0F1ECE7E}"/>
              </a:ext>
            </a:extLst>
          </p:cNvPr>
          <p:cNvSpPr>
            <a:spLocks noGrp="1"/>
          </p:cNvSpPr>
          <p:nvPr>
            <p:ph type="title"/>
          </p:nvPr>
        </p:nvSpPr>
        <p:spPr/>
        <p:txBody>
          <a:bodyPr/>
          <a:lstStyle/>
          <a:p>
            <a:r>
              <a:rPr lang="en-US" dirty="0"/>
              <a:t>Accomplishment</a:t>
            </a:r>
          </a:p>
        </p:txBody>
      </p:sp>
      <p:sp>
        <p:nvSpPr>
          <p:cNvPr id="3" name="Content Placeholder 2">
            <a:extLst>
              <a:ext uri="{FF2B5EF4-FFF2-40B4-BE49-F238E27FC236}">
                <a16:creationId xmlns:a16="http://schemas.microsoft.com/office/drawing/2014/main" id="{1FACD9D7-EF68-41DF-9040-D0992EECB47C}"/>
              </a:ext>
            </a:extLst>
          </p:cNvPr>
          <p:cNvSpPr>
            <a:spLocks noGrp="1"/>
          </p:cNvSpPr>
          <p:nvPr>
            <p:ph idx="1"/>
          </p:nvPr>
        </p:nvSpPr>
        <p:spPr/>
        <p:txBody>
          <a:bodyPr>
            <a:normAutofit fontScale="85000" lnSpcReduction="20000"/>
          </a:bodyPr>
          <a:lstStyle/>
          <a:p>
            <a:r>
              <a:rPr lang="en-US" altLang="ja-JP" dirty="0">
                <a:ea typeface="ＭＳ Ｐゴシック" pitchFamily="50" charset="-128"/>
              </a:rPr>
              <a:t>Three sessions were held</a:t>
            </a:r>
            <a:endParaRPr lang="en-US" altLang="ja-JP" dirty="0">
              <a:ea typeface="굴림" pitchFamily="34" charset="-127"/>
            </a:endParaRPr>
          </a:p>
          <a:p>
            <a:r>
              <a:rPr lang="en-US" altLang="ja-JP" dirty="0">
                <a:ea typeface="ＭＳ Ｐゴシック" pitchFamily="50" charset="-128"/>
              </a:rPr>
              <a:t>March meeting minute was approved (there was no session in May meeting)</a:t>
            </a:r>
          </a:p>
          <a:p>
            <a:r>
              <a:rPr lang="en-US" altLang="ja-JP" dirty="0">
                <a:ea typeface="ＭＳ Ｐゴシック" pitchFamily="50" charset="-128"/>
              </a:rPr>
              <a:t>All the comments in LB142 were reviewed and resolved</a:t>
            </a:r>
          </a:p>
          <a:p>
            <a:r>
              <a:rPr lang="en-US" altLang="ja-JP" dirty="0">
                <a:ea typeface="ＭＳ Ｐゴシック" pitchFamily="50" charset="-128"/>
              </a:rPr>
              <a:t>Draft was updated to D05, then to D06</a:t>
            </a:r>
            <a:r>
              <a:rPr lang="ja-JP" altLang="en-US" dirty="0">
                <a:ea typeface="ＭＳ Ｐゴシック" pitchFamily="50" charset="-128"/>
              </a:rPr>
              <a:t> </a:t>
            </a:r>
            <a:endParaRPr lang="en-US" altLang="ja-JP" dirty="0">
              <a:ea typeface="ＭＳ Ｐゴシック" pitchFamily="50" charset="-128"/>
            </a:endParaRPr>
          </a:p>
          <a:p>
            <a:r>
              <a:rPr lang="en-US" altLang="ja-JP" dirty="0"/>
              <a:t>Voted to go to WG Letter ballot</a:t>
            </a:r>
          </a:p>
          <a:p>
            <a:r>
              <a:rPr lang="en-US" altLang="ja-JP" dirty="0"/>
              <a:t>Voted to move conditional approve to Sponsor ballot</a:t>
            </a:r>
          </a:p>
          <a:p>
            <a:r>
              <a:rPr lang="en-US" altLang="ja-JP" dirty="0"/>
              <a:t>Voted to form for BRC</a:t>
            </a:r>
          </a:p>
          <a:p>
            <a:pPr marL="0" indent="0">
              <a:buNone/>
            </a:pPr>
            <a:endParaRPr lang="en-US" altLang="ja-JP" sz="2400" dirty="0">
              <a:ea typeface="ＭＳ Ｐゴシック" pitchFamily="50" charset="-128"/>
            </a:endParaRPr>
          </a:p>
        </p:txBody>
      </p:sp>
      <p:sp>
        <p:nvSpPr>
          <p:cNvPr id="4" name="Date Placeholder 3">
            <a:extLst>
              <a:ext uri="{FF2B5EF4-FFF2-40B4-BE49-F238E27FC236}">
                <a16:creationId xmlns:a16="http://schemas.microsoft.com/office/drawing/2014/main" id="{0A763D2E-5582-4B43-91CE-72BA33DB0751}"/>
              </a:ext>
            </a:extLst>
          </p:cNvPr>
          <p:cNvSpPr>
            <a:spLocks noGrp="1"/>
          </p:cNvSpPr>
          <p:nvPr>
            <p:ph type="dt" sz="half" idx="10"/>
          </p:nvPr>
        </p:nvSpPr>
        <p:spPr/>
        <p:txBody>
          <a:bodyPr/>
          <a:lstStyle/>
          <a:p>
            <a:pPr>
              <a:defRPr/>
            </a:pPr>
            <a:r>
              <a:rPr lang="en-US" altLang="ja-JP"/>
              <a:t>July 2017</a:t>
            </a:r>
            <a:endParaRPr lang="en-US" altLang="ja-JP" dirty="0"/>
          </a:p>
        </p:txBody>
      </p:sp>
      <p:sp>
        <p:nvSpPr>
          <p:cNvPr id="5" name="Footer Placeholder 4">
            <a:extLst>
              <a:ext uri="{FF2B5EF4-FFF2-40B4-BE49-F238E27FC236}">
                <a16:creationId xmlns:a16="http://schemas.microsoft.com/office/drawing/2014/main" id="{746D08FE-209E-440D-922B-C01E025F4D2D}"/>
              </a:ext>
            </a:extLst>
          </p:cNvPr>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6" name="Slide Number Placeholder 5">
            <a:extLst>
              <a:ext uri="{FF2B5EF4-FFF2-40B4-BE49-F238E27FC236}">
                <a16:creationId xmlns:a16="http://schemas.microsoft.com/office/drawing/2014/main" id="{03886025-B2B7-4AAB-B84B-F1885237D998}"/>
              </a:ext>
            </a:extLst>
          </p:cNvPr>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10</a:t>
            </a:fld>
            <a:endParaRPr lang="en-US" altLang="ja-JP" dirty="0"/>
          </a:p>
        </p:txBody>
      </p:sp>
    </p:spTree>
    <p:extLst>
      <p:ext uri="{BB962C8B-B14F-4D97-AF65-F5344CB8AC3E}">
        <p14:creationId xmlns:p14="http://schemas.microsoft.com/office/powerpoint/2010/main" val="583226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a:t>Recirc</a:t>
            </a:r>
            <a:r>
              <a:rPr lang="en-US" altLang="ja-JP" sz="2800" dirty="0"/>
              <a:t>. of LB</a:t>
            </a:r>
          </a:p>
          <a:p>
            <a:r>
              <a:rPr lang="en-US" altLang="ja-JP" sz="2800" dirty="0"/>
              <a:t>WG Motion for conditional approval for SB </a:t>
            </a:r>
          </a:p>
          <a:p>
            <a:r>
              <a:rPr lang="en-GB" altLang="en-US" sz="2800" dirty="0"/>
              <a:t>BRC formation and conference call</a:t>
            </a:r>
          </a:p>
          <a:p>
            <a:pPr marL="857250" lvl="1" indent="-457200">
              <a:buFont typeface="Arial" charset="0"/>
              <a:buChar char="•"/>
            </a:pPr>
            <a:r>
              <a:rPr lang="en-US" sz="2400" dirty="0"/>
              <a:t>Date: Aug 29</a:t>
            </a:r>
            <a:r>
              <a:rPr lang="en-US" sz="2400" baseline="30000" dirty="0"/>
              <a:t>th</a:t>
            </a:r>
            <a:r>
              <a:rPr lang="en-US" sz="2400" dirty="0"/>
              <a:t> (if necessary)</a:t>
            </a:r>
          </a:p>
          <a:p>
            <a:pPr marL="857250" lvl="1" indent="-457200">
              <a:buFont typeface="Arial" charset="0"/>
              <a:buChar char="•"/>
            </a:pPr>
            <a:r>
              <a:rPr lang="en-US" sz="2400" dirty="0"/>
              <a:t>Time 9pm EDT (Wed 10am JST)</a:t>
            </a:r>
          </a:p>
          <a:p>
            <a:r>
              <a:rPr lang="en-US" altLang="ja-JP" sz="2800" dirty="0"/>
              <a:t>September meeting</a:t>
            </a:r>
          </a:p>
          <a:p>
            <a:pPr lvl="1"/>
            <a:r>
              <a:rPr lang="en-US" altLang="ja-JP" sz="2400" dirty="0"/>
              <a:t>4 meeting slots </a:t>
            </a:r>
          </a:p>
          <a:p>
            <a:pPr lvl="1"/>
            <a:r>
              <a:rPr kumimoji="1" lang="en-US" altLang="ja-JP" sz="2400" dirty="0"/>
              <a:t>Comment resolution</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dirty="0"/>
              <a:t>July 2017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400" i="1" dirty="0"/>
              <a:t>Move that 802.15 WG start a WG recirculation requesting approval of CA document 15-16-0536-01-004s-coexistence-assurance-document-for-802-15-4s.doc and document P802-15-4s_D06 and to forward document P802-15-4s_D06, to Sponsor Ballot.</a:t>
            </a:r>
          </a:p>
          <a:p>
            <a:pPr marL="0" indent="0">
              <a:buNone/>
            </a:pPr>
            <a:endParaRPr lang="en-US" altLang="ja-JP" sz="2400" dirty="0"/>
          </a:p>
          <a:p>
            <a:pPr marL="0" indent="0">
              <a:buNone/>
            </a:pPr>
            <a:r>
              <a:rPr lang="en-US" altLang="ja-JP" sz="2400" dirty="0"/>
              <a:t>Moved By: Hidetoshi Yokota</a:t>
            </a:r>
          </a:p>
          <a:p>
            <a:pPr marL="0" indent="0">
              <a:buNone/>
            </a:pPr>
            <a:r>
              <a:rPr lang="en-US" altLang="ja-JP" sz="2400" dirty="0"/>
              <a:t>Seconded By: Clint Powell</a:t>
            </a:r>
          </a:p>
          <a:p>
            <a:pPr marL="0" indent="0">
              <a:buNone/>
            </a:pPr>
            <a:r>
              <a:rPr lang="en-US" altLang="ja-JP" sz="2400" dirty="0"/>
              <a:t>y/a/n = 20/0/0 </a:t>
            </a:r>
          </a:p>
          <a:p>
            <a:pPr marL="0" indent="0">
              <a:buNone/>
            </a:pP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lang="en-US" altLang="ja-JP" dirty="0"/>
              <a:t>W</a:t>
            </a:r>
            <a:r>
              <a:rPr kumimoji="1" lang="en-US" altLang="ja-JP" dirty="0"/>
              <a: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a:t>July 2016</a:t>
            </a:r>
            <a:endParaRPr lang="en-US" altLang="ja-JP" dirty="0"/>
          </a:p>
        </p:txBody>
      </p:sp>
    </p:spTree>
    <p:extLst>
      <p:ext uri="{BB962C8B-B14F-4D97-AF65-F5344CB8AC3E}">
        <p14:creationId xmlns:p14="http://schemas.microsoft.com/office/powerpoint/2010/main" val="126116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a:t>
            </a:r>
            <a:r>
              <a:rPr kumimoji="1" lang="en-US" altLang="ja-JP" dirty="0"/>
              <a:t> Motion #2</a:t>
            </a:r>
            <a:endParaRPr kumimoji="1" lang="ja-JP" altLang="en-US" dirty="0"/>
          </a:p>
        </p:txBody>
      </p:sp>
      <p:sp>
        <p:nvSpPr>
          <p:cNvPr id="3" name="コンテンツ プレースホルダー 2"/>
          <p:cNvSpPr>
            <a:spLocks noGrp="1"/>
          </p:cNvSpPr>
          <p:nvPr>
            <p:ph idx="1"/>
          </p:nvPr>
        </p:nvSpPr>
        <p:spPr/>
        <p:txBody>
          <a:bodyPr/>
          <a:lstStyle/>
          <a:p>
            <a:pPr marL="0" indent="0">
              <a:buClr>
                <a:srgbClr val="00B050"/>
              </a:buClr>
              <a:buSzPct val="100000"/>
              <a:buNone/>
            </a:pPr>
            <a:r>
              <a:rPr lang="en-GB" altLang="ja-JP" sz="2000" b="1" dirty="0">
                <a:solidFill>
                  <a:schemeClr val="tx1"/>
                </a:solidFill>
              </a:rPr>
              <a:t>Motion for WG Approval to Sponsor Ballot.</a:t>
            </a:r>
          </a:p>
          <a:p>
            <a:pPr marL="0" indent="0">
              <a:buNone/>
            </a:pPr>
            <a:r>
              <a:rPr lang="en-US" altLang="ja-JP" sz="2000" i="1" dirty="0"/>
              <a:t>802.15 has reviewed and approves the CSD 15-14-0175-05 and requests conditional approval from the EC to submit P802.15.4s_D06 (or latest version) to Sponsor Ballot.</a:t>
            </a:r>
            <a:endParaRPr lang="en-US" altLang="en-US" sz="2000" i="1" dirty="0">
              <a:latin typeface="Times New Roman" panose="02020603050405020304" pitchFamily="18" charset="0"/>
            </a:endParaRPr>
          </a:p>
          <a:p>
            <a:pPr marL="0" indent="0">
              <a:buNone/>
            </a:pPr>
            <a:endParaRPr lang="en-US" altLang="en-US" sz="2000" dirty="0">
              <a:latin typeface="Times New Roman" panose="02020603050405020304" pitchFamily="18" charset="0"/>
            </a:endParaRPr>
          </a:p>
          <a:p>
            <a:r>
              <a:rPr lang="en-US" altLang="en-US" sz="2000" dirty="0"/>
              <a:t>Moved By: Hidetoshi Yokota</a:t>
            </a:r>
          </a:p>
          <a:p>
            <a:r>
              <a:rPr lang="en-US" altLang="en-US" sz="2000" dirty="0"/>
              <a:t>Seconded By: Clint Powell</a:t>
            </a:r>
          </a:p>
          <a:p>
            <a:pPr marL="0" indent="0">
              <a:buNone/>
            </a:pPr>
            <a:r>
              <a:rPr lang="en-US" altLang="en-US" sz="2000" i="1" dirty="0"/>
              <a:t>y/a/n=22/0/0</a:t>
            </a:r>
          </a:p>
          <a:p>
            <a:endParaRPr lang="en-US" altLang="en-US" sz="2000" i="1" dirty="0">
              <a:latin typeface="Times New Roman" panose="02020603050405020304" pitchFamily="18" charset="0"/>
            </a:endParaRPr>
          </a:p>
          <a:p>
            <a:endParaRPr kumimoji="1" lang="ja-JP" altLang="en-US" sz="2000" i="1" dirty="0"/>
          </a:p>
        </p:txBody>
      </p:sp>
      <p:sp>
        <p:nvSpPr>
          <p:cNvPr id="4" name="日付プレースホルダー 3"/>
          <p:cNvSpPr>
            <a:spLocks noGrp="1"/>
          </p:cNvSpPr>
          <p:nvPr>
            <p:ph type="dt" sz="half" idx="10"/>
          </p:nvPr>
        </p:nvSpPr>
        <p:spPr/>
        <p:txBody>
          <a:bodyPr/>
          <a:lstStyle/>
          <a:p>
            <a:r>
              <a:rPr lang="en-US" altLang="ja-JP"/>
              <a:t>July 2016</a:t>
            </a:r>
          </a:p>
        </p:txBody>
      </p:sp>
      <p:sp>
        <p:nvSpPr>
          <p:cNvPr id="5" name="フッター プレースホルダー 4"/>
          <p:cNvSpPr>
            <a:spLocks noGrp="1"/>
          </p:cNvSpPr>
          <p:nvPr>
            <p:ph type="ftr" sz="quarter" idx="11"/>
          </p:nvPr>
        </p:nvSpPr>
        <p:spPr/>
        <p:txBody>
          <a:bodyPr/>
          <a:lstStyle/>
          <a:p>
            <a:r>
              <a:rPr lang="en-US" altLang="ja-JP"/>
              <a:t>Shoichi Kitazawa,ATR</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13</a:t>
            </a:fld>
            <a:endParaRPr lang="en-US" altLang="ja-JP"/>
          </a:p>
        </p:txBody>
      </p:sp>
    </p:spTree>
    <p:extLst>
      <p:ext uri="{BB962C8B-B14F-4D97-AF65-F5344CB8AC3E}">
        <p14:creationId xmlns:p14="http://schemas.microsoft.com/office/powerpoint/2010/main" val="304363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WG balloting of the P802.15.4s-D06 with the following membership: </a:t>
            </a:r>
            <a:r>
              <a:rPr lang="en-US" altLang="en-US" sz="2000" i="1" dirty="0"/>
              <a:t>Shoichi Kitazawa, Hidetoshi Yokota,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i="1" dirty="0"/>
              <a:t>Hidetoshi Yokota</a:t>
            </a:r>
            <a:r>
              <a:rPr lang="en-US" altLang="ja-JP" sz="2000" dirty="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Seconded by: Clint Powell</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dirty="0">
                <a:latin typeface="+mn-ea"/>
              </a:rPr>
              <a:t>Unanimous consent</a:t>
            </a:r>
          </a:p>
        </p:txBody>
      </p:sp>
      <p:sp>
        <p:nvSpPr>
          <p:cNvPr id="3" name="タイトル 2"/>
          <p:cNvSpPr>
            <a:spLocks noGrp="1"/>
          </p:cNvSpPr>
          <p:nvPr>
            <p:ph type="title"/>
          </p:nvPr>
        </p:nvSpPr>
        <p:spPr/>
        <p:txBody>
          <a:bodyPr/>
          <a:lstStyle/>
          <a:p>
            <a:r>
              <a:rPr lang="en-US" altLang="ja-JP" dirty="0"/>
              <a:t>WG Motion #3</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a:t>July 2017</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July 2017</a:t>
            </a:r>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July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Hidetoshi Yokota</a:t>
            </a:r>
          </a:p>
          <a:p>
            <a:r>
              <a:rPr lang="en-US" altLang="ja-JP" dirty="0">
                <a:ea typeface="ＭＳ Ｐゴシック" charset="-128"/>
              </a:rPr>
              <a:t>Shoichi Kitazawa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151" name="プレゼンテーション" showAsIcon="1" r:id="rId4" imgW="914400" imgH="857250" progId="">
                  <p:embed/>
                </p:oleObj>
              </mc:Choice>
              <mc:Fallback>
                <p:oleObj name="プレゼンテーション" showAsIcon="1" r:id="rId4" imgW="914400" imgH="857250" progId="">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14402473"/>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val="20000"/>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a:t>TG4</a:t>
                      </a:r>
                      <a:r>
                        <a:rPr kumimoji="1" lang="en-US" altLang="ja-JP" strike="sngStrike"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
        <p:nvSpPr>
          <p:cNvPr id="2" name="TextBox 1">
            <a:extLst>
              <a:ext uri="{FF2B5EF4-FFF2-40B4-BE49-F238E27FC236}">
                <a16:creationId xmlns:a16="http://schemas.microsoft.com/office/drawing/2014/main" id="{3521A67F-89E0-47F4-BF8F-A0D6C17FE384}"/>
              </a:ext>
            </a:extLst>
          </p:cNvPr>
          <p:cNvSpPr txBox="1"/>
          <p:nvPr/>
        </p:nvSpPr>
        <p:spPr>
          <a:xfrm>
            <a:off x="1907704" y="4869160"/>
            <a:ext cx="1151277" cy="400110"/>
          </a:xfrm>
          <a:prstGeom prst="rect">
            <a:avLst/>
          </a:prstGeom>
          <a:noFill/>
        </p:spPr>
        <p:txBody>
          <a:bodyPr wrap="none" rtlCol="0">
            <a:spAutoFit/>
          </a:bodyPr>
          <a:lstStyle/>
          <a:p>
            <a:r>
              <a:rPr lang="en-US" sz="2000" dirty="0">
                <a:solidFill>
                  <a:srgbClr val="FF0000"/>
                </a:solidFill>
              </a:rPr>
              <a:t>cancelled</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July 2017</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YVR meeting minutes</a:t>
            </a:r>
          </a:p>
          <a:p>
            <a:pPr>
              <a:lnSpc>
                <a:spcPct val="80000"/>
              </a:lnSpc>
            </a:pPr>
            <a:r>
              <a:rPr lang="en-US" altLang="ja-JP" sz="2400" dirty="0"/>
              <a:t>Review of D04</a:t>
            </a:r>
          </a:p>
          <a:p>
            <a:pPr>
              <a:lnSpc>
                <a:spcPct val="80000"/>
              </a:lnSpc>
            </a:pPr>
            <a:r>
              <a:rPr lang="en-US" altLang="ja-JP" sz="2400" dirty="0"/>
              <a:t>Preparation of comment resolution and formation 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March 2017 Meeting Minutes (15-17-239r0)</a:t>
            </a:r>
          </a:p>
          <a:p>
            <a:r>
              <a:rPr lang="en-US" sz="2400" dirty="0"/>
              <a:t>TG4s BRC Teleconference Minutes for July 2017</a:t>
            </a:r>
            <a:r>
              <a:rPr lang="en-US" altLang="ja-JP" sz="2400" dirty="0"/>
              <a:t> (15-17-335r2)</a:t>
            </a:r>
          </a:p>
          <a:p>
            <a:r>
              <a:rPr lang="en-US" altLang="ja-JP" sz="2400" dirty="0"/>
              <a:t>TG4s July 2017 Agenda (15-17-359r0)</a:t>
            </a:r>
          </a:p>
          <a:p>
            <a:r>
              <a:rPr lang="en-US" sz="2400" dirty="0"/>
              <a:t>802.15.4s D04 Letter Ballot Consolidated Comments </a:t>
            </a:r>
            <a:r>
              <a:rPr lang="en-US" altLang="ja-JP" sz="2400" dirty="0"/>
              <a:t>(15-17-362r1)</a:t>
            </a:r>
          </a:p>
          <a:p>
            <a:r>
              <a:rPr lang="en-US" altLang="ja-JP" sz="2400" dirty="0"/>
              <a:t>TG4s Opening information for July 2017 (15-17-363r0)</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Tree>
    <p:extLst>
      <p:ext uri="{BB962C8B-B14F-4D97-AF65-F5344CB8AC3E}">
        <p14:creationId xmlns:p14="http://schemas.microsoft.com/office/powerpoint/2010/main" val="247365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925B9D-9AC2-4476-B7B5-A5013F8D9226}"/>
              </a:ext>
            </a:extLst>
          </p:cNvPr>
          <p:cNvSpPr>
            <a:spLocks noGrp="1"/>
          </p:cNvSpPr>
          <p:nvPr>
            <p:ph type="title"/>
          </p:nvPr>
        </p:nvSpPr>
        <p:spPr/>
        <p:txBody>
          <a:bodyPr/>
          <a:lstStyle/>
          <a:p>
            <a:r>
              <a:rPr lang="en-US" dirty="0"/>
              <a:t>Result of LB142</a:t>
            </a:r>
          </a:p>
        </p:txBody>
      </p:sp>
      <p:sp>
        <p:nvSpPr>
          <p:cNvPr id="2" name="Date Placeholder 1">
            <a:extLst>
              <a:ext uri="{FF2B5EF4-FFF2-40B4-BE49-F238E27FC236}">
                <a16:creationId xmlns:a16="http://schemas.microsoft.com/office/drawing/2014/main" id="{0C29FBC2-D15F-472A-BF2B-7462A06F9DF1}"/>
              </a:ext>
            </a:extLst>
          </p:cNvPr>
          <p:cNvSpPr>
            <a:spLocks noGrp="1"/>
          </p:cNvSpPr>
          <p:nvPr>
            <p:ph type="dt" sz="half" idx="10"/>
          </p:nvPr>
        </p:nvSpPr>
        <p:spPr/>
        <p:txBody>
          <a:bodyPr/>
          <a:lstStyle/>
          <a:p>
            <a:pPr>
              <a:defRPr/>
            </a:pPr>
            <a:r>
              <a:rPr lang="en-US" altLang="ja-JP"/>
              <a:t>July 2017</a:t>
            </a:r>
            <a:endParaRPr lang="en-US" altLang="ja-JP" dirty="0"/>
          </a:p>
        </p:txBody>
      </p:sp>
      <p:sp>
        <p:nvSpPr>
          <p:cNvPr id="3" name="Footer Placeholder 2">
            <a:extLst>
              <a:ext uri="{FF2B5EF4-FFF2-40B4-BE49-F238E27FC236}">
                <a16:creationId xmlns:a16="http://schemas.microsoft.com/office/drawing/2014/main" id="{584AFC4C-534A-4BB3-A465-D4DA0BFCCCDB}"/>
              </a:ext>
            </a:extLst>
          </p:cNvPr>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4" name="Slide Number Placeholder 3">
            <a:extLst>
              <a:ext uri="{FF2B5EF4-FFF2-40B4-BE49-F238E27FC236}">
                <a16:creationId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7</a:t>
            </a:fld>
            <a:endParaRPr lang="en-US" altLang="ja-JP" dirty="0"/>
          </a:p>
        </p:txBody>
      </p:sp>
      <p:sp>
        <p:nvSpPr>
          <p:cNvPr id="5" name="Rectangle 4">
            <a:extLst>
              <a:ext uri="{FF2B5EF4-FFF2-40B4-BE49-F238E27FC236}">
                <a16:creationId xmlns:a16="http://schemas.microsoft.com/office/drawing/2014/main" id="{6A57DD13-6FC8-44EE-893A-E3D0A6C9108F}"/>
              </a:ext>
            </a:extLst>
          </p:cNvPr>
          <p:cNvSpPr/>
          <p:nvPr/>
        </p:nvSpPr>
        <p:spPr>
          <a:xfrm>
            <a:off x="1835696" y="1913404"/>
            <a:ext cx="6192688" cy="3539430"/>
          </a:xfrm>
          <a:prstGeom prst="rect">
            <a:avLst/>
          </a:prstGeom>
        </p:spPr>
        <p:txBody>
          <a:bodyPr wrap="square">
            <a:spAutoFit/>
          </a:bodyPr>
          <a:lstStyle/>
          <a:p>
            <a:pPr marL="0" marR="0"/>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VOTERS 	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VOTED	71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YES		63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ABSTAIN	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NO		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VOTERS	73.96%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YES		95.45%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ABSTAIN	7.04% </a:t>
            </a:r>
          </a:p>
        </p:txBody>
      </p:sp>
    </p:spTree>
    <p:extLst>
      <p:ext uri="{BB962C8B-B14F-4D97-AF65-F5344CB8AC3E}">
        <p14:creationId xmlns:p14="http://schemas.microsoft.com/office/powerpoint/2010/main" val="201536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dirty="0"/>
              <a:t>July 2017</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9</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val="20000"/>
                    </a:ext>
                  </a:extLst>
                </a:gridCol>
                <a:gridCol w="1356937">
                  <a:extLst>
                    <a:ext uri="{9D8B030D-6E8A-4147-A177-3AD203B41FA5}">
                      <a16:colId xmlns:a16="http://schemas.microsoft.com/office/drawing/2014/main" val="20001"/>
                    </a:ext>
                  </a:extLst>
                </a:gridCol>
                <a:gridCol w="289434">
                  <a:extLst>
                    <a:ext uri="{9D8B030D-6E8A-4147-A177-3AD203B41FA5}">
                      <a16:colId xmlns:a16="http://schemas.microsoft.com/office/drawing/2014/main" val="20002"/>
                    </a:ext>
                  </a:extLst>
                </a:gridCol>
                <a:gridCol w="289434">
                  <a:extLst>
                    <a:ext uri="{9D8B030D-6E8A-4147-A177-3AD203B41FA5}">
                      <a16:colId xmlns:a16="http://schemas.microsoft.com/office/drawing/2014/main" val="20003"/>
                    </a:ext>
                  </a:extLst>
                </a:gridCol>
                <a:gridCol w="289434">
                  <a:extLst>
                    <a:ext uri="{9D8B030D-6E8A-4147-A177-3AD203B41FA5}">
                      <a16:colId xmlns:a16="http://schemas.microsoft.com/office/drawing/2014/main" val="20004"/>
                    </a:ext>
                  </a:extLst>
                </a:gridCol>
                <a:gridCol w="289434">
                  <a:extLst>
                    <a:ext uri="{9D8B030D-6E8A-4147-A177-3AD203B41FA5}">
                      <a16:colId xmlns:a16="http://schemas.microsoft.com/office/drawing/2014/main" val="20005"/>
                    </a:ext>
                  </a:extLst>
                </a:gridCol>
                <a:gridCol w="289434">
                  <a:extLst>
                    <a:ext uri="{9D8B030D-6E8A-4147-A177-3AD203B41FA5}">
                      <a16:colId xmlns:a16="http://schemas.microsoft.com/office/drawing/2014/main" val="20006"/>
                    </a:ext>
                  </a:extLst>
                </a:gridCol>
                <a:gridCol w="289434">
                  <a:extLst>
                    <a:ext uri="{9D8B030D-6E8A-4147-A177-3AD203B41FA5}">
                      <a16:colId xmlns:a16="http://schemas.microsoft.com/office/drawing/2014/main" val="20007"/>
                    </a:ext>
                  </a:extLst>
                </a:gridCol>
                <a:gridCol w="289434">
                  <a:extLst>
                    <a:ext uri="{9D8B030D-6E8A-4147-A177-3AD203B41FA5}">
                      <a16:colId xmlns:a16="http://schemas.microsoft.com/office/drawing/2014/main" val="20008"/>
                    </a:ext>
                  </a:extLst>
                </a:gridCol>
                <a:gridCol w="289434">
                  <a:extLst>
                    <a:ext uri="{9D8B030D-6E8A-4147-A177-3AD203B41FA5}">
                      <a16:colId xmlns:a16="http://schemas.microsoft.com/office/drawing/2014/main" val="20009"/>
                    </a:ext>
                  </a:extLst>
                </a:gridCol>
                <a:gridCol w="289434">
                  <a:extLst>
                    <a:ext uri="{9D8B030D-6E8A-4147-A177-3AD203B41FA5}">
                      <a16:colId xmlns:a16="http://schemas.microsoft.com/office/drawing/2014/main" val="20010"/>
                    </a:ext>
                  </a:extLst>
                </a:gridCol>
                <a:gridCol w="289434">
                  <a:extLst>
                    <a:ext uri="{9D8B030D-6E8A-4147-A177-3AD203B41FA5}">
                      <a16:colId xmlns:a16="http://schemas.microsoft.com/office/drawing/2014/main" val="20011"/>
                    </a:ext>
                  </a:extLst>
                </a:gridCol>
                <a:gridCol w="289434">
                  <a:extLst>
                    <a:ext uri="{9D8B030D-6E8A-4147-A177-3AD203B41FA5}">
                      <a16:colId xmlns:a16="http://schemas.microsoft.com/office/drawing/2014/main" val="20012"/>
                    </a:ext>
                  </a:extLst>
                </a:gridCol>
                <a:gridCol w="289434">
                  <a:extLst>
                    <a:ext uri="{9D8B030D-6E8A-4147-A177-3AD203B41FA5}">
                      <a16:colId xmlns:a16="http://schemas.microsoft.com/office/drawing/2014/main" val="20013"/>
                    </a:ext>
                  </a:extLst>
                </a:gridCol>
                <a:gridCol w="289434">
                  <a:extLst>
                    <a:ext uri="{9D8B030D-6E8A-4147-A177-3AD203B41FA5}">
                      <a16:colId xmlns:a16="http://schemas.microsoft.com/office/drawing/2014/main" val="20014"/>
                    </a:ext>
                  </a:extLst>
                </a:gridCol>
                <a:gridCol w="289434">
                  <a:extLst>
                    <a:ext uri="{9D8B030D-6E8A-4147-A177-3AD203B41FA5}">
                      <a16:colId xmlns:a16="http://schemas.microsoft.com/office/drawing/2014/main" val="20015"/>
                    </a:ext>
                  </a:extLst>
                </a:gridCol>
                <a:gridCol w="289434">
                  <a:extLst>
                    <a:ext uri="{9D8B030D-6E8A-4147-A177-3AD203B41FA5}">
                      <a16:colId xmlns:a16="http://schemas.microsoft.com/office/drawing/2014/main" val="20016"/>
                    </a:ext>
                  </a:extLst>
                </a:gridCol>
                <a:gridCol w="289434">
                  <a:extLst>
                    <a:ext uri="{9D8B030D-6E8A-4147-A177-3AD203B41FA5}">
                      <a16:colId xmlns:a16="http://schemas.microsoft.com/office/drawing/2014/main" val="20017"/>
                    </a:ext>
                  </a:extLst>
                </a:gridCol>
                <a:gridCol w="289434">
                  <a:extLst>
                    <a:ext uri="{9D8B030D-6E8A-4147-A177-3AD203B41FA5}">
                      <a16:colId xmlns:a16="http://schemas.microsoft.com/office/drawing/2014/main" val="20018"/>
                    </a:ext>
                  </a:extLst>
                </a:gridCol>
                <a:gridCol w="289434">
                  <a:extLst>
                    <a:ext uri="{9D8B030D-6E8A-4147-A177-3AD203B41FA5}">
                      <a16:colId xmlns:a16="http://schemas.microsoft.com/office/drawing/2014/main" val="20019"/>
                    </a:ext>
                  </a:extLst>
                </a:gridCol>
                <a:gridCol w="289434">
                  <a:extLst>
                    <a:ext uri="{9D8B030D-6E8A-4147-A177-3AD203B41FA5}">
                      <a16:colId xmlns:a16="http://schemas.microsoft.com/office/drawing/2014/main" val="20020"/>
                    </a:ext>
                  </a:extLst>
                </a:gridCol>
                <a:gridCol w="282668">
                  <a:extLst>
                    <a:ext uri="{9D8B030D-6E8A-4147-A177-3AD203B41FA5}">
                      <a16:colId xmlns:a16="http://schemas.microsoft.com/office/drawing/2014/main" val="20021"/>
                    </a:ext>
                  </a:extLst>
                </a:gridCol>
                <a:gridCol w="282668">
                  <a:extLst>
                    <a:ext uri="{9D8B030D-6E8A-4147-A177-3AD203B41FA5}">
                      <a16:colId xmlns:a16="http://schemas.microsoft.com/office/drawing/2014/main" val="20022"/>
                    </a:ext>
                  </a:extLst>
                </a:gridCol>
                <a:gridCol w="282668">
                  <a:extLst>
                    <a:ext uri="{9D8B030D-6E8A-4147-A177-3AD203B41FA5}">
                      <a16:colId xmlns:a16="http://schemas.microsoft.com/office/drawing/2014/main" val="20023"/>
                    </a:ext>
                  </a:extLst>
                </a:gridCol>
                <a:gridCol w="282668">
                  <a:extLst>
                    <a:ext uri="{9D8B030D-6E8A-4147-A177-3AD203B41FA5}">
                      <a16:colId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9"/>
                  </a:ext>
                </a:extLst>
              </a:tr>
            </a:tbl>
          </a:graphicData>
        </a:graphic>
      </p:graphicFrame>
      <p:cxnSp>
        <p:nvCxnSpPr>
          <p:cNvPr id="9" name="直線コネクタ 8"/>
          <p:cNvCxnSpPr/>
          <p:nvPr/>
        </p:nvCxnSpPr>
        <p:spPr bwMode="auto">
          <a:xfrm>
            <a:off x="702027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2625</TotalTime>
  <Words>743</Words>
  <Application>Microsoft Office PowerPoint</Application>
  <PresentationFormat>On-screen Show (4:3)</PresentationFormat>
  <Paragraphs>184</Paragraphs>
  <Slides>14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굴림</vt:lpstr>
      <vt:lpstr>MS Gothic</vt:lpstr>
      <vt:lpstr>ＭＳ Ｐゴシック</vt:lpstr>
      <vt:lpstr>Arial</vt:lpstr>
      <vt:lpstr>Calibri</vt:lpstr>
      <vt:lpstr>Times New Roman</vt:lpstr>
      <vt:lpstr>IEEE-P802_15</vt:lpstr>
      <vt:lpstr>プレゼンテーション</vt:lpstr>
      <vt:lpstr>PowerPoint Presentation</vt:lpstr>
      <vt:lpstr>TG4s Closing Report for July 2017</vt:lpstr>
      <vt:lpstr>IEEE Patent Policy</vt:lpstr>
      <vt:lpstr>TG4s schedule for the week</vt:lpstr>
      <vt:lpstr>Agenda</vt:lpstr>
      <vt:lpstr>Contributions</vt:lpstr>
      <vt:lpstr>Result of LB142</vt:lpstr>
      <vt:lpstr>Time planning</vt:lpstr>
      <vt:lpstr>PowerPoint Presentation</vt:lpstr>
      <vt:lpstr>Accomplishment</vt:lpstr>
      <vt:lpstr>Next step</vt:lpstr>
      <vt:lpstr>WG Motion #1</vt:lpstr>
      <vt:lpstr>WG Motion #2</vt:lpstr>
      <vt:lpstr>WG Motion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Yokota, Hidetoshi</cp:lastModifiedBy>
  <cp:revision>133</cp:revision>
  <cp:lastPrinted>2015-06-24T08:51:36Z</cp:lastPrinted>
  <dcterms:created xsi:type="dcterms:W3CDTF">2015-02-02T05:19:06Z</dcterms:created>
  <dcterms:modified xsi:type="dcterms:W3CDTF">2017-07-13T16:43:14Z</dcterms:modified>
</cp:coreProperties>
</file>