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58" r:id="rId3"/>
    <p:sldId id="281" r:id="rId4"/>
    <p:sldId id="286" r:id="rId5"/>
    <p:sldId id="285" r:id="rId6"/>
    <p:sldId id="287" r:id="rId7"/>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9594" autoAdjust="0"/>
  </p:normalViewPr>
  <p:slideViewPr>
    <p:cSldViewPr showGuides="1">
      <p:cViewPr varScale="1">
        <p:scale>
          <a:sx n="68" d="100"/>
          <a:sy n="68" d="100"/>
        </p:scale>
        <p:origin x="1264" y="5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7" d="100"/>
          <a:sy n="67" d="100"/>
        </p:scale>
        <p:origin x="-1830" y="-12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Shoichi Kitazawa (ATR)</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Shoichi Kitazawa (ATR)</a:t>
            </a:r>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a:t>
            </a:fld>
            <a:endParaRPr kumimoji="1"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ー 1"/>
          <p:cNvSpPr>
            <a:spLocks noGrp="1" noRot="1" noChangeAspect="1" noTextEdit="1"/>
          </p:cNvSpPr>
          <p:nvPr>
            <p:ph type="sldImg"/>
          </p:nvPr>
        </p:nvSpPr>
        <p:spPr>
          <a:xfrm>
            <a:off x="914400" y="746125"/>
            <a:ext cx="4903788" cy="3678238"/>
          </a:xfrm>
          <a:ln/>
        </p:spPr>
      </p:sp>
      <p:sp>
        <p:nvSpPr>
          <p:cNvPr id="16387"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6388"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a:ea typeface="Arial Unicode MS" pitchFamily="50" charset="-128"/>
                <a:cs typeface="Arial Unicode MS" pitchFamily="50" charset="-128"/>
              </a:rPr>
              <a:t>07/12/10</a:t>
            </a:r>
          </a:p>
        </p:txBody>
      </p:sp>
      <p:sp>
        <p:nvSpPr>
          <p:cNvPr id="16389"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a:t>Page </a:t>
            </a:r>
            <a:fld id="{2F4B805F-D810-43AA-BCB8-F98361645603}" type="slidenum">
              <a:rPr lang="en-US" altLang="ja-JP" sz="2400" smtClean="0"/>
              <a:pPr eaLnBrk="1" hangingPunct="1">
                <a:spcBef>
                  <a:spcPct val="0"/>
                </a:spcBef>
              </a:pPr>
              <a:t>4</a:t>
            </a:fld>
            <a:endParaRPr lang="en-US" altLang="ja-JP" sz="24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a:t>Page </a:t>
            </a:r>
            <a:fld id="{28B1BE53-0473-474E-A0A8-8E2CBAF09E75}" type="slidenum">
              <a:rPr lang="en-US" altLang="ja-JP" sz="2400" smtClean="0"/>
              <a:pPr eaLnBrk="1" hangingPunct="1">
                <a:spcBef>
                  <a:spcPct val="0"/>
                </a:spcBef>
              </a:pPr>
              <a:t>6</a:t>
            </a:fld>
            <a:endParaRPr lang="en-US" altLang="ja-JP" sz="24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9"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428553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9"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1637226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8"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9"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3556052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9"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10" name="Rectangle 4"/>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1077041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7"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2181049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2501620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802.15-17-0415-01-0dep</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ja-JP" altLang="en-US" dirty="0"/>
              <a:t>１</a:t>
            </a: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12"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4" r:id="rId5"/>
    <p:sldLayoutId id="2147483655" r:id="rId6"/>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1219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[IG DEP  July Closing Report 2017]	</a:t>
            </a:r>
          </a:p>
          <a:p>
            <a:r>
              <a:rPr lang="en-US" altLang="ja-JP" sz="1600" b="1" dirty="0">
                <a:ea typeface="ＭＳ Ｐゴシック" charset="-128"/>
              </a:rPr>
              <a:t>Date Submitted: </a:t>
            </a:r>
            <a:r>
              <a:rPr lang="en-US" altLang="ja-JP" sz="1600" dirty="0">
                <a:ea typeface="ＭＳ Ｐゴシック" charset="-128"/>
              </a:rPr>
              <a:t>[12 July 2017]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Kohno1,2,3, Jussi Haapola2]</a:t>
            </a:r>
            <a:r>
              <a:rPr lang="en-US" altLang="ko-KR" sz="1600" dirty="0">
                <a:solidFill>
                  <a:srgbClr val="000000"/>
                </a:solidFill>
                <a:ea typeface="굴림" pitchFamily="50" charset="-127"/>
              </a:rPr>
              <a:t> [1;Yokohama National University, 2;Centre for Wireless Communications(CWC), University of Oulu, 3;University of Oulu Research Institute Japan CWC-Nippon]                                  </a:t>
            </a:r>
            <a:endParaRPr lang="en-US" altLang="ja-JP" sz="1600" dirty="0">
              <a:solidFill>
                <a:srgbClr val="000000"/>
              </a:solidFill>
            </a:endParaRPr>
          </a:p>
          <a:p>
            <a:pPr marL="739775" indent="-739775">
              <a:lnSpc>
                <a:spcPts val="1700"/>
              </a:lnSpc>
            </a:pPr>
            <a:r>
              <a:rPr lang="en-US" altLang="ja-JP" sz="1600" b="1" dirty="0">
                <a:solidFill>
                  <a:srgbClr val="000000"/>
                </a:solidFill>
              </a:rPr>
              <a:t>Address </a:t>
            </a:r>
            <a:r>
              <a:rPr lang="en-US" altLang="ja-JP" sz="1600" dirty="0">
                <a:solidFill>
                  <a:srgbClr val="000000"/>
                </a:solidFill>
              </a:rPr>
              <a:t>[1; 79-5 Tokiwadai, Hodogaya-ku, Yokohama, Japan 240-8501</a:t>
            </a:r>
          </a:p>
          <a:p>
            <a:pPr marL="739775" indent="-739775">
              <a:lnSpc>
                <a:spcPts val="1700"/>
              </a:lnSpc>
            </a:pPr>
            <a:r>
              <a:rPr lang="en-US" altLang="ja-JP" sz="1600" dirty="0">
                <a:solidFill>
                  <a:srgbClr val="000000"/>
                </a:solidFill>
              </a:rPr>
              <a:t>                2; </a:t>
            </a:r>
            <a:r>
              <a:rPr lang="fr-FR" altLang="ja-JP" sz="1600" dirty="0">
                <a:solidFill>
                  <a:srgbClr val="000000"/>
                </a:solidFill>
              </a:rPr>
              <a:t>Linnanmaa, P.O. Box 4500, FIN-90570 Oulu, Finland FI-90014</a:t>
            </a:r>
          </a:p>
          <a:p>
            <a:pPr marL="739775" indent="-739775">
              <a:lnSpc>
                <a:spcPts val="1700"/>
              </a:lnSpc>
            </a:pPr>
            <a:r>
              <a:rPr lang="fr-FR" altLang="ja-JP" sz="1600" dirty="0">
                <a:solidFill>
                  <a:srgbClr val="000000"/>
                </a:solidFill>
              </a:rPr>
              <a:t>                3; Yokohama Mitsui Bldg. 15F, 1-1-2 Takashima, Nishi-ku,Yokohama, Japan 220-0011</a:t>
            </a:r>
            <a:r>
              <a:rPr lang="en-US" altLang="ja-JP" sz="1600" dirty="0">
                <a:solidFill>
                  <a:srgbClr val="000000"/>
                </a:solidFill>
              </a:rPr>
              <a:t>]</a:t>
            </a:r>
          </a:p>
          <a:p>
            <a:pPr marL="739775" indent="-739775">
              <a:lnSpc>
                <a:spcPts val="1700"/>
              </a:lnSpc>
            </a:pPr>
            <a:r>
              <a:rPr lang="en-US" altLang="ja-JP" sz="1600" dirty="0">
                <a:solidFill>
                  <a:srgbClr val="000000"/>
                </a:solidFill>
              </a:rPr>
              <a:t>Voice:[1; +81-45-339-4115, 2:+358-8-553-2849], FAX: [+81-45-338-1157], </a:t>
            </a:r>
          </a:p>
          <a:p>
            <a:pPr marL="739775" indent="-739775">
              <a:lnSpc>
                <a:spcPts val="1700"/>
              </a:lnSpc>
            </a:pPr>
            <a:r>
              <a:rPr lang="en-US" altLang="ja-JP" sz="1600" dirty="0">
                <a:solidFill>
                  <a:srgbClr val="000000"/>
                </a:solidFill>
              </a:rPr>
              <a:t>Email:[kohno@ynu.ac.jp, ryuji.kohno@oulu.fi, jhaapola@ee.oulu.fi] </a:t>
            </a:r>
            <a:r>
              <a:rPr lang="en-US" altLang="ja-JP" sz="1600" b="1" dirty="0">
                <a:solidFill>
                  <a:srgbClr val="000000"/>
                </a:solidFill>
              </a:rPr>
              <a:t>Re:</a:t>
            </a:r>
            <a:r>
              <a:rPr lang="en-US" altLang="ja-JP" sz="1600" dirty="0">
                <a:solidFill>
                  <a:srgbClr val="000000"/>
                </a:solidFill>
              </a:rPr>
              <a:t> []</a:t>
            </a: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IG Dependability March Meeting in 2017.]</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IG DEP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Berlin, Germany</a:t>
            </a:r>
            <a:br>
              <a:rPr lang="en-US" altLang="ja-JP" dirty="0">
                <a:ea typeface="ＭＳ Ｐゴシック" pitchFamily="50" charset="-128"/>
              </a:rPr>
            </a:br>
            <a:r>
              <a:rPr lang="en-US" altLang="ja-JP" dirty="0">
                <a:ea typeface="ＭＳ Ｐゴシック" pitchFamily="50" charset="-128"/>
              </a:rPr>
              <a:t>July 12</a:t>
            </a:r>
            <a:r>
              <a:rPr lang="en-US" altLang="ja-JP" baseline="30000" dirty="0">
                <a:ea typeface="ＭＳ Ｐゴシック" pitchFamily="50" charset="-128"/>
              </a:rPr>
              <a:t>th</a:t>
            </a:r>
            <a:r>
              <a:rPr lang="en-US" altLang="ja-JP" dirty="0">
                <a:ea typeface="ＭＳ Ｐゴシック" pitchFamily="50" charset="-128"/>
              </a:rPr>
              <a:t>, 2017</a:t>
            </a:r>
            <a:endParaRPr lang="ja-JP" altLang="ja-JP" dirty="0"/>
          </a:p>
        </p:txBody>
      </p:sp>
      <p:sp>
        <p:nvSpPr>
          <p:cNvPr id="8"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23528" y="1320795"/>
            <a:ext cx="8568951" cy="5132541"/>
          </a:xfrm>
        </p:spPr>
        <p:txBody>
          <a:bodyPr/>
          <a:lstStyle/>
          <a:p>
            <a:pPr algn="just"/>
            <a:r>
              <a:rPr lang="en-US" altLang="ja-JP" sz="2400" dirty="0"/>
              <a:t>Overview of IG-DEP activities for three years after CFI</a:t>
            </a:r>
          </a:p>
          <a:p>
            <a:pPr algn="just"/>
            <a:r>
              <a:rPr lang="en-US" altLang="ja-JP" sz="2400" dirty="0"/>
              <a:t>IG-DEP discusses to make sure uniqueness for new standard and relationship with other groups who are dealing common applications and different approach to similar targets to IG-DEP such as 802.1 FFPJ, 802.24, 802.15.4s, and IETF 6TiSCH with managing by 802.12 etc.</a:t>
            </a:r>
          </a:p>
          <a:p>
            <a:pPr algn="just"/>
            <a:r>
              <a:rPr lang="en-US" altLang="ja-JP" sz="2400" dirty="0"/>
              <a:t>To appeal demand for this new standard, two speakers are invited from car industry in WNG.</a:t>
            </a:r>
          </a:p>
          <a:p>
            <a:pPr algn="just"/>
            <a:r>
              <a:rPr lang="en-US" altLang="ja-JP" sz="2400" dirty="0"/>
              <a:t>Updating a draft of Technical Requirements, PAR, and CSD for prospecting upgrade to SG.</a:t>
            </a:r>
          </a:p>
          <a:p>
            <a:pPr algn="just"/>
            <a:r>
              <a:rPr lang="en-US" altLang="ja-JP" sz="2400" dirty="0"/>
              <a:t>Discussion on further activities to promote a new standard including some amendment of existing standards while collaborating with other groups.</a:t>
            </a:r>
          </a:p>
        </p:txBody>
      </p:sp>
      <p:sp>
        <p:nvSpPr>
          <p:cNvPr id="3" name="タイトル 2"/>
          <p:cNvSpPr>
            <a:spLocks noGrp="1"/>
          </p:cNvSpPr>
          <p:nvPr>
            <p:ph type="title"/>
          </p:nvPr>
        </p:nvSpPr>
        <p:spPr>
          <a:xfrm>
            <a:off x="685800" y="548680"/>
            <a:ext cx="7772400" cy="776907"/>
          </a:xfrm>
        </p:spPr>
        <p:txBody>
          <a:bodyPr/>
          <a:lstStyle/>
          <a:p>
            <a:r>
              <a:rPr lang="en-US" altLang="ja-JP" sz="4000" b="1" dirty="0"/>
              <a:t>Meeting Objectives</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8"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1393245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434752"/>
            <a:ext cx="7772400" cy="762000"/>
          </a:xfrm>
        </p:spPr>
        <p:txBody>
          <a:bodyPr/>
          <a:lstStyle/>
          <a:p>
            <a:r>
              <a:rPr lang="en-US" altLang="ja-JP" sz="3600" b="1" dirty="0">
                <a:ea typeface="ＭＳ Ｐゴシック" charset="-128"/>
              </a:rPr>
              <a:t>Meeting Accomplishments</a:t>
            </a:r>
            <a:endParaRPr lang="en-US" altLang="ja-JP" sz="3600" dirty="0">
              <a:ea typeface="ＭＳ Ｐゴシック" charset="-128"/>
            </a:endParaRPr>
          </a:p>
        </p:txBody>
      </p:sp>
      <p:sp>
        <p:nvSpPr>
          <p:cNvPr id="7171" name="TextBox 8"/>
          <p:cNvSpPr txBox="1">
            <a:spLocks noChangeArrowheads="1"/>
          </p:cNvSpPr>
          <p:nvPr/>
        </p:nvSpPr>
        <p:spPr bwMode="auto">
          <a:xfrm>
            <a:off x="251520" y="1124744"/>
            <a:ext cx="8784976" cy="5328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ts val="800"/>
              </a:spcBef>
              <a:defRPr sz="3200">
                <a:solidFill>
                  <a:srgbClr val="000000"/>
                </a:solidFill>
                <a:latin typeface="Arial" pitchFamily="34" charset="0"/>
                <a:ea typeface="ＭＳ Ｐゴシック" pitchFamily="50" charset="-128"/>
              </a:defRPr>
            </a:lvl1pPr>
            <a:lvl2pPr eaLnBrk="0" hangingPunct="0">
              <a:spcBef>
                <a:spcPts val="700"/>
              </a:spcBef>
              <a:defRPr sz="2800">
                <a:solidFill>
                  <a:srgbClr val="000000"/>
                </a:solidFill>
                <a:latin typeface="Arial" pitchFamily="34" charset="0"/>
                <a:ea typeface="ＭＳ Ｐゴシック" pitchFamily="50" charset="-128"/>
              </a:defRPr>
            </a:lvl2pPr>
            <a:lvl3pPr eaLnBrk="0" hangingPunct="0">
              <a:spcBef>
                <a:spcPts val="600"/>
              </a:spcBef>
              <a:defRPr sz="2400">
                <a:solidFill>
                  <a:srgbClr val="000000"/>
                </a:solidFill>
                <a:latin typeface="Arial" pitchFamily="34" charset="0"/>
                <a:ea typeface="ＭＳ Ｐゴシック" pitchFamily="50" charset="-128"/>
              </a:defRPr>
            </a:lvl3pPr>
            <a:lvl4pPr eaLnBrk="0" hangingPunct="0">
              <a:spcBef>
                <a:spcPts val="500"/>
              </a:spcBef>
              <a:defRPr sz="2000">
                <a:solidFill>
                  <a:srgbClr val="000000"/>
                </a:solidFill>
                <a:latin typeface="Arial" pitchFamily="34" charset="0"/>
                <a:ea typeface="ＭＳ Ｐゴシック" pitchFamily="50" charset="-128"/>
              </a:defRPr>
            </a:lvl4pPr>
            <a:lvl5pPr eaLnBrk="0" hangingPunct="0">
              <a:spcBef>
                <a:spcPts val="500"/>
              </a:spcBef>
              <a:defRPr sz="2000">
                <a:solidFill>
                  <a:srgbClr val="000000"/>
                </a:solidFill>
                <a:latin typeface="Arial" pitchFamily="34"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9pPr>
          </a:lstStyle>
          <a:p>
            <a:pPr eaLnBrk="1" hangingPunct="1">
              <a:lnSpc>
                <a:spcPts val="1100"/>
              </a:lnSpc>
              <a:spcBef>
                <a:spcPts val="600"/>
              </a:spcBef>
              <a:spcAft>
                <a:spcPts val="600"/>
              </a:spcAft>
              <a:buFont typeface="Wingdings" pitchFamily="2" charset="2"/>
              <a:buChar char="ü"/>
              <a:defRPr/>
            </a:pPr>
            <a:r>
              <a:rPr lang="en-US" altLang="ja-JP" sz="2000" dirty="0">
                <a:solidFill>
                  <a:schemeClr val="tx1"/>
                </a:solidFill>
                <a:latin typeface="Times New Roman" pitchFamily="18" charset="0"/>
                <a:cs typeface="Times New Roman" pitchFamily="18" charset="0"/>
              </a:rPr>
              <a:t>Review Discussion in Previous Meetings </a:t>
            </a:r>
          </a:p>
          <a:p>
            <a:pPr eaLnBrk="1" hangingPunct="1">
              <a:lnSpc>
                <a:spcPts val="1100"/>
              </a:lnSpc>
              <a:spcBef>
                <a:spcPts val="600"/>
              </a:spcBef>
              <a:spcAft>
                <a:spcPts val="600"/>
              </a:spcAft>
              <a:buFont typeface="Wingdings" pitchFamily="2" charset="2"/>
              <a:buChar char="ü"/>
              <a:defRPr/>
            </a:pPr>
            <a:r>
              <a:rPr lang="en-US" altLang="ja-JP" sz="2000" dirty="0">
                <a:solidFill>
                  <a:schemeClr val="tx1"/>
                </a:solidFill>
                <a:latin typeface="Times New Roman" pitchFamily="18" charset="0"/>
                <a:cs typeface="Times New Roman" pitchFamily="18" charset="0"/>
              </a:rPr>
              <a:t>Call for Agenda in this week </a:t>
            </a:r>
          </a:p>
          <a:p>
            <a:pPr eaLnBrk="1" hangingPunct="1">
              <a:lnSpc>
                <a:spcPts val="1100"/>
              </a:lnSpc>
              <a:spcBef>
                <a:spcPts val="600"/>
              </a:spcBef>
              <a:spcAft>
                <a:spcPts val="600"/>
              </a:spcAft>
              <a:buFont typeface="Wingdings" pitchFamily="2" charset="2"/>
              <a:buChar char="ü"/>
              <a:defRPr/>
            </a:pPr>
            <a:r>
              <a:rPr lang="en-US" altLang="ja-JP" sz="2000" dirty="0">
                <a:solidFill>
                  <a:schemeClr val="tx1"/>
                </a:solidFill>
                <a:latin typeface="Times New Roman" pitchFamily="18" charset="0"/>
                <a:cs typeface="Times New Roman" pitchFamily="18" charset="0"/>
              </a:rPr>
              <a:t>Review of IG-DEP activities for these years since 2012</a:t>
            </a:r>
          </a:p>
          <a:p>
            <a:pPr marL="800100" lvl="1" indent="-342900" eaLnBrk="1" hangingPunct="1">
              <a:lnSpc>
                <a:spcPts val="1100"/>
              </a:lnSpc>
              <a:spcBef>
                <a:spcPts val="600"/>
              </a:spcBef>
              <a:spcAft>
                <a:spcPts val="600"/>
              </a:spcAft>
              <a:buFont typeface="+mj-lt"/>
              <a:buAutoNum type="arabicPeriod"/>
              <a:defRPr/>
            </a:pPr>
            <a:r>
              <a:rPr lang="en-US" altLang="ja-JP" sz="1800" dirty="0">
                <a:solidFill>
                  <a:schemeClr val="tx1"/>
                </a:solidFill>
                <a:latin typeface="Times New Roman" pitchFamily="18" charset="0"/>
                <a:cs typeface="Times New Roman" pitchFamily="18" charset="0"/>
              </a:rPr>
              <a:t>Review of Call for Interest(CFI):                                  doc.#15-14-0449-06-0dep </a:t>
            </a:r>
          </a:p>
          <a:p>
            <a:pPr marL="800100" lvl="1" indent="-342900" eaLnBrk="1" hangingPunct="1">
              <a:lnSpc>
                <a:spcPts val="1100"/>
              </a:lnSpc>
              <a:spcBef>
                <a:spcPts val="600"/>
              </a:spcBef>
              <a:spcAft>
                <a:spcPts val="600"/>
              </a:spcAft>
              <a:buFont typeface="+mj-lt"/>
              <a:buAutoNum type="arabicPeriod"/>
              <a:defRPr/>
            </a:pPr>
            <a:r>
              <a:rPr lang="en-US" altLang="ja-JP" sz="1800" dirty="0">
                <a:solidFill>
                  <a:schemeClr val="tx1"/>
                </a:solidFill>
                <a:latin typeface="Times New Roman" pitchFamily="18" charset="0"/>
                <a:cs typeface="Times New Roman" pitchFamily="18" charset="0"/>
              </a:rPr>
              <a:t>Review of Scope and Focused Applications with Different QoS Levels; </a:t>
            </a:r>
          </a:p>
          <a:p>
            <a:pPr lvl="1" eaLnBrk="1" hangingPunct="1">
              <a:lnSpc>
                <a:spcPts val="1100"/>
              </a:lnSpc>
              <a:spcBef>
                <a:spcPts val="600"/>
              </a:spcBef>
              <a:spcAft>
                <a:spcPts val="600"/>
              </a:spcAft>
              <a:defRPr/>
            </a:pPr>
            <a:r>
              <a:rPr lang="en-US" altLang="ja-JP" sz="1800" dirty="0">
                <a:solidFill>
                  <a:schemeClr val="tx1"/>
                </a:solidFill>
                <a:latin typeface="Times New Roman" pitchFamily="18" charset="0"/>
                <a:cs typeface="Times New Roman" pitchFamily="18" charset="0"/>
              </a:rPr>
              <a:t>                                                                                             doc.#15-16-0111-00-0dep</a:t>
            </a:r>
          </a:p>
          <a:p>
            <a:pPr lvl="1" eaLnBrk="1" hangingPunct="1">
              <a:lnSpc>
                <a:spcPts val="1100"/>
              </a:lnSpc>
              <a:spcBef>
                <a:spcPts val="600"/>
              </a:spcBef>
              <a:spcAft>
                <a:spcPts val="600"/>
              </a:spcAft>
              <a:defRPr/>
            </a:pPr>
            <a:r>
              <a:rPr lang="en-US" altLang="ja-JP" sz="1800" dirty="0">
                <a:solidFill>
                  <a:schemeClr val="tx1"/>
                </a:solidFill>
                <a:latin typeface="Times New Roman" pitchFamily="18" charset="0"/>
                <a:cs typeface="Times New Roman" pitchFamily="18" charset="0"/>
              </a:rPr>
              <a:t>3.   Overview of ID-DEP activities including responses for CFI and seeking sponsors and supporting parties                                                         doc.#15-17-0176-01-0dep</a:t>
            </a:r>
          </a:p>
          <a:p>
            <a:pPr lvl="1" eaLnBrk="1" hangingPunct="1">
              <a:lnSpc>
                <a:spcPts val="1100"/>
              </a:lnSpc>
              <a:spcBef>
                <a:spcPts val="600"/>
              </a:spcBef>
              <a:spcAft>
                <a:spcPts val="600"/>
              </a:spcAft>
              <a:defRPr/>
            </a:pPr>
            <a:r>
              <a:rPr lang="en-US" altLang="ja-JP" sz="1800" dirty="0">
                <a:solidFill>
                  <a:schemeClr val="tx1"/>
                </a:solidFill>
                <a:latin typeface="Times New Roman" pitchFamily="18" charset="0"/>
                <a:cs typeface="Times New Roman" pitchFamily="18" charset="0"/>
              </a:rPr>
              <a:t>4.   Study 6TiSCH in IETF to start collaborating for dependability in common use cases.</a:t>
            </a:r>
          </a:p>
          <a:p>
            <a:pPr lvl="1" eaLnBrk="1" hangingPunct="1">
              <a:lnSpc>
                <a:spcPts val="1100"/>
              </a:lnSpc>
              <a:spcBef>
                <a:spcPts val="600"/>
              </a:spcBef>
              <a:spcAft>
                <a:spcPts val="600"/>
              </a:spcAft>
              <a:defRPr/>
            </a:pPr>
            <a:r>
              <a:rPr lang="en-US" altLang="ja-JP" sz="1800" dirty="0">
                <a:solidFill>
                  <a:schemeClr val="tx1"/>
                </a:solidFill>
                <a:latin typeface="Times New Roman" pitchFamily="18" charset="0"/>
                <a:cs typeface="Times New Roman" pitchFamily="18" charset="0"/>
              </a:rPr>
              <a:t>5.   Reviewing FFPJ presentation at IEEE802.11&amp;15 joint tutorial session of March meeting in Vancouver                                                          doc.#15-17-0394-00-0dep</a:t>
            </a:r>
          </a:p>
          <a:p>
            <a:pPr marL="800100" lvl="1" indent="-342900" eaLnBrk="1" hangingPunct="1">
              <a:lnSpc>
                <a:spcPts val="1100"/>
              </a:lnSpc>
              <a:spcBef>
                <a:spcPts val="600"/>
              </a:spcBef>
              <a:spcAft>
                <a:spcPts val="600"/>
              </a:spcAft>
              <a:buAutoNum type="arabicPeriod" startAt="6"/>
              <a:defRPr/>
            </a:pPr>
            <a:r>
              <a:rPr lang="en-US" altLang="ja-JP" sz="1800" dirty="0">
                <a:solidFill>
                  <a:schemeClr val="tx1"/>
                </a:solidFill>
                <a:latin typeface="Times New Roman" pitchFamily="18" charset="0"/>
                <a:cs typeface="Times New Roman" pitchFamily="18" charset="0"/>
              </a:rPr>
              <a:t>Review and revise technical requirement, PAR, and CSD for IEEE 802.15.TG                                                                                           		 	     doc.#15-16-0557-03-0dep       doc.#15-16-0290-02-0dep</a:t>
            </a:r>
          </a:p>
          <a:p>
            <a:pPr marL="800100" lvl="1" indent="-342900" eaLnBrk="1" hangingPunct="1">
              <a:lnSpc>
                <a:spcPts val="1100"/>
              </a:lnSpc>
              <a:spcBef>
                <a:spcPts val="600"/>
              </a:spcBef>
              <a:spcAft>
                <a:spcPts val="600"/>
              </a:spcAft>
              <a:buAutoNum type="arabicPeriod" startAt="6"/>
              <a:defRPr/>
            </a:pPr>
            <a:r>
              <a:rPr lang="en-US" altLang="ja-JP" sz="1800" dirty="0">
                <a:solidFill>
                  <a:schemeClr val="tx1"/>
                </a:solidFill>
                <a:latin typeface="Times New Roman" pitchFamily="18" charset="0"/>
                <a:cs typeface="Times New Roman" pitchFamily="18" charset="0"/>
              </a:rPr>
              <a:t>Discussion on Necessity of a New Standard for Enhanced Dependability in Wireless Networks for  focused applications                                 doc.#15-17-0420-00-0dep</a:t>
            </a:r>
            <a:endParaRPr lang="en-US" altLang="ja-JP" sz="1800" dirty="0">
              <a:solidFill>
                <a:schemeClr val="tx1"/>
              </a:solidFill>
              <a:latin typeface="Times New Roman" pitchFamily="18" charset="0"/>
              <a:cs typeface="Times New Roman" pitchFamily="18" charset="0"/>
            </a:endParaRPr>
          </a:p>
          <a:p>
            <a:pPr eaLnBrk="1" hangingPunct="1">
              <a:lnSpc>
                <a:spcPts val="1100"/>
              </a:lnSpc>
              <a:spcBef>
                <a:spcPts val="600"/>
              </a:spcBef>
              <a:spcAft>
                <a:spcPts val="600"/>
              </a:spcAft>
              <a:buFont typeface="Wingdings" pitchFamily="2" charset="2"/>
              <a:buChar char="ü"/>
              <a:defRPr/>
            </a:pPr>
            <a:r>
              <a:rPr lang="en-US" altLang="ja-JP" sz="1800" dirty="0">
                <a:solidFill>
                  <a:schemeClr val="tx1"/>
                </a:solidFill>
                <a:latin typeface="Times New Roman" pitchFamily="18" charset="0"/>
                <a:cs typeface="Times New Roman" pitchFamily="18" charset="0"/>
              </a:rPr>
              <a:t>Organization of two invited speeches in WNG session of Mid Plenary</a:t>
            </a:r>
          </a:p>
          <a:p>
            <a:pPr marL="0" indent="0" eaLnBrk="1" hangingPunct="1">
              <a:lnSpc>
                <a:spcPts val="1100"/>
              </a:lnSpc>
              <a:spcBef>
                <a:spcPts val="600"/>
              </a:spcBef>
              <a:spcAft>
                <a:spcPts val="600"/>
              </a:spcAft>
              <a:defRPr/>
            </a:pPr>
            <a:r>
              <a:rPr lang="en-US" altLang="ja-JP" sz="1800" dirty="0">
                <a:solidFill>
                  <a:schemeClr val="tx1"/>
                </a:solidFill>
                <a:latin typeface="Times New Roman" pitchFamily="18" charset="0"/>
                <a:cs typeface="Times New Roman" pitchFamily="18" charset="0"/>
              </a:rPr>
              <a:t>        1.  Presentation of car manufacturer NISSAN from Japan  doc.#15-17-0398-00-0dep </a:t>
            </a:r>
          </a:p>
          <a:p>
            <a:pPr marL="0" indent="0" eaLnBrk="1" hangingPunct="1">
              <a:lnSpc>
                <a:spcPts val="1100"/>
              </a:lnSpc>
              <a:spcBef>
                <a:spcPts val="600"/>
              </a:spcBef>
              <a:spcAft>
                <a:spcPts val="600"/>
              </a:spcAft>
              <a:defRPr/>
            </a:pPr>
            <a:r>
              <a:rPr lang="en-US" altLang="ja-JP" sz="1800" dirty="0">
                <a:solidFill>
                  <a:schemeClr val="tx1"/>
                </a:solidFill>
                <a:latin typeface="Times New Roman" pitchFamily="18" charset="0"/>
                <a:cs typeface="Times New Roman" pitchFamily="18" charset="0"/>
              </a:rPr>
              <a:t>        2.  Presentation of car component manufacturer MAHLE from Germany                                  						      doc.#15-17-0399-01-0dep </a:t>
            </a:r>
          </a:p>
          <a:p>
            <a:pPr eaLnBrk="1" hangingPunct="1">
              <a:lnSpc>
                <a:spcPts val="1100"/>
              </a:lnSpc>
              <a:spcBef>
                <a:spcPts val="600"/>
              </a:spcBef>
              <a:spcAft>
                <a:spcPts val="600"/>
              </a:spcAft>
              <a:buFont typeface="Wingdings" pitchFamily="2" charset="2"/>
              <a:buChar char="ü"/>
              <a:defRPr/>
            </a:pPr>
            <a:r>
              <a:rPr lang="en-US" altLang="ja-JP" sz="2000" dirty="0">
                <a:solidFill>
                  <a:schemeClr val="tx1"/>
                </a:solidFill>
                <a:latin typeface="Times New Roman" pitchFamily="18" charset="0"/>
                <a:cs typeface="Times New Roman" pitchFamily="18" charset="0"/>
              </a:rPr>
              <a:t>Necessary Process and Possible Timeline to SG and next steps</a:t>
            </a:r>
          </a:p>
          <a:p>
            <a:pPr marL="800100" lvl="1" indent="-342900" eaLnBrk="1" hangingPunct="1">
              <a:lnSpc>
                <a:spcPts val="1100"/>
              </a:lnSpc>
              <a:spcBef>
                <a:spcPts val="600"/>
              </a:spcBef>
              <a:spcAft>
                <a:spcPts val="600"/>
              </a:spcAft>
              <a:buFont typeface="+mj-lt"/>
              <a:buAutoNum type="arabicPeriod"/>
              <a:defRPr/>
            </a:pPr>
            <a:r>
              <a:rPr lang="en-US" altLang="ja-JP" sz="1800" dirty="0">
                <a:solidFill>
                  <a:schemeClr val="tx1"/>
                </a:solidFill>
                <a:latin typeface="Times New Roman" pitchFamily="18" charset="0"/>
                <a:cs typeface="Times New Roman" pitchFamily="18" charset="0"/>
              </a:rPr>
              <a:t>Discussion on timeline for September in Big Island and later</a:t>
            </a:r>
            <a:endParaRPr lang="en-US" altLang="ja-JP" sz="2000" dirty="0">
              <a:solidFill>
                <a:schemeClr val="tx1"/>
              </a:solidFill>
              <a:latin typeface="Times New Roman" pitchFamily="18" charset="0"/>
              <a:cs typeface="Times New Roman" pitchFamily="18" charset="0"/>
            </a:endParaRPr>
          </a:p>
        </p:txBody>
      </p:sp>
      <p:sp>
        <p:nvSpPr>
          <p:cNvPr id="8196" name="Slide Number Placeholder 8"/>
          <p:cNvSpPr>
            <a:spLocks noGrp="1"/>
          </p:cNvSpPr>
          <p:nvPr>
            <p:ph type="sldNum" sz="quarter" idx="4294967295"/>
          </p:nvPr>
        </p:nvSpPr>
        <p:spPr>
          <a:xfrm>
            <a:off x="4344988" y="6475413"/>
            <a:ext cx="530225" cy="1825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a:latin typeface="Times New Roman" pitchFamily="18" charset="0"/>
              </a:rPr>
              <a:t>Slide </a:t>
            </a:r>
            <a:fld id="{C5D92B85-B573-4882-990B-EA829E6914E8}" type="slidenum">
              <a:rPr lang="en-US" altLang="ja-JP" sz="1200" smtClean="0">
                <a:latin typeface="Times New Roman" pitchFamily="18" charset="0"/>
              </a:rPr>
              <a:pPr eaLnBrk="1" hangingPunct="1">
                <a:spcBef>
                  <a:spcPct val="0"/>
                </a:spcBef>
              </a:pPr>
              <a:t>4</a:t>
            </a:fld>
            <a:endParaRPr lang="en-US" altLang="ja-JP" sz="1200">
              <a:latin typeface="Times New Roman" pitchFamily="18" charset="0"/>
            </a:endParaRPr>
          </a:p>
        </p:txBody>
      </p:sp>
      <p:sp>
        <p:nvSpPr>
          <p:cNvPr id="6"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1950965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16024" y="1052735"/>
            <a:ext cx="8820472" cy="5420573"/>
          </a:xfrm>
        </p:spPr>
        <p:txBody>
          <a:bodyPr/>
          <a:lstStyle/>
          <a:p>
            <a:pPr marL="0" indent="0">
              <a:lnSpc>
                <a:spcPts val="2000"/>
              </a:lnSpc>
              <a:buNone/>
            </a:pPr>
            <a:r>
              <a:rPr lang="is-IS" altLang="ja-JP" sz="2200" dirty="0"/>
              <a:t>15-17-0219-00-0dep-ig-dependability-march-2017-meeting-minitues</a:t>
            </a:r>
          </a:p>
          <a:p>
            <a:pPr marL="0" indent="0">
              <a:lnSpc>
                <a:spcPts val="2000"/>
              </a:lnSpc>
              <a:buNone/>
            </a:pPr>
            <a:r>
              <a:rPr lang="is-IS" altLang="ja-JP" sz="2200" dirty="0"/>
              <a:t>15-17-0354-02-0dep-ig-dependability-july-2017-meeting-agenda</a:t>
            </a:r>
          </a:p>
          <a:p>
            <a:pPr marL="0" indent="0">
              <a:lnSpc>
                <a:spcPts val="2000"/>
              </a:lnSpc>
              <a:buNone/>
            </a:pPr>
            <a:r>
              <a:rPr lang="is-IS" altLang="ja-JP" sz="2200" dirty="0"/>
              <a:t>15-17-0365-01-0dep-ig-dep-opening-information-for-july-2017</a:t>
            </a:r>
          </a:p>
          <a:p>
            <a:pPr marL="0" indent="0">
              <a:lnSpc>
                <a:spcPts val="2000"/>
              </a:lnSpc>
              <a:buNone/>
            </a:pPr>
            <a:r>
              <a:rPr lang="en-US" altLang="ja-JP" sz="2200" dirty="0"/>
              <a:t>15-17-0176-02-0dep-ig-dep-overview-of-IG-DEP-activities-for- enhanced-dependability-in-wireless-networks for automotive-and other-use-cases</a:t>
            </a:r>
          </a:p>
          <a:p>
            <a:pPr marL="0" indent="0">
              <a:lnSpc>
                <a:spcPts val="2000"/>
              </a:lnSpc>
              <a:buNone/>
            </a:pPr>
            <a:r>
              <a:rPr lang="en-US" altLang="ja-JP" sz="2200" dirty="0"/>
              <a:t>15-17-0394-00-0dep-ig-dep-summary-of-FFPJ-presentations-in-march-2017-and-relationship-with-IG-DEP</a:t>
            </a:r>
          </a:p>
          <a:p>
            <a:pPr marL="0" indent="0">
              <a:lnSpc>
                <a:spcPts val="2000"/>
              </a:lnSpc>
              <a:buNone/>
            </a:pPr>
            <a:r>
              <a:rPr lang="en-US" altLang="ja-JP" sz="2200" dirty="0"/>
              <a:t>15-17-0398-00-0dep-ig-dep-demand-of-highly-reliable-wireless-network-and-future-vision-for-car-manufacturing-line-in-factory</a:t>
            </a:r>
          </a:p>
          <a:p>
            <a:pPr marL="0" indent="0">
              <a:lnSpc>
                <a:spcPts val="2000"/>
              </a:lnSpc>
              <a:buNone/>
            </a:pPr>
            <a:r>
              <a:rPr lang="en-US" altLang="ja-JP" sz="2200" dirty="0"/>
              <a:t>15-17-0399-01-0dep-ig-dep-on-the-way-to-industry4.0</a:t>
            </a:r>
          </a:p>
          <a:p>
            <a:pPr marL="0" indent="0">
              <a:lnSpc>
                <a:spcPts val="2000"/>
              </a:lnSpc>
              <a:buNone/>
            </a:pPr>
            <a:r>
              <a:rPr lang="en-US" altLang="ja-JP" sz="2200" dirty="0"/>
              <a:t>15-16-0577-04-0dep-ig-dep-technical-requirement</a:t>
            </a:r>
          </a:p>
          <a:p>
            <a:pPr marL="0" indent="0">
              <a:lnSpc>
                <a:spcPts val="2000"/>
              </a:lnSpc>
              <a:buNone/>
            </a:pPr>
            <a:r>
              <a:rPr lang="en-US" altLang="ja-JP" sz="2200" dirty="0"/>
              <a:t>15-16-0290-03-0dep-ig-dep-par-802-15-par-draft</a:t>
            </a:r>
          </a:p>
          <a:p>
            <a:pPr marL="0" indent="0">
              <a:lnSpc>
                <a:spcPts val="2000"/>
              </a:lnSpc>
              <a:buNone/>
            </a:pPr>
            <a:r>
              <a:rPr lang="en-US" altLang="ja-JP" sz="2200" dirty="0"/>
              <a:t>15-17-0420-00-0dep-ig-dep-discussion on necessity of a new standard for enhanced dependability in Wireless Networks for  focused applications</a:t>
            </a:r>
            <a:endParaRPr lang="en-US" altLang="ja-JP" sz="2200" dirty="0"/>
          </a:p>
          <a:p>
            <a:pPr marL="0" indent="0">
              <a:lnSpc>
                <a:spcPts val="2000"/>
              </a:lnSpc>
              <a:buNone/>
            </a:pPr>
            <a:r>
              <a:rPr lang="fi-FI" altLang="ja-JP" sz="2200" dirty="0"/>
              <a:t>15-17-0410-00-0dep-ig-dep-july-2017-meeting-minutes</a:t>
            </a:r>
          </a:p>
          <a:p>
            <a:pPr marL="0" indent="0">
              <a:lnSpc>
                <a:spcPts val="2000"/>
              </a:lnSpc>
              <a:buNone/>
            </a:pPr>
            <a:r>
              <a:rPr lang="fi-FI" altLang="ja-JP" sz="2200" dirty="0"/>
              <a:t>15-17-0137-00-0dep-ig-dep-march-2017-closing-report</a:t>
            </a:r>
          </a:p>
          <a:p>
            <a:pPr marL="0" indent="0">
              <a:lnSpc>
                <a:spcPts val="2000"/>
              </a:lnSpc>
              <a:buNone/>
            </a:pPr>
            <a:r>
              <a:rPr lang="fi-FI" altLang="ja-JP" sz="2000" dirty="0"/>
              <a:t>			           </a:t>
            </a:r>
            <a:endParaRPr kumimoji="1" lang="ja-JP" altLang="en-US" sz="2000" dirty="0"/>
          </a:p>
        </p:txBody>
      </p:sp>
      <p:sp>
        <p:nvSpPr>
          <p:cNvPr id="3" name="タイトル 2"/>
          <p:cNvSpPr>
            <a:spLocks noGrp="1"/>
          </p:cNvSpPr>
          <p:nvPr>
            <p:ph type="title"/>
          </p:nvPr>
        </p:nvSpPr>
        <p:spPr>
          <a:xfrm>
            <a:off x="611560" y="476672"/>
            <a:ext cx="7772400" cy="798984"/>
          </a:xfrm>
        </p:spPr>
        <p:txBody>
          <a:bodyPr/>
          <a:lstStyle/>
          <a:p>
            <a:r>
              <a:rPr lang="en-US" altLang="ja-JP" sz="4000" b="1" dirty="0"/>
              <a:t>Contributions</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5</a:t>
            </a:fld>
            <a:endParaRPr lang="en-US" altLang="ja-JP" dirty="0"/>
          </a:p>
        </p:txBody>
      </p:sp>
      <p:sp>
        <p:nvSpPr>
          <p:cNvPr id="8"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722579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a:solidFill>
                  <a:schemeClr val="tx2"/>
                </a:solidFill>
                <a:latin typeface="Times New Roman" pitchFamily="18" charset="0"/>
                <a:ea typeface="ＭＳ Ｐゴシック" charset="-128"/>
              </a:rPr>
              <a:t>Thank You !</a:t>
            </a:r>
          </a:p>
          <a:p>
            <a:pPr algn="ctr"/>
            <a:endParaRPr lang="en-US" altLang="ja-JP" b="1">
              <a:solidFill>
                <a:schemeClr val="tx2"/>
              </a:solidFill>
              <a:latin typeface="Times New Roman" pitchFamily="18" charset="0"/>
              <a:ea typeface="ＭＳ Ｐゴシック" charset="-128"/>
            </a:endParaRPr>
          </a:p>
          <a:p>
            <a:pPr algn="ctr"/>
            <a:r>
              <a:rPr lang="en-US" altLang="ja-JP" b="1">
                <a:solidFill>
                  <a:schemeClr val="tx2"/>
                </a:solidFill>
                <a:latin typeface="Times New Roman" pitchFamily="18" charset="0"/>
                <a:ea typeface="ＭＳ Ｐゴシック" charset="-128"/>
              </a:rPr>
              <a:t>Any Questions ?</a:t>
            </a:r>
          </a:p>
          <a:p>
            <a:endParaRPr lang="en-US" altLang="ja-JP">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6</a:t>
            </a:fld>
            <a:endParaRPr lang="en-US" altLang="ja-JP" sz="1200">
              <a:latin typeface="Times New Roman" pitchFamily="18" charset="0"/>
            </a:endParaRPr>
          </a:p>
        </p:txBody>
      </p:sp>
      <p:sp>
        <p:nvSpPr>
          <p:cNvPr id="6"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2427862527"/>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6525</TotalTime>
  <Words>449</Words>
  <Application>Microsoft Office PowerPoint</Application>
  <PresentationFormat>画面に合わせる (4:3)</PresentationFormat>
  <Paragraphs>90</Paragraphs>
  <Slides>6</Slides>
  <Notes>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Arial Unicode MS</vt:lpstr>
      <vt:lpstr>굴림</vt:lpstr>
      <vt:lpstr>ＭＳ Ｐゴシック</vt:lpstr>
      <vt:lpstr>Arial</vt:lpstr>
      <vt:lpstr>Times New Roman</vt:lpstr>
      <vt:lpstr>Wingdings</vt:lpstr>
      <vt:lpstr>IEEE-P802_15</vt:lpstr>
      <vt:lpstr>PowerPoint プレゼンテーション</vt:lpstr>
      <vt:lpstr>IEEE 802.15 IG DEP   Closing Report  Berlin, Germany July 12th, 2017</vt:lpstr>
      <vt:lpstr>Meeting Objectives</vt:lpstr>
      <vt:lpstr>Meeting Accomplishments</vt:lpstr>
      <vt:lpstr>Contributions</vt:lpstr>
      <vt:lpstr>PowerPoint プレゼンテーション</vt:lpstr>
    </vt:vector>
  </TitlesOfParts>
  <Company>ATR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Ryuji Kohno</cp:lastModifiedBy>
  <cp:revision>109</cp:revision>
  <cp:lastPrinted>2013-04-17T07:57:49Z</cp:lastPrinted>
  <dcterms:created xsi:type="dcterms:W3CDTF">2013-04-16T01:38:08Z</dcterms:created>
  <dcterms:modified xsi:type="dcterms:W3CDTF">2017-07-12T08:42:04Z</dcterms:modified>
</cp:coreProperties>
</file>