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313" r:id="rId2"/>
    <p:sldId id="307" r:id="rId3"/>
    <p:sldId id="308" r:id="rId4"/>
    <p:sldId id="309" r:id="rId5"/>
    <p:sldId id="310" r:id="rId6"/>
    <p:sldId id="312" r:id="rId7"/>
    <p:sldId id="314" r:id="rId8"/>
    <p:sldId id="311" r:id="rId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000000"/>
    <a:srgbClr val="FFCC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1090"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0F42EF-0A52-409B-8CFE-331989EAA8AD}" type="datetimeFigureOut">
              <a:rPr kumimoji="1" lang="ja-JP" altLang="en-US" smtClean="0"/>
              <a:t>2017/7/11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22377C-1BDD-4418-8A66-C0552657AEFF}" type="slidenum">
              <a:rPr kumimoji="1" lang="ja-JP" altLang="en-US" smtClean="0"/>
              <a:t>‹#›</a:t>
            </a:fld>
            <a:endParaRPr kumimoji="1" lang="ja-JP" altLang="en-US"/>
          </a:p>
        </p:txBody>
      </p:sp>
    </p:spTree>
    <p:extLst>
      <p:ext uri="{BB962C8B-B14F-4D97-AF65-F5344CB8AC3E}">
        <p14:creationId xmlns:p14="http://schemas.microsoft.com/office/powerpoint/2010/main" val="21046456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22377C-1BDD-4418-8A66-C0552657AEFF}" type="slidenum">
              <a:rPr kumimoji="1" lang="ja-JP" altLang="en-US" smtClean="0"/>
              <a:t>1</a:t>
            </a:fld>
            <a:endParaRPr kumimoji="1" lang="ja-JP" altLang="en-US"/>
          </a:p>
        </p:txBody>
      </p:sp>
    </p:spTree>
    <p:extLst>
      <p:ext uri="{BB962C8B-B14F-4D97-AF65-F5344CB8AC3E}">
        <p14:creationId xmlns:p14="http://schemas.microsoft.com/office/powerpoint/2010/main" val="1807678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4" name="フッター プレースホルダー 3"/>
          <p:cNvSpPr>
            <a:spLocks noGrp="1"/>
          </p:cNvSpPr>
          <p:nvPr>
            <p:ph type="ftr" sz="quarter" idx="11"/>
          </p:nvPr>
        </p:nvSpPr>
        <p:spPr/>
        <p:txBody>
          <a:bodyPr/>
          <a:lstStyle/>
          <a:p>
            <a:r>
              <a:rPr lang="en-US" altLang="ja-JP"/>
              <a:t>Hideki Aoyama (Panasonic)</a:t>
            </a:r>
            <a:endParaRPr lang="ja-JP" altLang="en-US" dirty="0"/>
          </a:p>
        </p:txBody>
      </p:sp>
      <p:sp>
        <p:nvSpPr>
          <p:cNvPr id="5" name="スライド番号プレースホルダー 4"/>
          <p:cNvSpPr>
            <a:spLocks noGrp="1"/>
          </p:cNvSpPr>
          <p:nvPr>
            <p:ph type="sldNum" sz="quarter" idx="12"/>
          </p:nvPr>
        </p:nvSpPr>
        <p:spPr/>
        <p:txBody>
          <a:bodyPr/>
          <a:lstStyle/>
          <a:p>
            <a:fld id="{FC5B63B5-0E23-404E-B554-7C1A08338C75}" type="slidenum">
              <a:rPr lang="ja-JP" altLang="en-US" smtClean="0"/>
              <a:pPr/>
              <a:t>‹#›</a:t>
            </a:fld>
            <a:endParaRPr lang="ja-JP" altLang="en-US" dirty="0"/>
          </a:p>
        </p:txBody>
      </p:sp>
      <p:sp>
        <p:nvSpPr>
          <p:cNvPr id="7" name="コンテンツ プレースホルダー 6"/>
          <p:cNvSpPr>
            <a:spLocks noGrp="1"/>
          </p:cNvSpPr>
          <p:nvPr>
            <p:ph sz="quarter" idx="13"/>
          </p:nvPr>
        </p:nvSpPr>
        <p:spPr>
          <a:xfrm>
            <a:off x="679450" y="1580519"/>
            <a:ext cx="7778750" cy="479000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panose="020B0600070205080204" pitchFamily="50" charset="-128"/>
              </a:defRPr>
            </a:lvl1pPr>
          </a:lstStyle>
          <a:p>
            <a:r>
              <a:rPr lang="en-US" altLang="ja-JP" dirty="0" smtClean="0"/>
              <a:t>July </a:t>
            </a:r>
            <a:r>
              <a:rPr lang="en-US" altLang="ja-JP" dirty="0"/>
              <a:t>2017</a:t>
            </a:r>
            <a:endParaRPr lang="ja-JP" altLang="en-US" dirty="0"/>
          </a:p>
        </p:txBody>
      </p:sp>
    </p:spTree>
    <p:extLst>
      <p:ext uri="{BB962C8B-B14F-4D97-AF65-F5344CB8AC3E}">
        <p14:creationId xmlns:p14="http://schemas.microsoft.com/office/powerpoint/2010/main" val="4103021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4" name="フッター プレースホルダー 3"/>
          <p:cNvSpPr>
            <a:spLocks noGrp="1"/>
          </p:cNvSpPr>
          <p:nvPr>
            <p:ph type="ftr" sz="quarter" idx="11"/>
          </p:nvPr>
        </p:nvSpPr>
        <p:spPr/>
        <p:txBody>
          <a:bodyPr/>
          <a:lstStyle/>
          <a:p>
            <a:r>
              <a:rPr lang="en-US" altLang="ja-JP"/>
              <a:t>Hideki Aoyama (Panasonic)</a:t>
            </a:r>
            <a:endParaRPr lang="ja-JP" altLang="en-US" dirty="0"/>
          </a:p>
        </p:txBody>
      </p:sp>
      <p:sp>
        <p:nvSpPr>
          <p:cNvPr id="5" name="スライド番号プレースホルダー 4"/>
          <p:cNvSpPr>
            <a:spLocks noGrp="1"/>
          </p:cNvSpPr>
          <p:nvPr>
            <p:ph type="sldNum" sz="quarter" idx="12"/>
          </p:nvPr>
        </p:nvSpPr>
        <p:spPr/>
        <p:txBody>
          <a:bodyPr/>
          <a:lstStyle/>
          <a:p>
            <a:fld id="{FC5B63B5-0E23-404E-B554-7C1A08338C75}" type="slidenum">
              <a:rPr lang="ja-JP" altLang="en-US" smtClean="0"/>
              <a:pPr/>
              <a:t>‹#›</a:t>
            </a:fld>
            <a:endParaRPr lang="ja-JP" altLang="en-US" dirty="0"/>
          </a:p>
        </p:txBody>
      </p:sp>
    </p:spTree>
    <p:extLst>
      <p:ext uri="{BB962C8B-B14F-4D97-AF65-F5344CB8AC3E}">
        <p14:creationId xmlns:p14="http://schemas.microsoft.com/office/powerpoint/2010/main" val="1116252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r>
              <a:rPr lang="en-US" altLang="ja-JP"/>
              <a:t>Hideki Aoyama (Panasonic)</a:t>
            </a:r>
            <a:endParaRPr lang="ja-JP" altLang="en-US" dirty="0"/>
          </a:p>
        </p:txBody>
      </p:sp>
      <p:sp>
        <p:nvSpPr>
          <p:cNvPr id="5" name="スライド番号プレースホルダー 4"/>
          <p:cNvSpPr>
            <a:spLocks noGrp="1"/>
          </p:cNvSpPr>
          <p:nvPr>
            <p:ph type="sldNum" sz="quarter" idx="12"/>
          </p:nvPr>
        </p:nvSpPr>
        <p:spPr/>
        <p:txBody>
          <a:bodyPr/>
          <a:lstStyle/>
          <a:p>
            <a:fld id="{FC5B63B5-0E23-404E-B554-7C1A08338C75}" type="slidenum">
              <a:rPr lang="ja-JP" altLang="en-US" smtClean="0"/>
              <a:pPr/>
              <a:t>‹#›</a:t>
            </a:fld>
            <a:endParaRPr lang="ja-JP" altLang="en-US" dirty="0"/>
          </a:p>
        </p:txBody>
      </p:sp>
    </p:spTree>
    <p:extLst>
      <p:ext uri="{BB962C8B-B14F-4D97-AF65-F5344CB8AC3E}">
        <p14:creationId xmlns:p14="http://schemas.microsoft.com/office/powerpoint/2010/main" val="26613742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725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574464"/>
            <a:ext cx="7772400" cy="4521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panose="020B0600070205080204" pitchFamily="50" charset="-128"/>
              </a:defRPr>
            </a:lvl1pPr>
          </a:lstStyle>
          <a:p>
            <a:r>
              <a:rPr lang="en-US" altLang="ja-JP" dirty="0" smtClean="0"/>
              <a:t>July </a:t>
            </a:r>
            <a:r>
              <a:rPr lang="en-US" altLang="ja-JP" dirty="0"/>
              <a:t>2017</a:t>
            </a:r>
            <a:endParaRPr lang="ja-JP"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mn-lt"/>
                <a:ea typeface="ＭＳ Ｐゴシック" panose="020B0600070205080204" pitchFamily="50" charset="-128"/>
              </a:defRPr>
            </a:lvl1pPr>
          </a:lstStyle>
          <a:p>
            <a:r>
              <a:rPr lang="en-US" altLang="ja-JP"/>
              <a:t>Hideki Aoyama (Panasonic)</a:t>
            </a:r>
            <a:endParaRPr lang="ja-JP" altLang="en-US" dirty="0"/>
          </a:p>
        </p:txBody>
      </p:sp>
      <p:sp>
        <p:nvSpPr>
          <p:cNvPr id="1030" name="Rectangle 6"/>
          <p:cNvSpPr>
            <a:spLocks noGrp="1" noChangeArrowheads="1"/>
          </p:cNvSpPr>
          <p:nvPr>
            <p:ph type="sldNum" sz="quarter" idx="4"/>
          </p:nvPr>
        </p:nvSpPr>
        <p:spPr bwMode="auto">
          <a:xfrm>
            <a:off x="4520332" y="6475413"/>
            <a:ext cx="17953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atin typeface="+mn-lt"/>
                <a:ea typeface="ＭＳ Ｐゴシック" panose="020B0600070205080204" pitchFamily="50" charset="-128"/>
              </a:defRPr>
            </a:lvl1pPr>
          </a:lstStyle>
          <a:p>
            <a:fld id="{FC5B63B5-0E23-404E-B554-7C1A08338C75}" type="slidenum">
              <a:rPr lang="ja-JP" altLang="en-US" smtClean="0"/>
              <a:pPr/>
              <a:t>‹#›</a:t>
            </a:fld>
            <a:endParaRPr lang="ja-JP" alt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711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sz="1200" dirty="0">
                <a:latin typeface="+mn-lt"/>
                <a:ea typeface="ＭＳ Ｐゴシック" panose="020B0600070205080204"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1" name="Rectangle 6"/>
          <p:cNvSpPr txBox="1">
            <a:spLocks noChangeArrowheads="1"/>
          </p:cNvSpPr>
          <p:nvPr userDrawn="1"/>
        </p:nvSpPr>
        <p:spPr bwMode="auto">
          <a:xfrm>
            <a:off x="4138848" y="6480356"/>
            <a:ext cx="317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ja-JP"/>
            </a:defPPr>
            <a:lvl1pPr marL="0" algn="ctr" defTabSz="914400" rtl="0" eaLnBrk="1" latinLnBrk="0" hangingPunct="1">
              <a:defRPr kumimoji="1" sz="1200" kern="1200">
                <a:solidFill>
                  <a:schemeClr val="tx1"/>
                </a:solidFill>
                <a:latin typeface="+mn-lt"/>
                <a:ea typeface="ＭＳ Ｐゴシック" panose="020B060007020508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latin typeface="+mn-lt"/>
              </a:rPr>
              <a:t>Slide</a:t>
            </a:r>
            <a:endParaRPr lang="ja-JP" altLang="en-US" dirty="0">
              <a:latin typeface="+mn-lt"/>
            </a:endParaRPr>
          </a:p>
        </p:txBody>
      </p:sp>
      <p:sp>
        <p:nvSpPr>
          <p:cNvPr id="2" name="テキスト ボックス 1"/>
          <p:cNvSpPr txBox="1"/>
          <p:nvPr userDrawn="1"/>
        </p:nvSpPr>
        <p:spPr>
          <a:xfrm>
            <a:off x="5525987" y="332015"/>
            <a:ext cx="2932213" cy="307777"/>
          </a:xfrm>
          <a:prstGeom prst="rect">
            <a:avLst/>
          </a:prstGeom>
          <a:noFill/>
        </p:spPr>
        <p:txBody>
          <a:bodyPr wrap="none" rtlCol="0">
            <a:spAutoFit/>
          </a:bodyPr>
          <a:lstStyle/>
          <a:p>
            <a:pPr marL="0" marR="0" lvl="4" indent="0" algn="l" defTabSz="914400" rtl="0" eaLnBrk="1" fontAlgn="auto" latinLnBrk="0" hangingPunct="1">
              <a:lnSpc>
                <a:spcPct val="100000"/>
              </a:lnSpc>
              <a:spcBef>
                <a:spcPts val="0"/>
              </a:spcBef>
              <a:spcAft>
                <a:spcPts val="0"/>
              </a:spcAft>
              <a:buClrTx/>
              <a:buSzTx/>
              <a:buFontTx/>
              <a:buNone/>
              <a:tabLst/>
              <a:defRPr/>
            </a:pPr>
            <a:r>
              <a:rPr lang="en-US" altLang="ja-JP" sz="1400" b="1" dirty="0">
                <a:latin typeface="+mn-lt"/>
                <a:ea typeface="ＭＳ Ｐゴシック" panose="020B0600070205080204" pitchFamily="50" charset="-128"/>
              </a:rPr>
              <a:t>doc.: IEEE 802.</a:t>
            </a:r>
            <a:r>
              <a:rPr lang="en-US" altLang="ja-JP" sz="1400" b="1" dirty="0">
                <a:effectLst/>
                <a:latin typeface="+mn-lt"/>
              </a:rPr>
              <a:t> </a:t>
            </a:r>
            <a:r>
              <a:rPr lang="en-US" altLang="ja-JP" sz="1400" b="1" dirty="0" smtClean="0">
                <a:effectLst/>
                <a:latin typeface="+mn-lt"/>
              </a:rPr>
              <a:t>15-17-0414-00-007a</a:t>
            </a:r>
            <a:endParaRPr lang="en-US" altLang="ja-JP" sz="1400" b="1" dirty="0">
              <a:latin typeface="+mn-lt"/>
              <a:ea typeface="ＭＳ Ｐゴシック" panose="020B0600070205080204" pitchFamily="50" charset="-128"/>
            </a:endParaRPr>
          </a:p>
        </p:txBody>
      </p:sp>
    </p:spTree>
    <p:extLst>
      <p:ext uri="{BB962C8B-B14F-4D97-AF65-F5344CB8AC3E}">
        <p14:creationId xmlns:p14="http://schemas.microsoft.com/office/powerpoint/2010/main" val="1579998992"/>
      </p:ext>
    </p:extLst>
  </p:cSld>
  <p:clrMap bg1="lt1" tx1="dk1" bg2="lt2" tx2="dk2" accent1="accent1" accent2="accent2" accent3="accent3" accent4="accent4" accent5="accent5" accent6="accent6" hlink="hlink" folHlink="folHlink"/>
  <p:sldLayoutIdLst>
    <p:sldLayoutId id="2147483682" r:id="rId1"/>
    <p:sldLayoutId id="2147483680" r:id="rId2"/>
    <p:sldLayoutId id="2147483681" r:id="rId3"/>
  </p:sldLayoutIdLst>
  <p:hf hdr="0"/>
  <p:txStyles>
    <p:titleStyle>
      <a:lvl1pPr algn="ctr" rtl="0" eaLnBrk="1" fontAlgn="base" hangingPunct="1">
        <a:spcBef>
          <a:spcPct val="0"/>
        </a:spcBef>
        <a:spcAft>
          <a:spcPct val="0"/>
        </a:spcAft>
        <a:defRPr kumimoji="1" sz="2800" kern="12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28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0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18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677214" y="909529"/>
            <a:ext cx="7713372" cy="4739759"/>
          </a:xfrm>
          <a:prstGeom prst="rect">
            <a:avLst/>
          </a:prstGeom>
          <a:noFill/>
          <a:ln w="12700">
            <a:noFill/>
            <a:miter lim="800000"/>
            <a:headEnd type="none" w="sm" len="sm"/>
            <a:tailEnd type="none" w="sm" len="sm"/>
          </a:ln>
          <a:effectLst/>
        </p:spPr>
        <p:txBody>
          <a:bodyPr wrap="square">
            <a:spAutoFit/>
          </a:bodyPr>
          <a:lstStyle/>
          <a:p>
            <a:pPr marL="739775" indent="-739775" algn="ctr" eaLnBrk="0" hangingPunct="0">
              <a:spcAft>
                <a:spcPts val="1200"/>
              </a:spcAft>
            </a:pPr>
            <a:r>
              <a:rPr lang="en-US" sz="1600" b="1" u="sng" dirty="0">
                <a:solidFill>
                  <a:schemeClr val="tx2"/>
                </a:solidFill>
                <a:effectLst>
                  <a:outerShdw blurRad="38100" dist="38100" dir="2700000" algn="tl">
                    <a:srgbClr val="C0C0C0"/>
                  </a:outerShdw>
                </a:effectLst>
              </a:rPr>
              <a:t>Project: IEEE P802.15 Working Group for Wireless Personal Area Networks (WPANs)</a:t>
            </a:r>
            <a:endParaRPr lang="en-US" sz="1400" dirty="0">
              <a:solidFill>
                <a:schemeClr val="tx2"/>
              </a:solidFill>
            </a:endParaRPr>
          </a:p>
          <a:p>
            <a:pPr marL="739775" indent="-739775" eaLnBrk="0" hangingPunct="0">
              <a:spcBef>
                <a:spcPts val="1200"/>
              </a:spcBef>
            </a:pPr>
            <a:endParaRPr lang="en-US" sz="1400" b="1" dirty="0">
              <a:solidFill>
                <a:schemeClr val="tx2"/>
              </a:solidFill>
            </a:endParaRPr>
          </a:p>
          <a:p>
            <a:pPr marL="739775" indent="-739775" eaLnBrk="0" hangingPunct="0">
              <a:spcBef>
                <a:spcPts val="1200"/>
              </a:spcBef>
            </a:pPr>
            <a:r>
              <a:rPr lang="en-US" sz="1400" b="1" dirty="0">
                <a:solidFill>
                  <a:schemeClr val="tx2"/>
                </a:solidFill>
              </a:rPr>
              <a:t>Submission Title</a:t>
            </a:r>
            <a:r>
              <a:rPr lang="en-US" sz="1400" b="1">
                <a:solidFill>
                  <a:schemeClr val="tx2"/>
                </a:solidFill>
              </a:rPr>
              <a:t>: </a:t>
            </a:r>
            <a:r>
              <a:rPr lang="en-US" sz="1400" smtClean="0">
                <a:solidFill>
                  <a:schemeClr val="tx2"/>
                </a:solidFill>
              </a:rPr>
              <a:t>Discussion</a:t>
            </a:r>
            <a:r>
              <a:rPr lang="en-US" sz="1400" smtClean="0">
                <a:solidFill>
                  <a:schemeClr val="tx2"/>
                </a:solidFill>
              </a:rPr>
              <a:t> </a:t>
            </a:r>
            <a:r>
              <a:rPr lang="en-US" sz="1400" smtClean="0">
                <a:solidFill>
                  <a:schemeClr val="tx2"/>
                </a:solidFill>
              </a:rPr>
              <a:t>dimming </a:t>
            </a:r>
            <a:r>
              <a:rPr lang="en-US" sz="1400" smtClean="0">
                <a:solidFill>
                  <a:schemeClr val="tx2"/>
                </a:solidFill>
              </a:rPr>
              <a:t>methods</a:t>
            </a:r>
            <a:endParaRPr lang="en-US" sz="1400" dirty="0">
              <a:solidFill>
                <a:schemeClr val="tx2"/>
              </a:solidFill>
            </a:endParaRPr>
          </a:p>
          <a:p>
            <a:pPr marL="739775" indent="-739775" eaLnBrk="0" hangingPunct="0">
              <a:spcBef>
                <a:spcPts val="1200"/>
              </a:spcBef>
            </a:pPr>
            <a:r>
              <a:rPr lang="en-US" sz="1400" b="1" dirty="0">
                <a:solidFill>
                  <a:schemeClr val="tx2"/>
                </a:solidFill>
              </a:rPr>
              <a:t>Date Submitted</a:t>
            </a:r>
            <a:r>
              <a:rPr lang="en-US" sz="1400" b="1" dirty="0"/>
              <a:t>: </a:t>
            </a:r>
            <a:r>
              <a:rPr lang="en-US" sz="1400" dirty="0" smtClean="0"/>
              <a:t>July, 2017</a:t>
            </a:r>
            <a:endParaRPr lang="en-US" sz="1400" dirty="0">
              <a:solidFill>
                <a:schemeClr val="tx2"/>
              </a:solidFill>
            </a:endParaRPr>
          </a:p>
          <a:p>
            <a:pPr marL="739775" indent="-739775" eaLnBrk="0" hangingPunct="0">
              <a:spcBef>
                <a:spcPts val="1200"/>
              </a:spcBef>
            </a:pPr>
            <a:r>
              <a:rPr lang="en-US" sz="1400" b="1" dirty="0">
                <a:solidFill>
                  <a:schemeClr val="tx2"/>
                </a:solidFill>
              </a:rPr>
              <a:t>Source:</a:t>
            </a:r>
            <a:r>
              <a:rPr lang="en-US" sz="1400" dirty="0">
                <a:solidFill>
                  <a:schemeClr val="tx2"/>
                </a:solidFill>
              </a:rPr>
              <a:t>	</a:t>
            </a:r>
            <a:r>
              <a:rPr lang="en-US" sz="1400" dirty="0"/>
              <a:t>Hideki Aoyama</a:t>
            </a:r>
            <a:br>
              <a:rPr lang="en-US" sz="1400" dirty="0"/>
            </a:br>
            <a:r>
              <a:rPr lang="en-US" altLang="ko-KR" sz="1400" dirty="0"/>
              <a:t>Panasonic Corporation</a:t>
            </a:r>
            <a:br>
              <a:rPr lang="en-US" altLang="ko-KR" sz="1400" dirty="0"/>
            </a:br>
            <a:r>
              <a:rPr lang="en-US" altLang="ko-KR" sz="1400" dirty="0"/>
              <a:t>contact: </a:t>
            </a:r>
            <a:r>
              <a:rPr lang="en-US" altLang="ja-JP" sz="1400" dirty="0"/>
              <a:t>aoyama.hideki@jp.panasonic.com</a:t>
            </a:r>
            <a:endParaRPr lang="en-US" altLang="ko-KR" sz="1400" dirty="0"/>
          </a:p>
          <a:p>
            <a:pPr marL="739775" indent="-739775" eaLnBrk="0" hangingPunct="0">
              <a:spcBef>
                <a:spcPts val="1200"/>
              </a:spcBef>
            </a:pPr>
            <a:r>
              <a:rPr lang="en-US" sz="1400" b="1" dirty="0">
                <a:solidFill>
                  <a:schemeClr val="tx2"/>
                </a:solidFill>
              </a:rPr>
              <a:t>Abstract: </a:t>
            </a:r>
            <a:r>
              <a:rPr lang="en-US" altLang="ja-JP" sz="1400" dirty="0">
                <a:solidFill>
                  <a:schemeClr val="tx2"/>
                </a:solidFill>
              </a:rPr>
              <a:t>Reorganizing dimming </a:t>
            </a:r>
            <a:r>
              <a:rPr lang="en-US" altLang="ja-JP" sz="1400" dirty="0" err="1">
                <a:solidFill>
                  <a:schemeClr val="tx2"/>
                </a:solidFill>
              </a:rPr>
              <a:t>subclause</a:t>
            </a:r>
            <a:endParaRPr lang="en-US" sz="1400" dirty="0" smtClean="0">
              <a:solidFill>
                <a:schemeClr val="tx2"/>
              </a:solidFill>
            </a:endParaRPr>
          </a:p>
          <a:p>
            <a:pPr marL="739775" indent="-739775" eaLnBrk="0" hangingPunct="0">
              <a:spcBef>
                <a:spcPts val="1200"/>
              </a:spcBef>
            </a:pPr>
            <a:r>
              <a:rPr lang="en-US" sz="1400" b="1" dirty="0" smtClean="0">
                <a:solidFill>
                  <a:schemeClr val="tx2"/>
                </a:solidFill>
              </a:rPr>
              <a:t>Purpose:</a:t>
            </a:r>
            <a:r>
              <a:rPr lang="en-US" sz="1400" dirty="0" smtClean="0">
                <a:solidFill>
                  <a:schemeClr val="tx2"/>
                </a:solidFill>
              </a:rPr>
              <a:t> </a:t>
            </a:r>
            <a:r>
              <a:rPr lang="en-US" altLang="ja-JP" sz="1400" dirty="0" smtClean="0">
                <a:solidFill>
                  <a:schemeClr val="tx2"/>
                </a:solidFill>
              </a:rPr>
              <a:t>Support drafting the standard document</a:t>
            </a:r>
            <a:endParaRPr lang="en-US" sz="1400" dirty="0" smtClean="0">
              <a:solidFill>
                <a:schemeClr val="tx2"/>
              </a:solidFill>
            </a:endParaRPr>
          </a:p>
          <a:p>
            <a:pPr marL="739775" indent="-739775" eaLnBrk="0" hangingPunct="0">
              <a:spcBef>
                <a:spcPts val="1200"/>
              </a:spcBef>
            </a:pPr>
            <a:r>
              <a:rPr lang="en-US" sz="1400" b="1" dirty="0" smtClean="0">
                <a:solidFill>
                  <a:schemeClr val="tx2"/>
                </a:solidFill>
              </a:rPr>
              <a:t>Notice</a:t>
            </a:r>
            <a:r>
              <a:rPr lang="en-US" sz="1400" b="1" dirty="0">
                <a:solidFill>
                  <a:schemeClr val="tx2"/>
                </a:solidFill>
              </a:rPr>
              <a:t>:</a:t>
            </a:r>
            <a:r>
              <a:rPr lang="en-US" sz="14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hangingPunct="0">
              <a:spcBef>
                <a:spcPts val="1200"/>
              </a:spcBef>
            </a:pPr>
            <a:r>
              <a:rPr lang="en-US" sz="1400" b="1" dirty="0">
                <a:solidFill>
                  <a:schemeClr val="tx2"/>
                </a:solidFill>
              </a:rPr>
              <a:t>Release:</a:t>
            </a:r>
            <a:r>
              <a:rPr lang="en-US" sz="1400" dirty="0">
                <a:solidFill>
                  <a:schemeClr val="tx2"/>
                </a:solidFill>
              </a:rPr>
              <a:t>	 The contributor acknowledges and accepts that this contribution becomes the property of IEEE and may be made publicly available by P802.15.	</a:t>
            </a:r>
          </a:p>
        </p:txBody>
      </p:sp>
      <p:sp>
        <p:nvSpPr>
          <p:cNvPr id="3" name="フッター プレースホルダー 2"/>
          <p:cNvSpPr>
            <a:spLocks noGrp="1"/>
          </p:cNvSpPr>
          <p:nvPr>
            <p:ph type="ftr" sz="quarter" idx="11"/>
          </p:nvPr>
        </p:nvSpPr>
        <p:spPr/>
        <p:txBody>
          <a:bodyPr/>
          <a:lstStyle/>
          <a:p>
            <a:r>
              <a:rPr kumimoji="1" lang="en-US" altLang="ja-JP"/>
              <a:t>Hideki Aoyama (Panasonic)</a:t>
            </a:r>
            <a:endParaRPr kumimoji="1" lang="ja-JP" altLang="en-US" dirty="0"/>
          </a:p>
        </p:txBody>
      </p:sp>
      <p:sp>
        <p:nvSpPr>
          <p:cNvPr id="5" name="スライド番号プレースホルダー 4"/>
          <p:cNvSpPr>
            <a:spLocks noGrp="1"/>
          </p:cNvSpPr>
          <p:nvPr>
            <p:ph type="sldNum" sz="quarter" idx="12"/>
          </p:nvPr>
        </p:nvSpPr>
        <p:spPr/>
        <p:txBody>
          <a:bodyPr/>
          <a:lstStyle/>
          <a:p>
            <a:fld id="{FC5B63B5-0E23-404E-B554-7C1A08338C75}" type="slidenum">
              <a:rPr kumimoji="1" lang="ja-JP" altLang="en-US" smtClean="0"/>
              <a:t>1</a:t>
            </a:fld>
            <a:endParaRPr kumimoji="1" lang="ja-JP" altLang="en-US"/>
          </a:p>
        </p:txBody>
      </p:sp>
    </p:spTree>
    <p:extLst>
      <p:ext uri="{BB962C8B-B14F-4D97-AF65-F5344CB8AC3E}">
        <p14:creationId xmlns:p14="http://schemas.microsoft.com/office/powerpoint/2010/main" val="26905974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p:cNvSpPr>
            <a:spLocks noGrp="1"/>
          </p:cNvSpPr>
          <p:nvPr>
            <p:ph type="title"/>
          </p:nvPr>
        </p:nvSpPr>
        <p:spPr/>
        <p:txBody>
          <a:bodyPr/>
          <a:lstStyle/>
          <a:p>
            <a:r>
              <a:rPr kumimoji="1" lang="en-US" altLang="ja-JP" dirty="0" smtClean="0"/>
              <a:t>Original 15.7 dimming</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smtClean="0"/>
              <a:t>Hideki Aoyama (Panasonic)</a:t>
            </a:r>
            <a:endParaRPr lang="ja-JP" altLang="en-US" dirty="0"/>
          </a:p>
        </p:txBody>
      </p:sp>
      <p:sp>
        <p:nvSpPr>
          <p:cNvPr id="4" name="スライド番号プレースホルダー 3"/>
          <p:cNvSpPr>
            <a:spLocks noGrp="1"/>
          </p:cNvSpPr>
          <p:nvPr>
            <p:ph type="sldNum" sz="quarter" idx="12"/>
          </p:nvPr>
        </p:nvSpPr>
        <p:spPr/>
        <p:txBody>
          <a:bodyPr/>
          <a:lstStyle/>
          <a:p>
            <a:fld id="{FC5B63B5-0E23-404E-B554-7C1A08338C75}" type="slidenum">
              <a:rPr lang="ja-JP" altLang="en-US" smtClean="0"/>
              <a:pPr/>
              <a:t>2</a:t>
            </a:fld>
            <a:endParaRPr lang="ja-JP" altLang="en-US" dirty="0"/>
          </a:p>
        </p:txBody>
      </p:sp>
      <p:sp>
        <p:nvSpPr>
          <p:cNvPr id="11" name="コンテンツ プレースホルダー 10"/>
          <p:cNvSpPr>
            <a:spLocks noGrp="1"/>
          </p:cNvSpPr>
          <p:nvPr>
            <p:ph sz="quarter" idx="13"/>
          </p:nvPr>
        </p:nvSpPr>
        <p:spPr/>
        <p:txBody>
          <a:bodyPr/>
          <a:lstStyle/>
          <a:p>
            <a:r>
              <a:rPr kumimoji="1" lang="en-US" altLang="ja-JP" sz="2400" dirty="0" smtClean="0"/>
              <a:t>Idle pattern</a:t>
            </a:r>
          </a:p>
          <a:p>
            <a:pPr lvl="1"/>
            <a:r>
              <a:rPr lang="en-US" altLang="ja-JP" sz="2000" dirty="0" smtClean="0"/>
              <a:t>Any in-band or out-of-band patterns during idle time (= between PHY frames)</a:t>
            </a:r>
            <a:endParaRPr kumimoji="1" lang="en-US" altLang="ja-JP" sz="2000" dirty="0" smtClean="0"/>
          </a:p>
          <a:p>
            <a:r>
              <a:rPr lang="en-US" altLang="ja-JP" sz="2400" dirty="0" smtClean="0"/>
              <a:t>Compensation symbol</a:t>
            </a:r>
          </a:p>
          <a:p>
            <a:pPr lvl="1"/>
            <a:r>
              <a:rPr lang="en-US" altLang="ja-JP" sz="2000" dirty="0" smtClean="0"/>
              <a:t>ON or OFF</a:t>
            </a:r>
          </a:p>
          <a:p>
            <a:r>
              <a:rPr lang="en-US" altLang="ja-JP" sz="2400" dirty="0" smtClean="0"/>
              <a:t>Visibility pattern</a:t>
            </a:r>
          </a:p>
          <a:p>
            <a:pPr lvl="1"/>
            <a:r>
              <a:rPr lang="en-US" altLang="ja-JP" sz="2000" dirty="0" smtClean="0"/>
              <a:t>In-band pattern in CVD frame</a:t>
            </a:r>
          </a:p>
          <a:p>
            <a:r>
              <a:rPr lang="en-US" altLang="ja-JP" sz="2400" dirty="0" smtClean="0"/>
              <a:t>CSK dimming</a:t>
            </a:r>
          </a:p>
          <a:p>
            <a:pPr lvl="1"/>
            <a:r>
              <a:rPr lang="en-US" altLang="ja-JP" sz="2000" dirty="0" smtClean="0"/>
              <a:t>Amplitude dimming</a:t>
            </a:r>
          </a:p>
          <a:p>
            <a:r>
              <a:rPr lang="en-US" altLang="ja-JP" sz="2400" dirty="0" smtClean="0"/>
              <a:t>OOK dimming</a:t>
            </a:r>
          </a:p>
          <a:p>
            <a:pPr lvl="1"/>
            <a:r>
              <a:rPr lang="en-US" altLang="ja-JP" sz="2000" dirty="0" smtClean="0"/>
              <a:t>Compensation symbol followed by resync field</a:t>
            </a:r>
          </a:p>
          <a:p>
            <a:r>
              <a:rPr lang="en-US" altLang="ja-JP" sz="2400" dirty="0" smtClean="0"/>
              <a:t>VPPM dimming</a:t>
            </a:r>
          </a:p>
        </p:txBody>
      </p:sp>
    </p:spTree>
    <p:extLst>
      <p:ext uri="{BB962C8B-B14F-4D97-AF65-F5344CB8AC3E}">
        <p14:creationId xmlns:p14="http://schemas.microsoft.com/office/powerpoint/2010/main" val="2995604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kumimoji="1" lang="en-US" altLang="ja-JP" dirty="0" smtClean="0"/>
              <a:t>New dimming </a:t>
            </a:r>
            <a:r>
              <a:rPr kumimoji="1" lang="en-US" altLang="ja-JP" dirty="0" err="1" smtClean="0"/>
              <a:t>subclauses</a:t>
            </a:r>
            <a:r>
              <a:rPr kumimoji="1" lang="en-US" altLang="ja-JP" dirty="0" smtClean="0"/>
              <a:t> (PHY 4 and 5)</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smtClean="0"/>
              <a:t>Hideki Aoyama (Panasonic)</a:t>
            </a:r>
            <a:endParaRPr lang="ja-JP" altLang="en-US" dirty="0"/>
          </a:p>
        </p:txBody>
      </p:sp>
      <p:sp>
        <p:nvSpPr>
          <p:cNvPr id="4" name="スライド番号プレースホルダー 3"/>
          <p:cNvSpPr>
            <a:spLocks noGrp="1"/>
          </p:cNvSpPr>
          <p:nvPr>
            <p:ph type="sldNum" sz="quarter" idx="12"/>
          </p:nvPr>
        </p:nvSpPr>
        <p:spPr/>
        <p:txBody>
          <a:bodyPr/>
          <a:lstStyle/>
          <a:p>
            <a:fld id="{FC5B63B5-0E23-404E-B554-7C1A08338C75}" type="slidenum">
              <a:rPr lang="ja-JP" altLang="en-US" smtClean="0"/>
              <a:pPr/>
              <a:t>3</a:t>
            </a:fld>
            <a:endParaRPr lang="ja-JP" altLang="en-US" dirty="0"/>
          </a:p>
        </p:txBody>
      </p:sp>
      <p:sp>
        <p:nvSpPr>
          <p:cNvPr id="7" name="コンテンツ プレースホルダー 6"/>
          <p:cNvSpPr>
            <a:spLocks noGrp="1"/>
          </p:cNvSpPr>
          <p:nvPr>
            <p:ph sz="quarter" idx="13"/>
          </p:nvPr>
        </p:nvSpPr>
        <p:spPr/>
        <p:txBody>
          <a:bodyPr/>
          <a:lstStyle/>
          <a:p>
            <a:r>
              <a:rPr lang="en-US" altLang="ja-JP" sz="1400" dirty="0" smtClean="0"/>
              <a:t>8.5.2.4.1 UFSOOK dimming</a:t>
            </a:r>
          </a:p>
          <a:p>
            <a:pPr lvl="1"/>
            <a:r>
              <a:rPr lang="en-US" altLang="ja-JP" sz="1200" dirty="0" smtClean="0">
                <a:solidFill>
                  <a:srgbClr val="7030A0"/>
                </a:solidFill>
              </a:rPr>
              <a:t>PWM dimming</a:t>
            </a:r>
          </a:p>
          <a:p>
            <a:r>
              <a:rPr lang="en-US" altLang="ja-JP" sz="1400" dirty="0"/>
              <a:t>8.5.2.4.2 Offset-VPWM </a:t>
            </a:r>
            <a:r>
              <a:rPr lang="en-US" altLang="ja-JP" sz="1400" dirty="0" smtClean="0"/>
              <a:t>dimming</a:t>
            </a:r>
          </a:p>
          <a:p>
            <a:pPr lvl="1"/>
            <a:r>
              <a:rPr lang="en-US" altLang="ja-JP" sz="1200" dirty="0" smtClean="0"/>
              <a:t>Not supported</a:t>
            </a:r>
          </a:p>
          <a:p>
            <a:r>
              <a:rPr lang="en-US" altLang="ja-JP" sz="1400" dirty="0"/>
              <a:t>8.5.2.4.3 S2-PSK </a:t>
            </a:r>
            <a:r>
              <a:rPr lang="en-US" altLang="ja-JP" sz="1400" dirty="0" smtClean="0"/>
              <a:t>dimming</a:t>
            </a:r>
          </a:p>
          <a:p>
            <a:pPr lvl="1"/>
            <a:r>
              <a:rPr kumimoji="1" lang="en-US" altLang="ja-JP" sz="1200" dirty="0" smtClean="0">
                <a:solidFill>
                  <a:srgbClr val="FF0000"/>
                </a:solidFill>
              </a:rPr>
              <a:t>Amplitude dimming</a:t>
            </a:r>
          </a:p>
          <a:p>
            <a:r>
              <a:rPr lang="en-US" altLang="ja-JP" sz="1400" dirty="0"/>
              <a:t>8.5.2.4.4 </a:t>
            </a:r>
            <a:r>
              <a:rPr lang="en-US" altLang="ja-JP" sz="1400" dirty="0" smtClean="0"/>
              <a:t>Hybrid Spatial </a:t>
            </a:r>
            <a:r>
              <a:rPr lang="en-US" altLang="ja-JP" sz="1400" dirty="0"/>
              <a:t>PSK </a:t>
            </a:r>
            <a:r>
              <a:rPr lang="en-US" altLang="ja-JP" sz="1400" dirty="0" smtClean="0"/>
              <a:t>dimming</a:t>
            </a:r>
          </a:p>
          <a:p>
            <a:pPr lvl="1"/>
            <a:r>
              <a:rPr lang="en-US" altLang="ja-JP" sz="1200" dirty="0" smtClean="0"/>
              <a:t>???</a:t>
            </a:r>
          </a:p>
          <a:p>
            <a:r>
              <a:rPr lang="en-US" altLang="ja-JP" sz="1400" dirty="0"/>
              <a:t>8.5.2.5.1 Twinkle VPPM </a:t>
            </a:r>
            <a:r>
              <a:rPr lang="en-US" altLang="ja-JP" sz="1400" dirty="0" smtClean="0"/>
              <a:t>dimming</a:t>
            </a:r>
          </a:p>
          <a:p>
            <a:pPr lvl="1"/>
            <a:r>
              <a:rPr lang="en-US" altLang="ja-JP" sz="1200" dirty="0" smtClean="0">
                <a:solidFill>
                  <a:srgbClr val="FF0000"/>
                </a:solidFill>
              </a:rPr>
              <a:t>Amplitude dimming</a:t>
            </a:r>
          </a:p>
          <a:p>
            <a:r>
              <a:rPr lang="en-US" altLang="ja-JP" sz="1600" dirty="0"/>
              <a:t>8.5.2.5.2 RS-FSK </a:t>
            </a:r>
            <a:r>
              <a:rPr lang="en-US" altLang="ja-JP" sz="1600" dirty="0" smtClean="0"/>
              <a:t>dimming</a:t>
            </a:r>
          </a:p>
          <a:p>
            <a:pPr lvl="1"/>
            <a:r>
              <a:rPr kumimoji="1" lang="en-US" altLang="ja-JP" sz="1200" dirty="0" smtClean="0">
                <a:solidFill>
                  <a:srgbClr val="7030A0"/>
                </a:solidFill>
              </a:rPr>
              <a:t>PWM dimming</a:t>
            </a:r>
          </a:p>
          <a:p>
            <a:r>
              <a:rPr lang="en-US" altLang="ja-JP" sz="1600" dirty="0"/>
              <a:t>8.5.2.5.3 FSK </a:t>
            </a:r>
            <a:r>
              <a:rPr lang="en-US" altLang="ja-JP" sz="1600" dirty="0" smtClean="0"/>
              <a:t>dimming</a:t>
            </a:r>
          </a:p>
          <a:p>
            <a:pPr lvl="1"/>
            <a:r>
              <a:rPr kumimoji="1" lang="en-US" altLang="ja-JP" sz="1200" dirty="0" smtClean="0">
                <a:solidFill>
                  <a:srgbClr val="7030A0"/>
                </a:solidFill>
              </a:rPr>
              <a:t>PWM dimming</a:t>
            </a:r>
          </a:p>
          <a:p>
            <a:r>
              <a:rPr lang="en-US" altLang="ja-JP" sz="1600" dirty="0"/>
              <a:t>8.5.2.5.4 C-OOK OOK </a:t>
            </a:r>
            <a:r>
              <a:rPr lang="en-US" altLang="ja-JP" sz="1600" dirty="0" smtClean="0"/>
              <a:t>dimming</a:t>
            </a:r>
          </a:p>
          <a:p>
            <a:pPr lvl="1"/>
            <a:r>
              <a:rPr kumimoji="1" lang="en-US" altLang="ja-JP" sz="1200" dirty="0" smtClean="0">
                <a:solidFill>
                  <a:srgbClr val="FF0000"/>
                </a:solidFill>
              </a:rPr>
              <a:t>Amplitude dimming</a:t>
            </a:r>
          </a:p>
          <a:p>
            <a:r>
              <a:rPr lang="en-US" altLang="ja-JP" sz="1600" dirty="0"/>
              <a:t>8.5.2.5.5 3 Packet PWM/PPM </a:t>
            </a:r>
            <a:r>
              <a:rPr lang="en-US" altLang="ja-JP" sz="1600" dirty="0" smtClean="0"/>
              <a:t>dimming (MPM dimming)</a:t>
            </a:r>
          </a:p>
          <a:p>
            <a:pPr lvl="1"/>
            <a:r>
              <a:rPr kumimoji="1" lang="en-US" altLang="ja-JP" sz="1200" dirty="0" smtClean="0">
                <a:solidFill>
                  <a:srgbClr val="FF0000"/>
                </a:solidFill>
              </a:rPr>
              <a:t>Amplitude dimming</a:t>
            </a:r>
            <a:r>
              <a:rPr kumimoji="1" lang="en-US" altLang="ja-JP" sz="1200" dirty="0" smtClean="0"/>
              <a:t>, </a:t>
            </a:r>
            <a:r>
              <a:rPr kumimoji="1" lang="en-US" altLang="ja-JP" sz="1200" dirty="0" smtClean="0">
                <a:solidFill>
                  <a:srgbClr val="0070C0"/>
                </a:solidFill>
              </a:rPr>
              <a:t>Out-of-band dimming</a:t>
            </a:r>
            <a:r>
              <a:rPr kumimoji="1" lang="en-US" altLang="ja-JP" sz="1200" dirty="0" smtClean="0"/>
              <a:t>, </a:t>
            </a:r>
            <a:r>
              <a:rPr kumimoji="1" lang="en-US" altLang="ja-JP" sz="1200" dirty="0" smtClean="0">
                <a:solidFill>
                  <a:srgbClr val="7030A0"/>
                </a:solidFill>
              </a:rPr>
              <a:t>PWM dimming</a:t>
            </a:r>
            <a:r>
              <a:rPr kumimoji="1" lang="en-US" altLang="ja-JP" sz="1200" dirty="0" smtClean="0"/>
              <a:t>, </a:t>
            </a:r>
            <a:r>
              <a:rPr kumimoji="1" lang="en-US" altLang="ja-JP" sz="1200" dirty="0" smtClean="0">
                <a:solidFill>
                  <a:srgbClr val="00B050"/>
                </a:solidFill>
              </a:rPr>
              <a:t>idle time dimming</a:t>
            </a:r>
            <a:endParaRPr kumimoji="1" lang="ja-JP" altLang="en-US" sz="1200" dirty="0">
              <a:solidFill>
                <a:srgbClr val="00B050"/>
              </a:solidFill>
            </a:endParaRPr>
          </a:p>
        </p:txBody>
      </p:sp>
      <p:sp>
        <p:nvSpPr>
          <p:cNvPr id="8" name="テキスト ボックス 7"/>
          <p:cNvSpPr txBox="1"/>
          <p:nvPr/>
        </p:nvSpPr>
        <p:spPr>
          <a:xfrm>
            <a:off x="5058032" y="1812324"/>
            <a:ext cx="3484606" cy="2646878"/>
          </a:xfrm>
          <a:prstGeom prst="rect">
            <a:avLst/>
          </a:prstGeom>
          <a:noFill/>
          <a:ln>
            <a:solidFill>
              <a:schemeClr val="tx1"/>
            </a:solidFill>
          </a:ln>
        </p:spPr>
        <p:txBody>
          <a:bodyPr wrap="square" rtlCol="0">
            <a:spAutoFit/>
          </a:bodyPr>
          <a:lstStyle/>
          <a:p>
            <a:r>
              <a:rPr kumimoji="1" lang="en-US" altLang="ja-JP" b="1" dirty="0" smtClean="0"/>
              <a:t>PWM dimming:</a:t>
            </a:r>
          </a:p>
          <a:p>
            <a:r>
              <a:rPr lang="en-US" altLang="ja-JP" sz="1600" dirty="0" smtClean="0"/>
              <a:t>Dimming by controlling when light intensity drops off, utilizing that the protocols do not concern it.</a:t>
            </a:r>
          </a:p>
          <a:p>
            <a:endParaRPr kumimoji="1" lang="en-US" altLang="ja-JP" dirty="0"/>
          </a:p>
          <a:p>
            <a:r>
              <a:rPr lang="en-US" altLang="ja-JP" b="1" dirty="0" smtClean="0"/>
              <a:t>Out-of-band dimming:</a:t>
            </a:r>
          </a:p>
          <a:p>
            <a:r>
              <a:rPr kumimoji="1" lang="en-US" altLang="ja-JP" sz="1600" dirty="0" smtClean="0"/>
              <a:t>Dimming by controlling duty cycle </a:t>
            </a:r>
            <a:r>
              <a:rPr lang="en-US" altLang="ja-JP" sz="1600" dirty="0" smtClean="0"/>
              <a:t>at frequency out of the protocol frequency band, which a receiver cannot recognize or can ignore it.</a:t>
            </a:r>
            <a:endParaRPr kumimoji="1" lang="ja-JP" altLang="en-US" sz="1600" dirty="0"/>
          </a:p>
        </p:txBody>
      </p:sp>
    </p:spTree>
    <p:extLst>
      <p:ext uri="{BB962C8B-B14F-4D97-AF65-F5344CB8AC3E}">
        <p14:creationId xmlns:p14="http://schemas.microsoft.com/office/powerpoint/2010/main" val="3129254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lang="en-US" altLang="ja-JP" dirty="0"/>
              <a:t>New dimming </a:t>
            </a:r>
            <a:r>
              <a:rPr lang="en-US" altLang="ja-JP" dirty="0" err="1"/>
              <a:t>subclauses</a:t>
            </a:r>
            <a:r>
              <a:rPr lang="en-US" altLang="ja-JP" dirty="0"/>
              <a:t> (PHY 6</a:t>
            </a:r>
            <a:r>
              <a:rPr lang="en-US" altLang="ja-JP" dirty="0" smtClean="0"/>
              <a:t>)</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smtClean="0"/>
              <a:t>Hideki Aoyama (Panasonic)</a:t>
            </a:r>
            <a:endParaRPr lang="ja-JP" altLang="en-US" dirty="0"/>
          </a:p>
        </p:txBody>
      </p:sp>
      <p:sp>
        <p:nvSpPr>
          <p:cNvPr id="4" name="スライド番号プレースホルダー 3"/>
          <p:cNvSpPr>
            <a:spLocks noGrp="1"/>
          </p:cNvSpPr>
          <p:nvPr>
            <p:ph type="sldNum" sz="quarter" idx="12"/>
          </p:nvPr>
        </p:nvSpPr>
        <p:spPr/>
        <p:txBody>
          <a:bodyPr/>
          <a:lstStyle/>
          <a:p>
            <a:fld id="{FC5B63B5-0E23-404E-B554-7C1A08338C75}" type="slidenum">
              <a:rPr lang="ja-JP" altLang="en-US" smtClean="0"/>
              <a:pPr/>
              <a:t>4</a:t>
            </a:fld>
            <a:endParaRPr lang="ja-JP" altLang="en-US" dirty="0"/>
          </a:p>
        </p:txBody>
      </p:sp>
      <p:sp>
        <p:nvSpPr>
          <p:cNvPr id="7" name="コンテンツ プレースホルダー 6"/>
          <p:cNvSpPr>
            <a:spLocks noGrp="1"/>
          </p:cNvSpPr>
          <p:nvPr>
            <p:ph sz="quarter" idx="13"/>
          </p:nvPr>
        </p:nvSpPr>
        <p:spPr/>
        <p:txBody>
          <a:bodyPr/>
          <a:lstStyle/>
          <a:p>
            <a:r>
              <a:rPr lang="en-US" altLang="ja-JP" sz="1600" dirty="0" smtClean="0"/>
              <a:t>8.5.2.6.1 </a:t>
            </a:r>
            <a:r>
              <a:rPr lang="en-US" altLang="ja-JP" sz="1600" dirty="0"/>
              <a:t>IDE </a:t>
            </a:r>
            <a:r>
              <a:rPr lang="en-US" altLang="ja-JP" sz="1600" dirty="0" smtClean="0"/>
              <a:t>Dimming</a:t>
            </a:r>
          </a:p>
          <a:p>
            <a:pPr lvl="1"/>
            <a:r>
              <a:rPr lang="en-US" altLang="ja-JP" sz="1200" dirty="0" smtClean="0"/>
              <a:t>“</a:t>
            </a:r>
            <a:r>
              <a:rPr lang="en-US" altLang="ja-JP" sz="1200" dirty="0"/>
              <a:t>Dimming is supported by controlling visual scene high frequency background color</a:t>
            </a:r>
            <a:r>
              <a:rPr lang="en-US" altLang="ja-JP" sz="1200" dirty="0" smtClean="0"/>
              <a:t>.”</a:t>
            </a:r>
          </a:p>
          <a:p>
            <a:r>
              <a:rPr lang="en-US" altLang="ja-JP" sz="1600" dirty="0"/>
              <a:t>8.5.2.6.2 A-QL </a:t>
            </a:r>
            <a:r>
              <a:rPr lang="en-US" altLang="ja-JP" sz="1600" dirty="0" smtClean="0"/>
              <a:t>dimming</a:t>
            </a:r>
          </a:p>
          <a:p>
            <a:pPr lvl="1"/>
            <a:r>
              <a:rPr kumimoji="1" lang="en-US" altLang="ja-JP" sz="1200" dirty="0" smtClean="0"/>
              <a:t>Not supported</a:t>
            </a:r>
          </a:p>
          <a:p>
            <a:r>
              <a:rPr lang="en-US" altLang="ja-JP" sz="1600" dirty="0"/>
              <a:t>8.5.2.6.3 VTASC </a:t>
            </a:r>
            <a:r>
              <a:rPr lang="en-US" altLang="ja-JP" sz="1600" dirty="0" smtClean="0"/>
              <a:t>dimming</a:t>
            </a:r>
            <a:endParaRPr lang="en-US" altLang="ja-JP" sz="1600" dirty="0"/>
          </a:p>
          <a:p>
            <a:pPr lvl="1"/>
            <a:r>
              <a:rPr lang="en-US" altLang="ja-JP" sz="1200" dirty="0"/>
              <a:t>Not supported</a:t>
            </a:r>
          </a:p>
          <a:p>
            <a:r>
              <a:rPr lang="en-US" altLang="ja-JP" sz="1600" dirty="0"/>
              <a:t>8.5.2.6.4 Hidden A-QL </a:t>
            </a:r>
            <a:r>
              <a:rPr lang="en-US" altLang="ja-JP" sz="1600" dirty="0" smtClean="0"/>
              <a:t>dimming</a:t>
            </a:r>
          </a:p>
          <a:p>
            <a:pPr lvl="1"/>
            <a:r>
              <a:rPr lang="en-US" altLang="ja-JP" sz="1200" dirty="0" smtClean="0"/>
              <a:t>“Dimming </a:t>
            </a:r>
            <a:r>
              <a:rPr lang="en-US" altLang="ja-JP" sz="1200" dirty="0"/>
              <a:t>is hence supported by </a:t>
            </a:r>
            <a:r>
              <a:rPr lang="en-US" altLang="ja-JP" sz="1200" dirty="0" smtClean="0"/>
              <a:t>controlling </a:t>
            </a:r>
            <a:r>
              <a:rPr lang="en-US" altLang="ja-JP" sz="1200" dirty="0"/>
              <a:t>the background color</a:t>
            </a:r>
            <a:r>
              <a:rPr lang="en-US" altLang="ja-JP" sz="1200" dirty="0" smtClean="0"/>
              <a:t>.”</a:t>
            </a:r>
          </a:p>
          <a:p>
            <a:r>
              <a:rPr lang="en-US" altLang="ja-JP" sz="1600" dirty="0"/>
              <a:t>8.5.2.6.5 SS2DC </a:t>
            </a:r>
            <a:r>
              <a:rPr lang="en-US" altLang="ja-JP" sz="1600" dirty="0" smtClean="0"/>
              <a:t>Dimming</a:t>
            </a:r>
            <a:endParaRPr lang="en-US" altLang="ja-JP" sz="1600" dirty="0"/>
          </a:p>
          <a:p>
            <a:pPr lvl="1"/>
            <a:r>
              <a:rPr lang="en-US" altLang="ja-JP" sz="1200" dirty="0"/>
              <a:t>Not supported</a:t>
            </a:r>
          </a:p>
          <a:p>
            <a:endParaRPr kumimoji="1" lang="ja-JP" altLang="en-US" sz="1600" dirty="0"/>
          </a:p>
        </p:txBody>
      </p:sp>
      <p:sp>
        <p:nvSpPr>
          <p:cNvPr id="2" name="テキスト ボックス 1"/>
          <p:cNvSpPr txBox="1"/>
          <p:nvPr/>
        </p:nvSpPr>
        <p:spPr>
          <a:xfrm>
            <a:off x="2881032" y="4670853"/>
            <a:ext cx="5577168" cy="369332"/>
          </a:xfrm>
          <a:prstGeom prst="rect">
            <a:avLst/>
          </a:prstGeom>
          <a:noFill/>
          <a:ln>
            <a:solidFill>
              <a:schemeClr val="tx1"/>
            </a:solidFill>
          </a:ln>
        </p:spPr>
        <p:txBody>
          <a:bodyPr wrap="none" rtlCol="0">
            <a:spAutoFit/>
          </a:bodyPr>
          <a:lstStyle/>
          <a:p>
            <a:r>
              <a:rPr kumimoji="1" lang="en-US" altLang="ja-JP" dirty="0" smtClean="0"/>
              <a:t>How to realize dimming by controlling background color?</a:t>
            </a:r>
            <a:endParaRPr kumimoji="1" lang="ja-JP" altLang="en-US" dirty="0"/>
          </a:p>
        </p:txBody>
      </p:sp>
      <p:cxnSp>
        <p:nvCxnSpPr>
          <p:cNvPr id="9" name="直線矢印コネクタ 8"/>
          <p:cNvCxnSpPr/>
          <p:nvPr/>
        </p:nvCxnSpPr>
        <p:spPr bwMode="auto">
          <a:xfrm flipV="1">
            <a:off x="6310184" y="2215978"/>
            <a:ext cx="0" cy="2372498"/>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直線矢印コネクタ 10"/>
          <p:cNvCxnSpPr/>
          <p:nvPr/>
        </p:nvCxnSpPr>
        <p:spPr bwMode="auto">
          <a:xfrm flipV="1">
            <a:off x="4983892" y="3715265"/>
            <a:ext cx="0" cy="848497"/>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17860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lang="en-US" altLang="ja-JP" dirty="0" smtClean="0"/>
              <a:t>Suggested combined</a:t>
            </a:r>
            <a:r>
              <a:rPr kumimoji="1" lang="en-US" altLang="ja-JP" dirty="0" smtClean="0"/>
              <a:t> dimming methods</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smtClean="0"/>
              <a:t>Hideki Aoyama (Panasonic)</a:t>
            </a:r>
            <a:endParaRPr lang="ja-JP" altLang="en-US" dirty="0"/>
          </a:p>
        </p:txBody>
      </p:sp>
      <p:sp>
        <p:nvSpPr>
          <p:cNvPr id="4" name="スライド番号プレースホルダー 3"/>
          <p:cNvSpPr>
            <a:spLocks noGrp="1"/>
          </p:cNvSpPr>
          <p:nvPr>
            <p:ph type="sldNum" sz="quarter" idx="12"/>
          </p:nvPr>
        </p:nvSpPr>
        <p:spPr/>
        <p:txBody>
          <a:bodyPr/>
          <a:lstStyle/>
          <a:p>
            <a:fld id="{FC5B63B5-0E23-404E-B554-7C1A08338C75}" type="slidenum">
              <a:rPr lang="ja-JP" altLang="en-US" smtClean="0"/>
              <a:pPr/>
              <a:t>5</a:t>
            </a:fld>
            <a:endParaRPr lang="ja-JP" altLang="en-US" dirty="0"/>
          </a:p>
        </p:txBody>
      </p:sp>
      <p:sp>
        <p:nvSpPr>
          <p:cNvPr id="7" name="コンテンツ プレースホルダー 6"/>
          <p:cNvSpPr>
            <a:spLocks noGrp="1"/>
          </p:cNvSpPr>
          <p:nvPr>
            <p:ph sz="quarter" idx="13"/>
          </p:nvPr>
        </p:nvSpPr>
        <p:spPr/>
        <p:txBody>
          <a:bodyPr/>
          <a:lstStyle/>
          <a:p>
            <a:r>
              <a:rPr kumimoji="1" lang="en-US" altLang="ja-JP" sz="2000" dirty="0" smtClean="0"/>
              <a:t>Idle time dimming</a:t>
            </a:r>
          </a:p>
          <a:p>
            <a:pPr lvl="1"/>
            <a:r>
              <a:rPr lang="en-US" altLang="ja-JP" sz="1600" dirty="0"/>
              <a:t>Any in-band or out-of-band patterns during idle </a:t>
            </a:r>
            <a:r>
              <a:rPr lang="en-US" altLang="ja-JP" sz="1600" dirty="0" smtClean="0"/>
              <a:t>time</a:t>
            </a:r>
            <a:endParaRPr kumimoji="1" lang="en-US" altLang="ja-JP" sz="1600" dirty="0" smtClean="0"/>
          </a:p>
          <a:p>
            <a:r>
              <a:rPr lang="en-US" altLang="ja-JP" sz="2000" dirty="0" smtClean="0"/>
              <a:t>CVD frame dimming</a:t>
            </a:r>
          </a:p>
          <a:p>
            <a:pPr lvl="1"/>
            <a:r>
              <a:rPr lang="en-US" altLang="ja-JP" sz="1800" dirty="0" smtClean="0"/>
              <a:t>Using visibility patterns</a:t>
            </a:r>
          </a:p>
          <a:p>
            <a:r>
              <a:rPr kumimoji="1" lang="en-US" altLang="ja-JP" sz="2000" dirty="0" smtClean="0"/>
              <a:t>Amplitude dimming</a:t>
            </a:r>
          </a:p>
          <a:p>
            <a:pPr lvl="1"/>
            <a:r>
              <a:rPr lang="en-US" altLang="ja-JP" sz="1600" dirty="0" smtClean="0"/>
              <a:t>Controlling light intensity of ON and/or OFF state</a:t>
            </a:r>
            <a:endParaRPr kumimoji="1" lang="en-US" altLang="ja-JP" sz="1600" dirty="0" smtClean="0"/>
          </a:p>
          <a:p>
            <a:r>
              <a:rPr lang="en-US" altLang="ja-JP" sz="2000" dirty="0" smtClean="0"/>
              <a:t>OOK dimming</a:t>
            </a:r>
          </a:p>
          <a:p>
            <a:pPr lvl="1"/>
            <a:r>
              <a:rPr lang="en-US" altLang="ja-JP" sz="1800" dirty="0"/>
              <a:t>Compensation symbol followed by resync </a:t>
            </a:r>
            <a:r>
              <a:rPr lang="en-US" altLang="ja-JP" sz="1800" dirty="0" smtClean="0"/>
              <a:t>field</a:t>
            </a:r>
          </a:p>
          <a:p>
            <a:r>
              <a:rPr kumimoji="1" lang="en-US" altLang="ja-JP" sz="2000" dirty="0" smtClean="0"/>
              <a:t>VPPM dimming</a:t>
            </a:r>
          </a:p>
          <a:p>
            <a:pPr lvl="1"/>
            <a:r>
              <a:rPr lang="en-US" altLang="ja-JP" sz="1800" dirty="0" smtClean="0"/>
              <a:t>Controlling duty cycle of VPPM</a:t>
            </a:r>
            <a:endParaRPr kumimoji="1" lang="en-US" altLang="ja-JP" sz="1800" dirty="0" smtClean="0"/>
          </a:p>
          <a:p>
            <a:r>
              <a:rPr lang="en-US" altLang="ja-JP" sz="2000" dirty="0" smtClean="0"/>
              <a:t>PWM dimming</a:t>
            </a:r>
          </a:p>
          <a:p>
            <a:pPr lvl="1"/>
            <a:r>
              <a:rPr lang="en-US" altLang="ja-JP" sz="1600" dirty="0" smtClean="0"/>
              <a:t>Controlling when light intensity drops off</a:t>
            </a:r>
          </a:p>
          <a:p>
            <a:r>
              <a:rPr kumimoji="1" lang="en-US" altLang="ja-JP" sz="2000" dirty="0" smtClean="0"/>
              <a:t>Out-of-band dimming</a:t>
            </a:r>
          </a:p>
          <a:p>
            <a:pPr lvl="1"/>
            <a:r>
              <a:rPr lang="en-US" altLang="ja-JP" sz="1600" dirty="0" smtClean="0"/>
              <a:t>Controlling duty cycle at frequency out of a protocol frequency band</a:t>
            </a:r>
            <a:endParaRPr kumimoji="1" lang="ja-JP" altLang="en-US" sz="1600" dirty="0"/>
          </a:p>
        </p:txBody>
      </p:sp>
    </p:spTree>
    <p:extLst>
      <p:ext uri="{BB962C8B-B14F-4D97-AF65-F5344CB8AC3E}">
        <p14:creationId xmlns:p14="http://schemas.microsoft.com/office/powerpoint/2010/main" val="907818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p:cNvSpPr>
            <a:spLocks noGrp="1"/>
          </p:cNvSpPr>
          <p:nvPr>
            <p:ph type="title"/>
          </p:nvPr>
        </p:nvSpPr>
        <p:spPr/>
        <p:txBody>
          <a:bodyPr/>
          <a:lstStyle/>
          <a:p>
            <a:r>
              <a:rPr kumimoji="1" lang="en-US" altLang="ja-JP" dirty="0" smtClean="0"/>
              <a:t>Original 15.7 dimming</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smtClean="0"/>
              <a:t>Hideki Aoyama (Panasonic)</a:t>
            </a:r>
            <a:endParaRPr lang="ja-JP" altLang="en-US" dirty="0"/>
          </a:p>
        </p:txBody>
      </p:sp>
      <p:sp>
        <p:nvSpPr>
          <p:cNvPr id="4" name="スライド番号プレースホルダー 3"/>
          <p:cNvSpPr>
            <a:spLocks noGrp="1"/>
          </p:cNvSpPr>
          <p:nvPr>
            <p:ph type="sldNum" sz="quarter" idx="12"/>
          </p:nvPr>
        </p:nvSpPr>
        <p:spPr/>
        <p:txBody>
          <a:bodyPr/>
          <a:lstStyle/>
          <a:p>
            <a:fld id="{FC5B63B5-0E23-404E-B554-7C1A08338C75}" type="slidenum">
              <a:rPr lang="ja-JP" altLang="en-US" smtClean="0"/>
              <a:pPr/>
              <a:t>6</a:t>
            </a:fld>
            <a:endParaRPr lang="ja-JP" altLang="en-US" dirty="0"/>
          </a:p>
        </p:txBody>
      </p:sp>
      <p:sp>
        <p:nvSpPr>
          <p:cNvPr id="11" name="コンテンツ プレースホルダー 10"/>
          <p:cNvSpPr>
            <a:spLocks noGrp="1"/>
          </p:cNvSpPr>
          <p:nvPr>
            <p:ph sz="quarter" idx="13"/>
          </p:nvPr>
        </p:nvSpPr>
        <p:spPr/>
        <p:txBody>
          <a:bodyPr/>
          <a:lstStyle/>
          <a:p>
            <a:r>
              <a:rPr kumimoji="1" lang="en-US" altLang="ja-JP" sz="2400" dirty="0" smtClean="0"/>
              <a:t>Idle pattern</a:t>
            </a:r>
          </a:p>
          <a:p>
            <a:pPr lvl="1"/>
            <a:endParaRPr kumimoji="1" lang="en-US" altLang="ja-JP" sz="2000" dirty="0" smtClean="0"/>
          </a:p>
          <a:p>
            <a:r>
              <a:rPr lang="en-US" altLang="ja-JP" sz="2400" dirty="0" smtClean="0"/>
              <a:t>Compensation symbol</a:t>
            </a:r>
          </a:p>
          <a:p>
            <a:pPr lvl="1"/>
            <a:r>
              <a:rPr lang="en-US" altLang="ja-JP" sz="2000" dirty="0" smtClean="0"/>
              <a:t>Deleted and moved to OOK dimming </a:t>
            </a:r>
            <a:r>
              <a:rPr lang="en-US" altLang="ja-JP" sz="2000" dirty="0" err="1" smtClean="0"/>
              <a:t>subclause</a:t>
            </a:r>
            <a:endParaRPr lang="en-US" altLang="ja-JP" sz="2000" dirty="0" smtClean="0"/>
          </a:p>
          <a:p>
            <a:r>
              <a:rPr lang="en-US" altLang="ja-JP" sz="2400" dirty="0" smtClean="0"/>
              <a:t>Visibility pattern</a:t>
            </a:r>
          </a:p>
          <a:p>
            <a:pPr lvl="1"/>
            <a:endParaRPr lang="en-US" altLang="ja-JP" sz="2000" dirty="0" smtClean="0"/>
          </a:p>
          <a:p>
            <a:r>
              <a:rPr lang="en-US" altLang="ja-JP" sz="2400" dirty="0" smtClean="0"/>
              <a:t>CSK dimming</a:t>
            </a:r>
          </a:p>
          <a:p>
            <a:pPr lvl="1"/>
            <a:r>
              <a:rPr lang="en-US" altLang="ja-JP" sz="2000" dirty="0" smtClean="0"/>
              <a:t>Changed to amplitude dimming</a:t>
            </a:r>
          </a:p>
          <a:p>
            <a:r>
              <a:rPr lang="en-US" altLang="ja-JP" sz="2400" dirty="0" smtClean="0"/>
              <a:t>OOK dimming</a:t>
            </a:r>
          </a:p>
          <a:p>
            <a:endParaRPr lang="en-US" altLang="ja-JP" sz="2400" dirty="0" smtClean="0"/>
          </a:p>
          <a:p>
            <a:r>
              <a:rPr lang="en-US" altLang="ja-JP" sz="2400" dirty="0" smtClean="0"/>
              <a:t>VPPM dimming</a:t>
            </a:r>
          </a:p>
        </p:txBody>
      </p:sp>
    </p:spTree>
    <p:extLst>
      <p:ext uri="{BB962C8B-B14F-4D97-AF65-F5344CB8AC3E}">
        <p14:creationId xmlns:p14="http://schemas.microsoft.com/office/powerpoint/2010/main" val="2576688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r>
              <a:rPr lang="en-US" altLang="ja-JP" smtClean="0"/>
              <a:t>Hideki Aoyama (Panasonic)</a:t>
            </a:r>
            <a:endParaRPr lang="ja-JP" altLang="en-US" dirty="0"/>
          </a:p>
        </p:txBody>
      </p:sp>
      <p:sp>
        <p:nvSpPr>
          <p:cNvPr id="4" name="スライド番号プレースホルダー 3"/>
          <p:cNvSpPr>
            <a:spLocks noGrp="1"/>
          </p:cNvSpPr>
          <p:nvPr>
            <p:ph type="sldNum" sz="quarter" idx="12"/>
          </p:nvPr>
        </p:nvSpPr>
        <p:spPr/>
        <p:txBody>
          <a:bodyPr/>
          <a:lstStyle/>
          <a:p>
            <a:fld id="{FC5B63B5-0E23-404E-B554-7C1A08338C75}" type="slidenum">
              <a:rPr lang="ja-JP" altLang="en-US" smtClean="0"/>
              <a:pPr/>
              <a:t>7</a:t>
            </a:fld>
            <a:endParaRPr lang="ja-JP" altLang="en-US" dirty="0"/>
          </a:p>
        </p:txBody>
      </p:sp>
      <p:graphicFrame>
        <p:nvGraphicFramePr>
          <p:cNvPr id="8" name="コンテンツ プレースホルダー 7"/>
          <p:cNvGraphicFramePr>
            <a:graphicFrameLocks noGrp="1"/>
          </p:cNvGraphicFramePr>
          <p:nvPr>
            <p:ph sz="quarter" idx="13"/>
            <p:extLst>
              <p:ext uri="{D42A27DB-BD31-4B8C-83A1-F6EECF244321}">
                <p14:modId xmlns:p14="http://schemas.microsoft.com/office/powerpoint/2010/main" val="3651617775"/>
              </p:ext>
            </p:extLst>
          </p:nvPr>
        </p:nvGraphicFramePr>
        <p:xfrm>
          <a:off x="685800" y="1592194"/>
          <a:ext cx="7778756" cy="4641912"/>
        </p:xfrm>
        <a:graphic>
          <a:graphicData uri="http://schemas.openxmlformats.org/drawingml/2006/table">
            <a:tbl>
              <a:tblPr firstRow="1" bandRow="1">
                <a:tableStyleId>{5C22544A-7EE6-4342-B048-85BDC9FD1C3A}</a:tableStyleId>
              </a:tblPr>
              <a:tblGrid>
                <a:gridCol w="1511817">
                  <a:extLst>
                    <a:ext uri="{9D8B030D-6E8A-4147-A177-3AD203B41FA5}">
                      <a16:colId xmlns:a16="http://schemas.microsoft.com/office/drawing/2014/main" val="1332953246"/>
                    </a:ext>
                  </a:extLst>
                </a:gridCol>
                <a:gridCol w="895277">
                  <a:extLst>
                    <a:ext uri="{9D8B030D-6E8A-4147-A177-3AD203B41FA5}">
                      <a16:colId xmlns:a16="http://schemas.microsoft.com/office/drawing/2014/main" val="4171796011"/>
                    </a:ext>
                  </a:extLst>
                </a:gridCol>
                <a:gridCol w="895277">
                  <a:extLst>
                    <a:ext uri="{9D8B030D-6E8A-4147-A177-3AD203B41FA5}">
                      <a16:colId xmlns:a16="http://schemas.microsoft.com/office/drawing/2014/main" val="4152940482"/>
                    </a:ext>
                  </a:extLst>
                </a:gridCol>
                <a:gridCol w="895277">
                  <a:extLst>
                    <a:ext uri="{9D8B030D-6E8A-4147-A177-3AD203B41FA5}">
                      <a16:colId xmlns:a16="http://schemas.microsoft.com/office/drawing/2014/main" val="4294690149"/>
                    </a:ext>
                  </a:extLst>
                </a:gridCol>
                <a:gridCol w="895277">
                  <a:extLst>
                    <a:ext uri="{9D8B030D-6E8A-4147-A177-3AD203B41FA5}">
                      <a16:colId xmlns:a16="http://schemas.microsoft.com/office/drawing/2014/main" val="555594554"/>
                    </a:ext>
                  </a:extLst>
                </a:gridCol>
                <a:gridCol w="895277">
                  <a:extLst>
                    <a:ext uri="{9D8B030D-6E8A-4147-A177-3AD203B41FA5}">
                      <a16:colId xmlns:a16="http://schemas.microsoft.com/office/drawing/2014/main" val="1184829184"/>
                    </a:ext>
                  </a:extLst>
                </a:gridCol>
                <a:gridCol w="895277">
                  <a:extLst>
                    <a:ext uri="{9D8B030D-6E8A-4147-A177-3AD203B41FA5}">
                      <a16:colId xmlns:a16="http://schemas.microsoft.com/office/drawing/2014/main" val="2758816918"/>
                    </a:ext>
                  </a:extLst>
                </a:gridCol>
                <a:gridCol w="895277">
                  <a:extLst>
                    <a:ext uri="{9D8B030D-6E8A-4147-A177-3AD203B41FA5}">
                      <a16:colId xmlns:a16="http://schemas.microsoft.com/office/drawing/2014/main" val="4083103052"/>
                    </a:ext>
                  </a:extLst>
                </a:gridCol>
              </a:tblGrid>
              <a:tr h="368517">
                <a:tc>
                  <a:txBody>
                    <a:bodyPr/>
                    <a:lstStyle/>
                    <a:p>
                      <a:endParaRPr kumimoji="1" lang="ja-JP" altLang="en-US" sz="1200" dirty="0"/>
                    </a:p>
                  </a:txBody>
                  <a:tcPr/>
                </a:tc>
                <a:tc>
                  <a:txBody>
                    <a:bodyPr/>
                    <a:lstStyle/>
                    <a:p>
                      <a:r>
                        <a:rPr kumimoji="1" lang="en-US" altLang="ja-JP" sz="1200" dirty="0" smtClean="0"/>
                        <a:t>Idle time </a:t>
                      </a:r>
                      <a:endParaRPr kumimoji="1" lang="ja-JP" altLang="en-US" sz="1200" dirty="0"/>
                    </a:p>
                  </a:txBody>
                  <a:tcPr/>
                </a:tc>
                <a:tc>
                  <a:txBody>
                    <a:bodyPr/>
                    <a:lstStyle/>
                    <a:p>
                      <a:r>
                        <a:rPr lang="en-US" altLang="ja-JP" sz="1200" dirty="0" smtClean="0"/>
                        <a:t>CVD frame </a:t>
                      </a:r>
                      <a:endParaRPr kumimoji="1" lang="ja-JP" altLang="en-US" sz="1200" dirty="0"/>
                    </a:p>
                  </a:txBody>
                  <a:tcPr/>
                </a:tc>
                <a:tc>
                  <a:txBody>
                    <a:bodyPr/>
                    <a:lstStyle/>
                    <a:p>
                      <a:r>
                        <a:rPr kumimoji="1" lang="en-US" altLang="ja-JP" sz="1200" dirty="0" smtClean="0"/>
                        <a:t>Amplitude</a:t>
                      </a:r>
                      <a:endParaRPr kumimoji="1" lang="ja-JP" altLang="en-US" sz="1200" dirty="0"/>
                    </a:p>
                  </a:txBody>
                  <a:tcPr/>
                </a:tc>
                <a:tc>
                  <a:txBody>
                    <a:bodyPr/>
                    <a:lstStyle/>
                    <a:p>
                      <a:r>
                        <a:rPr lang="en-US" altLang="ja-JP" sz="1200" dirty="0" smtClean="0"/>
                        <a:t>OOK</a:t>
                      </a:r>
                      <a:endParaRPr kumimoji="1" lang="ja-JP" altLang="en-US" sz="1200" dirty="0"/>
                    </a:p>
                  </a:txBody>
                  <a:tcPr/>
                </a:tc>
                <a:tc>
                  <a:txBody>
                    <a:bodyPr/>
                    <a:lstStyle/>
                    <a:p>
                      <a:r>
                        <a:rPr kumimoji="1" lang="en-US" altLang="ja-JP" sz="1200" dirty="0" smtClean="0"/>
                        <a:t>VPPM</a:t>
                      </a:r>
                      <a:endParaRPr kumimoji="1" lang="ja-JP" altLang="en-US" sz="1200" dirty="0"/>
                    </a:p>
                  </a:txBody>
                  <a:tcPr/>
                </a:tc>
                <a:tc>
                  <a:txBody>
                    <a:bodyPr/>
                    <a:lstStyle/>
                    <a:p>
                      <a:r>
                        <a:rPr lang="en-US" altLang="ja-JP" sz="1200" dirty="0" smtClean="0"/>
                        <a:t>PWM</a:t>
                      </a:r>
                      <a:endParaRPr kumimoji="1" lang="ja-JP" altLang="en-US" sz="1200" dirty="0"/>
                    </a:p>
                  </a:txBody>
                  <a:tcPr/>
                </a:tc>
                <a:tc>
                  <a:txBody>
                    <a:bodyPr/>
                    <a:lstStyle/>
                    <a:p>
                      <a:r>
                        <a:rPr kumimoji="1" lang="en-US" altLang="ja-JP" sz="1200" dirty="0" smtClean="0"/>
                        <a:t>Out-of-band</a:t>
                      </a:r>
                      <a:endParaRPr kumimoji="1" lang="ja-JP" altLang="en-US" sz="1200" dirty="0"/>
                    </a:p>
                  </a:txBody>
                  <a:tcPr/>
                </a:tc>
                <a:extLst>
                  <a:ext uri="{0D108BD9-81ED-4DB2-BD59-A6C34878D82A}">
                    <a16:rowId xmlns:a16="http://schemas.microsoft.com/office/drawing/2014/main" val="1186100690"/>
                  </a:ext>
                </a:extLst>
              </a:tr>
              <a:tr h="298908">
                <a:tc>
                  <a:txBody>
                    <a:bodyPr/>
                    <a:lstStyle/>
                    <a:p>
                      <a:r>
                        <a:rPr kumimoji="1" lang="en-US" altLang="ja-JP" sz="1200" dirty="0" smtClean="0"/>
                        <a:t>PHY I</a:t>
                      </a:r>
                      <a:endParaRPr kumimoji="1" lang="ja-JP" altLang="en-US" sz="1200" dirty="0"/>
                    </a:p>
                  </a:txBody>
                  <a:tcPr/>
                </a:tc>
                <a:tc>
                  <a:txBody>
                    <a:bodyPr/>
                    <a:lstStyle/>
                    <a:p>
                      <a:pPr algn="ctr"/>
                      <a:r>
                        <a:rPr kumimoji="1" lang="en-US" altLang="ja-JP" sz="1200" dirty="0" smtClean="0"/>
                        <a:t>x</a:t>
                      </a:r>
                      <a:endParaRPr kumimoji="1" lang="ja-JP" altLang="en-US" sz="1200" dirty="0"/>
                    </a:p>
                  </a:txBody>
                  <a:tcPr/>
                </a:tc>
                <a:tc>
                  <a:txBody>
                    <a:bodyPr/>
                    <a:lstStyle/>
                    <a:p>
                      <a:pPr algn="ctr"/>
                      <a:r>
                        <a:rPr kumimoji="1" lang="en-US" altLang="ja-JP" sz="1200" dirty="0" smtClean="0"/>
                        <a:t>x</a:t>
                      </a:r>
                      <a:endParaRPr kumimoji="1" lang="ja-JP" altLang="en-US" sz="1200" dirty="0"/>
                    </a:p>
                  </a:txBody>
                  <a:tcPr/>
                </a:tc>
                <a:tc>
                  <a:txBody>
                    <a:bodyPr/>
                    <a:lstStyle/>
                    <a:p>
                      <a:pPr algn="ctr"/>
                      <a:r>
                        <a:rPr kumimoji="1" lang="en-US" altLang="ja-JP" sz="1200" dirty="0" smtClean="0"/>
                        <a:t>X</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a:p>
                  </a:txBody>
                  <a:tcPr/>
                </a:tc>
                <a:tc>
                  <a:txBody>
                    <a:bodyPr/>
                    <a:lstStyle/>
                    <a:p>
                      <a:pPr algn="ctr"/>
                      <a:endParaRPr kumimoji="1" lang="ja-JP" altLang="en-US" sz="1200"/>
                    </a:p>
                  </a:txBody>
                  <a:tcPr/>
                </a:tc>
                <a:tc>
                  <a:txBody>
                    <a:bodyPr/>
                    <a:lstStyle/>
                    <a:p>
                      <a:pPr algn="ctr"/>
                      <a:endParaRPr kumimoji="1" lang="ja-JP" altLang="en-US" sz="1200"/>
                    </a:p>
                  </a:txBody>
                  <a:tcPr/>
                </a:tc>
                <a:extLst>
                  <a:ext uri="{0D108BD9-81ED-4DB2-BD59-A6C34878D82A}">
                    <a16:rowId xmlns:a16="http://schemas.microsoft.com/office/drawing/2014/main" val="1044003978"/>
                  </a:ext>
                </a:extLst>
              </a:tr>
              <a:tr h="298908">
                <a:tc>
                  <a:txBody>
                    <a:bodyPr/>
                    <a:lstStyle/>
                    <a:p>
                      <a:r>
                        <a:rPr kumimoji="1" lang="en-US" altLang="ja-JP" sz="1200" dirty="0" smtClean="0"/>
                        <a:t>PHY II</a:t>
                      </a:r>
                      <a:endParaRPr kumimoji="1" lang="ja-JP" altLang="en-US" sz="1200" dirty="0"/>
                    </a:p>
                  </a:txBody>
                  <a:tcPr/>
                </a:tc>
                <a:tc>
                  <a:txBody>
                    <a:bodyPr/>
                    <a:lstStyle/>
                    <a:p>
                      <a:pPr algn="ctr"/>
                      <a:r>
                        <a:rPr kumimoji="1" lang="en-US" altLang="ja-JP" sz="1200" dirty="0" smtClean="0"/>
                        <a:t>x</a:t>
                      </a:r>
                      <a:endParaRPr kumimoji="1" lang="ja-JP" altLang="en-US" sz="1200" dirty="0"/>
                    </a:p>
                  </a:txBody>
                  <a:tcPr/>
                </a:tc>
                <a:tc>
                  <a:txBody>
                    <a:bodyPr/>
                    <a:lstStyle/>
                    <a:p>
                      <a:pPr algn="ctr"/>
                      <a:r>
                        <a:rPr kumimoji="1" lang="en-US" altLang="ja-JP" sz="1200" dirty="0" smtClean="0"/>
                        <a:t>x</a:t>
                      </a:r>
                      <a:endParaRPr kumimoji="1" lang="ja-JP" altLang="en-US" sz="1200" dirty="0"/>
                    </a:p>
                  </a:txBody>
                  <a:tcPr/>
                </a:tc>
                <a:tc>
                  <a:txBody>
                    <a:bodyPr/>
                    <a:lstStyle/>
                    <a:p>
                      <a:pPr algn="ctr"/>
                      <a:r>
                        <a:rPr kumimoji="1" lang="en-US" altLang="ja-JP" sz="1200" dirty="0" smtClean="0"/>
                        <a:t>x</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a:p>
                  </a:txBody>
                  <a:tcPr/>
                </a:tc>
                <a:tc>
                  <a:txBody>
                    <a:bodyPr/>
                    <a:lstStyle/>
                    <a:p>
                      <a:pPr algn="ctr"/>
                      <a:endParaRPr kumimoji="1" lang="ja-JP" altLang="en-US" sz="1200"/>
                    </a:p>
                  </a:txBody>
                  <a:tcPr/>
                </a:tc>
                <a:tc>
                  <a:txBody>
                    <a:bodyPr/>
                    <a:lstStyle/>
                    <a:p>
                      <a:pPr algn="ctr"/>
                      <a:endParaRPr kumimoji="1" lang="ja-JP" altLang="en-US" sz="1200"/>
                    </a:p>
                  </a:txBody>
                  <a:tcPr/>
                </a:tc>
                <a:extLst>
                  <a:ext uri="{0D108BD9-81ED-4DB2-BD59-A6C34878D82A}">
                    <a16:rowId xmlns:a16="http://schemas.microsoft.com/office/drawing/2014/main" val="1996368345"/>
                  </a:ext>
                </a:extLst>
              </a:tr>
              <a:tr h="298908">
                <a:tc>
                  <a:txBody>
                    <a:bodyPr/>
                    <a:lstStyle/>
                    <a:p>
                      <a:r>
                        <a:rPr kumimoji="1" lang="en-US" altLang="ja-JP" sz="1200" dirty="0" smtClean="0"/>
                        <a:t>PHY III</a:t>
                      </a:r>
                      <a:endParaRPr kumimoji="1" lang="ja-JP" altLang="en-US" sz="1200" dirty="0"/>
                    </a:p>
                  </a:txBody>
                  <a:tcPr/>
                </a:tc>
                <a:tc>
                  <a:txBody>
                    <a:bodyPr/>
                    <a:lstStyle/>
                    <a:p>
                      <a:pPr algn="ctr"/>
                      <a:r>
                        <a:rPr kumimoji="1" lang="en-US" altLang="ja-JP" sz="1200" dirty="0" smtClean="0"/>
                        <a:t>x</a:t>
                      </a:r>
                      <a:endParaRPr kumimoji="1" lang="ja-JP" altLang="en-US" sz="1200" dirty="0"/>
                    </a:p>
                  </a:txBody>
                  <a:tcPr/>
                </a:tc>
                <a:tc>
                  <a:txBody>
                    <a:bodyPr/>
                    <a:lstStyle/>
                    <a:p>
                      <a:pPr algn="ctr"/>
                      <a:r>
                        <a:rPr kumimoji="1" lang="en-US" altLang="ja-JP" sz="1200" dirty="0" smtClean="0"/>
                        <a:t>X</a:t>
                      </a:r>
                      <a:endParaRPr kumimoji="1" lang="ja-JP" altLang="en-US" sz="1200" dirty="0"/>
                    </a:p>
                  </a:txBody>
                  <a:tcPr/>
                </a:tc>
                <a:tc>
                  <a:txBody>
                    <a:bodyPr/>
                    <a:lstStyle/>
                    <a:p>
                      <a:pPr algn="ctr"/>
                      <a:r>
                        <a:rPr kumimoji="1" lang="en-US" altLang="ja-JP" sz="1200" dirty="0" smtClean="0"/>
                        <a:t>x</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a:p>
                  </a:txBody>
                  <a:tcPr/>
                </a:tc>
                <a:tc>
                  <a:txBody>
                    <a:bodyPr/>
                    <a:lstStyle/>
                    <a:p>
                      <a:pPr algn="ctr"/>
                      <a:endParaRPr kumimoji="1" lang="ja-JP" altLang="en-US" sz="1200"/>
                    </a:p>
                  </a:txBody>
                  <a:tcPr/>
                </a:tc>
                <a:tc>
                  <a:txBody>
                    <a:bodyPr/>
                    <a:lstStyle/>
                    <a:p>
                      <a:pPr algn="ctr"/>
                      <a:endParaRPr kumimoji="1" lang="ja-JP" altLang="en-US" sz="1200"/>
                    </a:p>
                  </a:txBody>
                  <a:tcPr/>
                </a:tc>
                <a:extLst>
                  <a:ext uri="{0D108BD9-81ED-4DB2-BD59-A6C34878D82A}">
                    <a16:rowId xmlns:a16="http://schemas.microsoft.com/office/drawing/2014/main" val="2246333888"/>
                  </a:ext>
                </a:extLst>
              </a:tr>
              <a:tr h="298908">
                <a:tc>
                  <a:txBody>
                    <a:bodyPr/>
                    <a:lstStyle/>
                    <a:p>
                      <a:r>
                        <a:rPr kumimoji="1" lang="en-US" altLang="ja-JP" sz="1200" dirty="0" smtClean="0"/>
                        <a:t>UFOOSK</a:t>
                      </a:r>
                      <a:endParaRPr kumimoji="1" lang="ja-JP" altLang="en-US" sz="1200" dirty="0"/>
                    </a:p>
                  </a:txBody>
                  <a:tcPr/>
                </a:tc>
                <a:tc>
                  <a:txBody>
                    <a:bodyPr/>
                    <a:lstStyle/>
                    <a:p>
                      <a:pPr algn="ctr"/>
                      <a:r>
                        <a:rPr kumimoji="1" lang="en-US" altLang="ja-JP" sz="1200" dirty="0" smtClean="0"/>
                        <a:t>X</a:t>
                      </a:r>
                      <a:endParaRPr kumimoji="1" lang="ja-JP" altLang="en-US" sz="1200" dirty="0"/>
                    </a:p>
                  </a:txBody>
                  <a:tcPr/>
                </a:tc>
                <a:tc>
                  <a:txBody>
                    <a:bodyPr/>
                    <a:lstStyle/>
                    <a:p>
                      <a:pPr algn="ctr"/>
                      <a:endParaRPr kumimoji="1" lang="ja-JP" altLang="en-US" sz="1200" dirty="0"/>
                    </a:p>
                  </a:txBody>
                  <a:tcPr/>
                </a:tc>
                <a:tc>
                  <a:txBody>
                    <a:bodyPr/>
                    <a:lstStyle/>
                    <a:p>
                      <a:pPr algn="ctr"/>
                      <a:r>
                        <a:rPr kumimoji="1" lang="en-US" altLang="ja-JP" sz="1200" dirty="0" smtClean="0"/>
                        <a:t>X</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a:p>
                  </a:txBody>
                  <a:tcPr/>
                </a:tc>
                <a:tc>
                  <a:txBody>
                    <a:bodyPr/>
                    <a:lstStyle/>
                    <a:p>
                      <a:pPr algn="ctr"/>
                      <a:endParaRPr kumimoji="1" lang="ja-JP" altLang="en-US" sz="1200"/>
                    </a:p>
                  </a:txBody>
                  <a:tcPr/>
                </a:tc>
                <a:tc>
                  <a:txBody>
                    <a:bodyPr/>
                    <a:lstStyle/>
                    <a:p>
                      <a:pPr algn="ctr"/>
                      <a:endParaRPr kumimoji="1" lang="ja-JP" altLang="en-US" sz="1200"/>
                    </a:p>
                  </a:txBody>
                  <a:tcPr/>
                </a:tc>
                <a:extLst>
                  <a:ext uri="{0D108BD9-81ED-4DB2-BD59-A6C34878D82A}">
                    <a16:rowId xmlns:a16="http://schemas.microsoft.com/office/drawing/2014/main" val="2224097380"/>
                  </a:ext>
                </a:extLst>
              </a:tr>
              <a:tr h="298908">
                <a:tc>
                  <a:txBody>
                    <a:bodyPr/>
                    <a:lstStyle/>
                    <a:p>
                      <a:r>
                        <a:rPr kumimoji="1" lang="en-US" altLang="ja-JP" sz="1200" dirty="0" smtClean="0"/>
                        <a:t>S2-PSK</a:t>
                      </a:r>
                      <a:endParaRPr kumimoji="1" lang="ja-JP" altLang="en-US" sz="1200" dirty="0"/>
                    </a:p>
                  </a:txBody>
                  <a:tcPr/>
                </a:tc>
                <a:tc>
                  <a:txBody>
                    <a:bodyPr/>
                    <a:lstStyle/>
                    <a:p>
                      <a:pPr algn="ctr"/>
                      <a:r>
                        <a:rPr kumimoji="1" lang="en-US" altLang="ja-JP" sz="1200" dirty="0" smtClean="0"/>
                        <a:t>X</a:t>
                      </a:r>
                      <a:endParaRPr kumimoji="1" lang="ja-JP" altLang="en-US" sz="1200" dirty="0"/>
                    </a:p>
                  </a:txBody>
                  <a:tcPr/>
                </a:tc>
                <a:tc>
                  <a:txBody>
                    <a:bodyPr/>
                    <a:lstStyle/>
                    <a:p>
                      <a:pPr algn="ctr"/>
                      <a:endParaRPr kumimoji="1" lang="ja-JP" altLang="en-US" sz="1200" dirty="0"/>
                    </a:p>
                  </a:txBody>
                  <a:tcPr/>
                </a:tc>
                <a:tc>
                  <a:txBody>
                    <a:bodyPr/>
                    <a:lstStyle/>
                    <a:p>
                      <a:pPr algn="ctr"/>
                      <a:r>
                        <a:rPr kumimoji="1" lang="en-US" altLang="ja-JP" sz="1200" dirty="0" smtClean="0"/>
                        <a:t>X</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a:p>
                  </a:txBody>
                  <a:tcPr/>
                </a:tc>
                <a:tc>
                  <a:txBody>
                    <a:bodyPr/>
                    <a:lstStyle/>
                    <a:p>
                      <a:pPr algn="ctr"/>
                      <a:endParaRPr kumimoji="1" lang="ja-JP" altLang="en-US" sz="1200"/>
                    </a:p>
                  </a:txBody>
                  <a:tcPr/>
                </a:tc>
                <a:tc>
                  <a:txBody>
                    <a:bodyPr/>
                    <a:lstStyle/>
                    <a:p>
                      <a:pPr algn="ctr"/>
                      <a:endParaRPr kumimoji="1" lang="ja-JP" altLang="en-US" sz="1200"/>
                    </a:p>
                  </a:txBody>
                  <a:tcPr/>
                </a:tc>
                <a:extLst>
                  <a:ext uri="{0D108BD9-81ED-4DB2-BD59-A6C34878D82A}">
                    <a16:rowId xmlns:a16="http://schemas.microsoft.com/office/drawing/2014/main" val="3857450142"/>
                  </a:ext>
                </a:extLst>
              </a:tr>
              <a:tr h="298908">
                <a:tc>
                  <a:txBody>
                    <a:bodyPr/>
                    <a:lstStyle/>
                    <a:p>
                      <a:r>
                        <a:rPr kumimoji="1" lang="en-US" altLang="ja-JP" sz="1200" dirty="0" smtClean="0"/>
                        <a:t>S8-PSK</a:t>
                      </a:r>
                      <a:endParaRPr kumimoji="1" lang="ja-JP" altLang="en-US" sz="1200" dirty="0"/>
                    </a:p>
                  </a:txBody>
                  <a:tcPr/>
                </a:tc>
                <a:tc>
                  <a:txBody>
                    <a:bodyPr/>
                    <a:lstStyle/>
                    <a:p>
                      <a:pPr algn="ctr"/>
                      <a:r>
                        <a:rPr kumimoji="1" lang="en-US" altLang="ja-JP" sz="1200" dirty="0" smtClean="0"/>
                        <a:t>X</a:t>
                      </a:r>
                      <a:endParaRPr kumimoji="1" lang="ja-JP" altLang="en-US" sz="1200" dirty="0"/>
                    </a:p>
                  </a:txBody>
                  <a:tcPr/>
                </a:tc>
                <a:tc>
                  <a:txBody>
                    <a:bodyPr/>
                    <a:lstStyle/>
                    <a:p>
                      <a:pPr algn="ctr"/>
                      <a:endParaRPr kumimoji="1" lang="ja-JP" altLang="en-US" sz="1200" dirty="0"/>
                    </a:p>
                  </a:txBody>
                  <a:tcPr/>
                </a:tc>
                <a:tc>
                  <a:txBody>
                    <a:bodyPr/>
                    <a:lstStyle/>
                    <a:p>
                      <a:pPr algn="ctr"/>
                      <a:r>
                        <a:rPr kumimoji="1" lang="en-US" altLang="ja-JP" sz="1200" dirty="0" smtClean="0"/>
                        <a:t>X</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a:p>
                  </a:txBody>
                  <a:tcPr/>
                </a:tc>
                <a:tc>
                  <a:txBody>
                    <a:bodyPr/>
                    <a:lstStyle/>
                    <a:p>
                      <a:pPr algn="ctr"/>
                      <a:endParaRPr kumimoji="1" lang="ja-JP" altLang="en-US" sz="1200"/>
                    </a:p>
                  </a:txBody>
                  <a:tcPr/>
                </a:tc>
                <a:extLst>
                  <a:ext uri="{0D108BD9-81ED-4DB2-BD59-A6C34878D82A}">
                    <a16:rowId xmlns:a16="http://schemas.microsoft.com/office/drawing/2014/main" val="624669590"/>
                  </a:ext>
                </a:extLst>
              </a:tr>
              <a:tr h="298908">
                <a:tc>
                  <a:txBody>
                    <a:bodyPr/>
                    <a:lstStyle/>
                    <a:p>
                      <a:r>
                        <a:rPr kumimoji="1" lang="en-US" altLang="ja-JP" sz="1200" dirty="0" smtClean="0"/>
                        <a:t>HS-PSK</a:t>
                      </a:r>
                      <a:endParaRPr kumimoji="1" lang="ja-JP" altLang="en-US" sz="1200" dirty="0"/>
                    </a:p>
                  </a:txBody>
                  <a:tcPr/>
                </a:tc>
                <a:tc>
                  <a:txBody>
                    <a:bodyPr/>
                    <a:lstStyle/>
                    <a:p>
                      <a:pPr algn="ctr"/>
                      <a:r>
                        <a:rPr kumimoji="1" lang="en-US" altLang="ja-JP" sz="1200" dirty="0" smtClean="0"/>
                        <a:t>X</a:t>
                      </a:r>
                      <a:endParaRPr kumimoji="1" lang="ja-JP" altLang="en-US" sz="1200" dirty="0"/>
                    </a:p>
                  </a:txBody>
                  <a:tcPr/>
                </a:tc>
                <a:tc>
                  <a:txBody>
                    <a:bodyPr/>
                    <a:lstStyle/>
                    <a:p>
                      <a:pPr algn="ctr"/>
                      <a:endParaRPr kumimoji="1" lang="ja-JP" altLang="en-US" sz="1200" dirty="0"/>
                    </a:p>
                  </a:txBody>
                  <a:tcPr/>
                </a:tc>
                <a:tc>
                  <a:txBody>
                    <a:bodyPr/>
                    <a:lstStyle/>
                    <a:p>
                      <a:pPr algn="ctr"/>
                      <a:r>
                        <a:rPr kumimoji="1" lang="en-US" altLang="ja-JP" sz="1200" dirty="0" smtClean="0"/>
                        <a:t>X</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a:p>
                  </a:txBody>
                  <a:tcPr/>
                </a:tc>
                <a:tc>
                  <a:txBody>
                    <a:bodyPr/>
                    <a:lstStyle/>
                    <a:p>
                      <a:pPr algn="ctr"/>
                      <a:endParaRPr kumimoji="1" lang="ja-JP" altLang="en-US" sz="1200"/>
                    </a:p>
                  </a:txBody>
                  <a:tcPr/>
                </a:tc>
                <a:extLst>
                  <a:ext uri="{0D108BD9-81ED-4DB2-BD59-A6C34878D82A}">
                    <a16:rowId xmlns:a16="http://schemas.microsoft.com/office/drawing/2014/main" val="2613883669"/>
                  </a:ext>
                </a:extLst>
              </a:tr>
              <a:tr h="298908">
                <a:tc>
                  <a:txBody>
                    <a:bodyPr/>
                    <a:lstStyle/>
                    <a:p>
                      <a:r>
                        <a:rPr kumimoji="1" lang="en-US" altLang="ja-JP" sz="1200" dirty="0" smtClean="0"/>
                        <a:t>Offset-VPWM</a:t>
                      </a:r>
                      <a:endParaRPr kumimoji="1" lang="ja-JP" altLang="en-US" sz="1200" dirty="0"/>
                    </a:p>
                  </a:txBody>
                  <a:tcPr/>
                </a:tc>
                <a:tc>
                  <a:txBody>
                    <a:bodyPr/>
                    <a:lstStyle/>
                    <a:p>
                      <a:pPr algn="ctr"/>
                      <a:r>
                        <a:rPr kumimoji="1" lang="en-US" altLang="ja-JP" sz="1200" dirty="0" smtClean="0"/>
                        <a:t>X</a:t>
                      </a:r>
                      <a:endParaRPr kumimoji="1" lang="ja-JP" altLang="en-US" sz="1200" dirty="0"/>
                    </a:p>
                  </a:txBody>
                  <a:tcPr/>
                </a:tc>
                <a:tc>
                  <a:txBody>
                    <a:bodyPr/>
                    <a:lstStyle/>
                    <a:p>
                      <a:pPr algn="ctr"/>
                      <a:endParaRPr kumimoji="1" lang="ja-JP" altLang="en-US" sz="1200" dirty="0"/>
                    </a:p>
                  </a:txBody>
                  <a:tcPr/>
                </a:tc>
                <a:tc>
                  <a:txBody>
                    <a:bodyPr/>
                    <a:lstStyle/>
                    <a:p>
                      <a:pPr algn="ctr"/>
                      <a:r>
                        <a:rPr kumimoji="1" lang="en-US" altLang="ja-JP" sz="1200" dirty="0" smtClean="0"/>
                        <a:t>x</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a:p>
                  </a:txBody>
                  <a:tcPr/>
                </a:tc>
                <a:tc>
                  <a:txBody>
                    <a:bodyPr/>
                    <a:lstStyle/>
                    <a:p>
                      <a:pPr algn="ctr"/>
                      <a:endParaRPr kumimoji="1" lang="ja-JP" altLang="en-US" sz="1200" dirty="0"/>
                    </a:p>
                  </a:txBody>
                  <a:tcPr/>
                </a:tc>
                <a:tc>
                  <a:txBody>
                    <a:bodyPr/>
                    <a:lstStyle/>
                    <a:p>
                      <a:pPr algn="ctr"/>
                      <a:endParaRPr kumimoji="1" lang="ja-JP" altLang="en-US" sz="1200"/>
                    </a:p>
                  </a:txBody>
                  <a:tcPr/>
                </a:tc>
                <a:extLst>
                  <a:ext uri="{0D108BD9-81ED-4DB2-BD59-A6C34878D82A}">
                    <a16:rowId xmlns:a16="http://schemas.microsoft.com/office/drawing/2014/main" val="1422807167"/>
                  </a:ext>
                </a:extLst>
              </a:tr>
              <a:tr h="298908">
                <a:tc>
                  <a:txBody>
                    <a:bodyPr/>
                    <a:lstStyle/>
                    <a:p>
                      <a:r>
                        <a:rPr kumimoji="1" lang="en-US" altLang="ja-JP" sz="1200" dirty="0" smtClean="0"/>
                        <a:t>Twinkle VPPM</a:t>
                      </a:r>
                      <a:endParaRPr kumimoji="1" lang="ja-JP" altLang="en-US" sz="1200" dirty="0"/>
                    </a:p>
                  </a:txBody>
                  <a:tcPr/>
                </a:tc>
                <a:tc>
                  <a:txBody>
                    <a:bodyPr/>
                    <a:lstStyle/>
                    <a:p>
                      <a:pPr algn="ctr"/>
                      <a:r>
                        <a:rPr kumimoji="1" lang="en-US" altLang="ja-JP" sz="1200" dirty="0" smtClean="0"/>
                        <a:t>X</a:t>
                      </a:r>
                      <a:endParaRPr kumimoji="1" lang="ja-JP" altLang="en-US" sz="1200" dirty="0"/>
                    </a:p>
                  </a:txBody>
                  <a:tcPr/>
                </a:tc>
                <a:tc>
                  <a:txBody>
                    <a:bodyPr/>
                    <a:lstStyle/>
                    <a:p>
                      <a:pPr algn="ctr"/>
                      <a:endParaRPr kumimoji="1" lang="ja-JP" altLang="en-US" sz="1200" dirty="0"/>
                    </a:p>
                  </a:txBody>
                  <a:tcPr/>
                </a:tc>
                <a:tc>
                  <a:txBody>
                    <a:bodyPr/>
                    <a:lstStyle/>
                    <a:p>
                      <a:pPr algn="ctr"/>
                      <a:r>
                        <a:rPr kumimoji="1" lang="en-US" altLang="ja-JP" sz="1200" dirty="0" smtClean="0"/>
                        <a:t>X</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a:p>
                  </a:txBody>
                  <a:tcPr/>
                </a:tc>
                <a:tc>
                  <a:txBody>
                    <a:bodyPr/>
                    <a:lstStyle/>
                    <a:p>
                      <a:pPr algn="ctr"/>
                      <a:endParaRPr kumimoji="1" lang="ja-JP" altLang="en-US" sz="1200" dirty="0"/>
                    </a:p>
                  </a:txBody>
                  <a:tcPr/>
                </a:tc>
                <a:tc>
                  <a:txBody>
                    <a:bodyPr/>
                    <a:lstStyle/>
                    <a:p>
                      <a:pPr algn="ctr"/>
                      <a:endParaRPr kumimoji="1" lang="ja-JP" altLang="en-US" sz="1200"/>
                    </a:p>
                  </a:txBody>
                  <a:tcPr/>
                </a:tc>
                <a:extLst>
                  <a:ext uri="{0D108BD9-81ED-4DB2-BD59-A6C34878D82A}">
                    <a16:rowId xmlns:a16="http://schemas.microsoft.com/office/drawing/2014/main" val="2263376429"/>
                  </a:ext>
                </a:extLst>
              </a:tr>
              <a:tr h="298908">
                <a:tc>
                  <a:txBody>
                    <a:bodyPr/>
                    <a:lstStyle/>
                    <a:p>
                      <a:r>
                        <a:rPr kumimoji="1" lang="en-US" altLang="ja-JP" sz="1200" dirty="0" smtClean="0"/>
                        <a:t>RS-FSK</a:t>
                      </a:r>
                      <a:endParaRPr kumimoji="1" lang="ja-JP" altLang="en-US" sz="1200" dirty="0"/>
                    </a:p>
                  </a:txBody>
                  <a:tcPr/>
                </a:tc>
                <a:tc>
                  <a:txBody>
                    <a:bodyPr/>
                    <a:lstStyle/>
                    <a:p>
                      <a:pPr algn="ctr"/>
                      <a:r>
                        <a:rPr kumimoji="1" lang="en-US" altLang="ja-JP" sz="1200" dirty="0" smtClean="0"/>
                        <a:t>X</a:t>
                      </a:r>
                      <a:endParaRPr kumimoji="1" lang="ja-JP" altLang="en-US" sz="1200" dirty="0"/>
                    </a:p>
                  </a:txBody>
                  <a:tcPr/>
                </a:tc>
                <a:tc>
                  <a:txBody>
                    <a:bodyPr/>
                    <a:lstStyle/>
                    <a:p>
                      <a:pPr algn="ctr"/>
                      <a:endParaRPr kumimoji="1" lang="ja-JP" altLang="en-US" sz="1200" dirty="0"/>
                    </a:p>
                  </a:txBody>
                  <a:tcPr/>
                </a:tc>
                <a:tc>
                  <a:txBody>
                    <a:bodyPr/>
                    <a:lstStyle/>
                    <a:p>
                      <a:pPr algn="ctr"/>
                      <a:r>
                        <a:rPr kumimoji="1" lang="en-US" altLang="ja-JP" sz="1200" dirty="0" smtClean="0"/>
                        <a:t>X</a:t>
                      </a:r>
                      <a:endParaRPr kumimoji="1" lang="ja-JP" altLang="en-US" sz="1200" dirty="0"/>
                    </a:p>
                  </a:txBody>
                  <a:tcPr/>
                </a:tc>
                <a:tc>
                  <a:txBody>
                    <a:bodyPr/>
                    <a:lstStyle/>
                    <a:p>
                      <a:pPr algn="ctr"/>
                      <a:endParaRPr kumimoji="1" lang="ja-JP" altLang="en-US" sz="1200"/>
                    </a:p>
                  </a:txBody>
                  <a:tcPr/>
                </a:tc>
                <a:tc>
                  <a:txBody>
                    <a:bodyPr/>
                    <a:lstStyle/>
                    <a:p>
                      <a:pPr algn="ctr"/>
                      <a:endParaRPr kumimoji="1" lang="ja-JP" altLang="en-US" sz="1200"/>
                    </a:p>
                  </a:txBody>
                  <a:tcPr/>
                </a:tc>
                <a:tc>
                  <a:txBody>
                    <a:bodyPr/>
                    <a:lstStyle/>
                    <a:p>
                      <a:pPr algn="ct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3754722794"/>
                  </a:ext>
                </a:extLst>
              </a:tr>
              <a:tr h="298908">
                <a:tc>
                  <a:txBody>
                    <a:bodyPr/>
                    <a:lstStyle/>
                    <a:p>
                      <a:r>
                        <a:rPr kumimoji="1" lang="en-US" altLang="ja-JP" sz="1200" dirty="0" smtClean="0"/>
                        <a:t>CM-FSK</a:t>
                      </a:r>
                      <a:endParaRPr kumimoji="1" lang="ja-JP" altLang="en-US" sz="1200" dirty="0"/>
                    </a:p>
                  </a:txBody>
                  <a:tcPr/>
                </a:tc>
                <a:tc>
                  <a:txBody>
                    <a:bodyPr/>
                    <a:lstStyle/>
                    <a:p>
                      <a:pPr algn="ctr"/>
                      <a:r>
                        <a:rPr kumimoji="1" lang="en-US" altLang="ja-JP" sz="1200" dirty="0" smtClean="0"/>
                        <a:t>X</a:t>
                      </a:r>
                      <a:endParaRPr kumimoji="1" lang="ja-JP" altLang="en-US" sz="1200" dirty="0"/>
                    </a:p>
                  </a:txBody>
                  <a:tcPr/>
                </a:tc>
                <a:tc>
                  <a:txBody>
                    <a:bodyPr/>
                    <a:lstStyle/>
                    <a:p>
                      <a:pPr algn="ctr"/>
                      <a:endParaRPr kumimoji="1" lang="ja-JP" altLang="en-US" sz="1200" dirty="0"/>
                    </a:p>
                  </a:txBody>
                  <a:tcPr/>
                </a:tc>
                <a:tc>
                  <a:txBody>
                    <a:bodyPr/>
                    <a:lstStyle/>
                    <a:p>
                      <a:pPr algn="ctr"/>
                      <a:r>
                        <a:rPr kumimoji="1" lang="en-US" altLang="ja-JP" sz="1200" dirty="0" smtClean="0"/>
                        <a:t>X</a:t>
                      </a:r>
                      <a:endParaRPr kumimoji="1" lang="ja-JP" altLang="en-US" sz="1200" dirty="0"/>
                    </a:p>
                  </a:txBody>
                  <a:tcPr/>
                </a:tc>
                <a:tc>
                  <a:txBody>
                    <a:bodyPr/>
                    <a:lstStyle/>
                    <a:p>
                      <a:pPr algn="ctr"/>
                      <a:endParaRPr kumimoji="1" lang="ja-JP" altLang="en-US" sz="1200"/>
                    </a:p>
                  </a:txBody>
                  <a:tcPr/>
                </a:tc>
                <a:tc>
                  <a:txBody>
                    <a:bodyPr/>
                    <a:lstStyle/>
                    <a:p>
                      <a:pPr algn="ctr"/>
                      <a:endParaRPr kumimoji="1" lang="ja-JP" altLang="en-US" sz="1200"/>
                    </a:p>
                  </a:txBody>
                  <a:tcPr/>
                </a:tc>
                <a:tc>
                  <a:txBody>
                    <a:bodyPr/>
                    <a:lstStyle/>
                    <a:p>
                      <a:pPr algn="ctr"/>
                      <a:endParaRPr kumimoji="1" lang="ja-JP" altLang="en-US" sz="1200"/>
                    </a:p>
                  </a:txBody>
                  <a:tcPr/>
                </a:tc>
                <a:tc>
                  <a:txBody>
                    <a:bodyPr/>
                    <a:lstStyle/>
                    <a:p>
                      <a:pPr algn="ctr"/>
                      <a:endParaRPr kumimoji="1" lang="ja-JP" altLang="en-US" sz="1200" dirty="0"/>
                    </a:p>
                  </a:txBody>
                  <a:tcPr/>
                </a:tc>
                <a:extLst>
                  <a:ext uri="{0D108BD9-81ED-4DB2-BD59-A6C34878D82A}">
                    <a16:rowId xmlns:a16="http://schemas.microsoft.com/office/drawing/2014/main" val="2103450730"/>
                  </a:ext>
                </a:extLst>
              </a:tr>
              <a:tr h="298908">
                <a:tc>
                  <a:txBody>
                    <a:bodyPr/>
                    <a:lstStyle/>
                    <a:p>
                      <a:r>
                        <a:rPr kumimoji="1" lang="en-US" altLang="ja-JP" sz="1200" dirty="0" smtClean="0"/>
                        <a:t>C-OOK</a:t>
                      </a:r>
                      <a:endParaRPr kumimoji="1" lang="ja-JP" altLang="en-US" sz="1200" dirty="0"/>
                    </a:p>
                  </a:txBody>
                  <a:tcPr/>
                </a:tc>
                <a:tc>
                  <a:txBody>
                    <a:bodyPr/>
                    <a:lstStyle/>
                    <a:p>
                      <a:pPr algn="ctr"/>
                      <a:r>
                        <a:rPr kumimoji="1" lang="en-US" altLang="ja-JP" sz="1200" dirty="0" smtClean="0"/>
                        <a:t>X</a:t>
                      </a:r>
                      <a:endParaRPr kumimoji="1" lang="ja-JP" altLang="en-US" sz="1200" dirty="0"/>
                    </a:p>
                  </a:txBody>
                  <a:tcPr/>
                </a:tc>
                <a:tc>
                  <a:txBody>
                    <a:bodyPr/>
                    <a:lstStyle/>
                    <a:p>
                      <a:pPr algn="ctr"/>
                      <a:endParaRPr kumimoji="1" lang="ja-JP" altLang="en-US" sz="1200" dirty="0"/>
                    </a:p>
                  </a:txBody>
                  <a:tcPr/>
                </a:tc>
                <a:tc>
                  <a:txBody>
                    <a:bodyPr/>
                    <a:lstStyle/>
                    <a:p>
                      <a:pPr algn="ctr"/>
                      <a:r>
                        <a:rPr kumimoji="1" lang="en-US" altLang="ja-JP" sz="1200" dirty="0" smtClean="0"/>
                        <a:t>X</a:t>
                      </a:r>
                      <a:endParaRPr kumimoji="1" lang="ja-JP" altLang="en-US" sz="1200" dirty="0"/>
                    </a:p>
                  </a:txBody>
                  <a:tcPr/>
                </a:tc>
                <a:tc>
                  <a:txBody>
                    <a:bodyPr/>
                    <a:lstStyle/>
                    <a:p>
                      <a:pPr algn="ctr"/>
                      <a:endParaRPr kumimoji="1" lang="ja-JP" altLang="en-US" sz="1200"/>
                    </a:p>
                  </a:txBody>
                  <a:tcPr/>
                </a:tc>
                <a:tc>
                  <a:txBody>
                    <a:bodyPr/>
                    <a:lstStyle/>
                    <a:p>
                      <a:pPr algn="ctr"/>
                      <a:endParaRPr kumimoji="1" lang="ja-JP" altLang="en-US" sz="1200"/>
                    </a:p>
                  </a:txBody>
                  <a:tcPr/>
                </a:tc>
                <a:tc>
                  <a:txBody>
                    <a:bodyPr/>
                    <a:lstStyle/>
                    <a:p>
                      <a:pPr algn="ctr"/>
                      <a:endParaRPr kumimoji="1" lang="ja-JP" altLang="en-US" sz="1200"/>
                    </a:p>
                  </a:txBody>
                  <a:tcPr/>
                </a:tc>
                <a:tc>
                  <a:txBody>
                    <a:bodyPr/>
                    <a:lstStyle/>
                    <a:p>
                      <a:pPr algn="ctr"/>
                      <a:endParaRPr kumimoji="1" lang="ja-JP" altLang="en-US" sz="1200" dirty="0"/>
                    </a:p>
                  </a:txBody>
                  <a:tcPr/>
                </a:tc>
                <a:extLst>
                  <a:ext uri="{0D108BD9-81ED-4DB2-BD59-A6C34878D82A}">
                    <a16:rowId xmlns:a16="http://schemas.microsoft.com/office/drawing/2014/main" val="2169017112"/>
                  </a:ext>
                </a:extLst>
              </a:tr>
              <a:tr h="298908">
                <a:tc>
                  <a:txBody>
                    <a:bodyPr/>
                    <a:lstStyle/>
                    <a:p>
                      <a:r>
                        <a:rPr kumimoji="1" lang="en-US" altLang="ja-JP" sz="1200" dirty="0" smtClean="0"/>
                        <a:t>MPM</a:t>
                      </a:r>
                      <a:endParaRPr kumimoji="1" lang="ja-JP" altLang="en-US" sz="1200" dirty="0"/>
                    </a:p>
                  </a:txBody>
                  <a:tcPr/>
                </a:tc>
                <a:tc>
                  <a:txBody>
                    <a:bodyPr/>
                    <a:lstStyle/>
                    <a:p>
                      <a:pPr algn="ctr"/>
                      <a:r>
                        <a:rPr kumimoji="1" lang="en-US" altLang="ja-JP" sz="1200" dirty="0" smtClean="0"/>
                        <a:t>x</a:t>
                      </a:r>
                      <a:endParaRPr kumimoji="1" lang="ja-JP" altLang="en-US" sz="1200" dirty="0"/>
                    </a:p>
                  </a:txBody>
                  <a:tcPr/>
                </a:tc>
                <a:tc>
                  <a:txBody>
                    <a:bodyPr/>
                    <a:lstStyle/>
                    <a:p>
                      <a:pPr algn="ctr"/>
                      <a:endParaRPr kumimoji="1" lang="ja-JP" altLang="en-US" sz="1200" dirty="0"/>
                    </a:p>
                  </a:txBody>
                  <a:tcPr/>
                </a:tc>
                <a:tc>
                  <a:txBody>
                    <a:bodyPr/>
                    <a:lstStyle/>
                    <a:p>
                      <a:pPr algn="ctr"/>
                      <a:r>
                        <a:rPr kumimoji="1" lang="en-US" altLang="ja-JP" sz="1200" dirty="0" smtClean="0"/>
                        <a:t>X</a:t>
                      </a:r>
                      <a:endParaRPr kumimoji="1" lang="ja-JP" altLang="en-US" sz="1200" dirty="0"/>
                    </a:p>
                  </a:txBody>
                  <a:tcPr/>
                </a:tc>
                <a:tc>
                  <a:txBody>
                    <a:bodyPr/>
                    <a:lstStyle/>
                    <a:p>
                      <a:pPr algn="ctr"/>
                      <a:endParaRPr kumimoji="1" lang="ja-JP" altLang="en-US" sz="1200"/>
                    </a:p>
                  </a:txBody>
                  <a:tcPr/>
                </a:tc>
                <a:tc>
                  <a:txBody>
                    <a:bodyPr/>
                    <a:lstStyle/>
                    <a:p>
                      <a:pPr algn="ctr"/>
                      <a:endParaRPr kumimoji="1" lang="ja-JP" altLang="en-US" sz="1200"/>
                    </a:p>
                  </a:txBody>
                  <a:tcPr/>
                </a:tc>
                <a:tc>
                  <a:txBody>
                    <a:bodyPr/>
                    <a:lstStyle/>
                    <a:p>
                      <a:pPr algn="ctr"/>
                      <a:endParaRPr kumimoji="1" lang="ja-JP" altLang="en-US" sz="1200"/>
                    </a:p>
                  </a:txBody>
                  <a:tcPr/>
                </a:tc>
                <a:tc>
                  <a:txBody>
                    <a:bodyPr/>
                    <a:lstStyle/>
                    <a:p>
                      <a:pPr algn="ctr"/>
                      <a:endParaRPr kumimoji="1" lang="ja-JP" altLang="en-US" sz="1200" dirty="0"/>
                    </a:p>
                  </a:txBody>
                  <a:tcPr/>
                </a:tc>
                <a:extLst>
                  <a:ext uri="{0D108BD9-81ED-4DB2-BD59-A6C34878D82A}">
                    <a16:rowId xmlns:a16="http://schemas.microsoft.com/office/drawing/2014/main" val="4171580710"/>
                  </a:ext>
                </a:extLst>
              </a:tr>
              <a:tr h="298908">
                <a:tc>
                  <a:txBody>
                    <a:bodyPr/>
                    <a:lstStyle/>
                    <a:p>
                      <a:r>
                        <a:rPr kumimoji="1" lang="en-US" altLang="ja-JP" sz="1200" dirty="0" smtClean="0"/>
                        <a:t>(PHY VI)</a:t>
                      </a:r>
                      <a:endParaRPr kumimoji="1" lang="ja-JP" altLang="en-US" sz="1200" dirty="0"/>
                    </a:p>
                  </a:txBody>
                  <a:tcPr/>
                </a:tc>
                <a:tc>
                  <a:txBody>
                    <a:bodyPr/>
                    <a:lstStyle/>
                    <a:p>
                      <a:pPr algn="ctr"/>
                      <a:endParaRPr kumimoji="1" lang="ja-JP" altLang="en-US" sz="1200"/>
                    </a:p>
                  </a:txBody>
                  <a:tcPr/>
                </a:tc>
                <a:tc>
                  <a:txBody>
                    <a:bodyPr/>
                    <a:lstStyle/>
                    <a:p>
                      <a:pPr algn="ctr"/>
                      <a:endParaRPr kumimoji="1" lang="ja-JP" altLang="en-US" sz="1200"/>
                    </a:p>
                  </a:txBody>
                  <a:tcPr/>
                </a:tc>
                <a:tc>
                  <a:txBody>
                    <a:bodyPr/>
                    <a:lstStyle/>
                    <a:p>
                      <a:pPr algn="ctr"/>
                      <a:endParaRPr kumimoji="1" lang="ja-JP" altLang="en-US" sz="1200" dirty="0"/>
                    </a:p>
                  </a:txBody>
                  <a:tcPr/>
                </a:tc>
                <a:tc>
                  <a:txBody>
                    <a:bodyPr/>
                    <a:lstStyle/>
                    <a:p>
                      <a:pPr algn="ctr"/>
                      <a:endParaRPr kumimoji="1" lang="ja-JP" altLang="en-US" sz="1200"/>
                    </a:p>
                  </a:txBody>
                  <a:tcPr/>
                </a:tc>
                <a:tc>
                  <a:txBody>
                    <a:bodyPr/>
                    <a:lstStyle/>
                    <a:p>
                      <a:pPr algn="ctr"/>
                      <a:endParaRPr kumimoji="1" lang="ja-JP" altLang="en-US" sz="1200"/>
                    </a:p>
                  </a:txBody>
                  <a:tcPr/>
                </a:tc>
                <a:tc>
                  <a:txBody>
                    <a:bodyPr/>
                    <a:lstStyle/>
                    <a:p>
                      <a:pPr algn="ctr"/>
                      <a:endParaRPr kumimoji="1" lang="ja-JP" altLang="en-US" sz="1200"/>
                    </a:p>
                  </a:txBody>
                  <a:tcPr/>
                </a:tc>
                <a:tc>
                  <a:txBody>
                    <a:bodyPr/>
                    <a:lstStyle/>
                    <a:p>
                      <a:pPr algn="ctr"/>
                      <a:endParaRPr kumimoji="1" lang="ja-JP" altLang="en-US" sz="1200" dirty="0"/>
                    </a:p>
                  </a:txBody>
                  <a:tcPr/>
                </a:tc>
                <a:extLst>
                  <a:ext uri="{0D108BD9-81ED-4DB2-BD59-A6C34878D82A}">
                    <a16:rowId xmlns:a16="http://schemas.microsoft.com/office/drawing/2014/main" val="2927236352"/>
                  </a:ext>
                </a:extLst>
              </a:tr>
            </a:tbl>
          </a:graphicData>
        </a:graphic>
      </p:graphicFrame>
    </p:spTree>
    <p:extLst>
      <p:ext uri="{BB962C8B-B14F-4D97-AF65-F5344CB8AC3E}">
        <p14:creationId xmlns:p14="http://schemas.microsoft.com/office/powerpoint/2010/main" val="3869621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lstStyle/>
          <a:p>
            <a:r>
              <a:rPr kumimoji="1" lang="en-US" altLang="ja-JP" dirty="0" smtClean="0"/>
              <a:t>Subclause 4.4.3 and 8.5</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smtClean="0"/>
              <a:t>Hideki Aoyama (Panasonic)</a:t>
            </a:r>
            <a:endParaRPr lang="ja-JP" altLang="en-US" dirty="0"/>
          </a:p>
        </p:txBody>
      </p:sp>
      <p:sp>
        <p:nvSpPr>
          <p:cNvPr id="4" name="スライド番号プレースホルダー 3"/>
          <p:cNvSpPr>
            <a:spLocks noGrp="1"/>
          </p:cNvSpPr>
          <p:nvPr>
            <p:ph type="sldNum" sz="quarter" idx="12"/>
          </p:nvPr>
        </p:nvSpPr>
        <p:spPr/>
        <p:txBody>
          <a:bodyPr/>
          <a:lstStyle/>
          <a:p>
            <a:fld id="{FC5B63B5-0E23-404E-B554-7C1A08338C75}" type="slidenum">
              <a:rPr lang="ja-JP" altLang="en-US" smtClean="0"/>
              <a:pPr/>
              <a:t>8</a:t>
            </a:fld>
            <a:endParaRPr lang="ja-JP" altLang="en-US" dirty="0"/>
          </a:p>
        </p:txBody>
      </p:sp>
      <p:sp>
        <p:nvSpPr>
          <p:cNvPr id="9" name="コンテンツ プレースホルダー 8"/>
          <p:cNvSpPr>
            <a:spLocks noGrp="1"/>
          </p:cNvSpPr>
          <p:nvPr>
            <p:ph sz="quarter" idx="13"/>
          </p:nvPr>
        </p:nvSpPr>
        <p:spPr/>
        <p:txBody>
          <a:bodyPr/>
          <a:lstStyle/>
          <a:p>
            <a:r>
              <a:rPr kumimoji="1" lang="en-US" altLang="ja-JP" dirty="0" smtClean="0"/>
              <a:t>Original 15.7 was also confusing what is described in 4.4.3 and 8.5 (and there are some duplications)</a:t>
            </a:r>
          </a:p>
          <a:p>
            <a:r>
              <a:rPr lang="en-US" altLang="ja-JP" dirty="0" smtClean="0"/>
              <a:t>My suggestions are:</a:t>
            </a:r>
          </a:p>
          <a:p>
            <a:pPr lvl="1"/>
            <a:r>
              <a:rPr kumimoji="1" lang="en-US" altLang="ja-JP" dirty="0" smtClean="0"/>
              <a:t>Show only dimming method list (in slide 5) in 4.4.3</a:t>
            </a:r>
          </a:p>
          <a:p>
            <a:pPr lvl="1"/>
            <a:r>
              <a:rPr lang="en-US" altLang="ja-JP" dirty="0" smtClean="0"/>
              <a:t>Describe in detail in 8.5</a:t>
            </a:r>
            <a:endParaRPr kumimoji="1" lang="en-US" altLang="ja-JP" dirty="0" smtClean="0"/>
          </a:p>
        </p:txBody>
      </p:sp>
    </p:spTree>
    <p:extLst>
      <p:ext uri="{BB962C8B-B14F-4D97-AF65-F5344CB8AC3E}">
        <p14:creationId xmlns:p14="http://schemas.microsoft.com/office/powerpoint/2010/main" val="818633249"/>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
      <a:majorFont>
        <a:latin typeface="Times New Roman"/>
        <a:ea typeface="ＭＳ Ｐ明朝"/>
        <a:cs typeface=""/>
      </a:majorFont>
      <a:minorFont>
        <a:latin typeface="Times New Roman"/>
        <a:ea typeface="ＭＳ Ｐ明朝"/>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noFill/>
        <a:ln w="12700" cap="flat" cmpd="sng" algn="ctr">
          <a:solidFill>
            <a:schemeClr val="tx1"/>
          </a:solidFill>
          <a:prstDash val="solid"/>
          <a:round/>
          <a:headEnd type="none" w="sm" len="sm"/>
          <a:tailEnd type="none" w="sm" len="sm"/>
        </a:ln>
        <a:effectLs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7092</TotalTime>
  <Words>500</Words>
  <Application>Microsoft Office PowerPoint</Application>
  <PresentationFormat>画面に合わせる (4:3)</PresentationFormat>
  <Paragraphs>156</Paragraphs>
  <Slides>8</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ＭＳ Ｐゴシック</vt:lpstr>
      <vt:lpstr>ＭＳ Ｐ明朝</vt:lpstr>
      <vt:lpstr>Arial</vt:lpstr>
      <vt:lpstr>Calibri</vt:lpstr>
      <vt:lpstr>Times New Roman</vt:lpstr>
      <vt:lpstr>IEEE-P802_15</vt:lpstr>
      <vt:lpstr>PowerPoint プレゼンテーション</vt:lpstr>
      <vt:lpstr>Original 15.7 dimming</vt:lpstr>
      <vt:lpstr>New dimming subclauses (PHY 4 and 5)</vt:lpstr>
      <vt:lpstr>New dimming subclauses (PHY 6)</vt:lpstr>
      <vt:lpstr>Suggested combined dimming methods</vt:lpstr>
      <vt:lpstr>Original 15.7 dimming</vt:lpstr>
      <vt:lpstr>PowerPoint プレゼンテーション</vt:lpstr>
      <vt:lpstr>Subclause 4.4.3 and 8.5</vt:lpstr>
    </vt:vector>
  </TitlesOfParts>
  <Company>Panasonic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青山秀紀</dc:creator>
  <cp:lastModifiedBy>aoyama</cp:lastModifiedBy>
  <cp:revision>212</cp:revision>
  <dcterms:created xsi:type="dcterms:W3CDTF">2015-03-02T06:23:45Z</dcterms:created>
  <dcterms:modified xsi:type="dcterms:W3CDTF">2017-07-11T11:33:41Z</dcterms:modified>
</cp:coreProperties>
</file>