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35" r:id="rId14"/>
    <p:sldId id="336" r:id="rId15"/>
    <p:sldId id="337" r:id="rId16"/>
    <p:sldId id="338" r:id="rId17"/>
    <p:sldId id="307" r:id="rId18"/>
    <p:sldId id="339" r:id="rId19"/>
    <p:sldId id="308" r:id="rId20"/>
    <p:sldId id="312" r:id="rId21"/>
    <p:sldId id="329" r:id="rId22"/>
    <p:sldId id="330" r:id="rId23"/>
    <p:sldId id="327" r:id="rId24"/>
    <p:sldId id="280" r:id="rId25"/>
    <p:sldId id="328" r:id="rId26"/>
    <p:sldId id="333" r:id="rId27"/>
    <p:sldId id="341" r:id="rId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35"/>
            <p14:sldId id="336"/>
            <p14:sldId id="337"/>
            <p14:sldId id="338"/>
            <p14:sldId id="307"/>
            <p14:sldId id="339"/>
            <p14:sldId id="308"/>
            <p14:sldId id="312"/>
            <p14:sldId id="329"/>
            <p14:sldId id="330"/>
            <p14:sldId id="327"/>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33"/>
            <p14:sldId id="34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5" d="100"/>
          <a:sy n="125" d="100"/>
        </p:scale>
        <p:origin x="-1824"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6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15-17-0409-</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datatracker.ietf.org/doc/draft-ietf-lpwan-overview/" TargetMode="External"/><Relationship Id="rId4" Type="http://schemas.openxmlformats.org/officeDocument/2006/relationships/hyperlink" Target="https://datatracker.ietf.org/doc/draft-ietf-lpwan-ipv6-static-context-hc/" TargetMode="External"/><Relationship Id="rId5" Type="http://schemas.openxmlformats.org/officeDocument/2006/relationships/hyperlink" Target="https://datatracker.ietf.org/doc/draft-ietf-lpwan-coap-static-context-hc/" TargetMode="External"/><Relationship Id="rId6" Type="http://schemas.openxmlformats.org/officeDocument/2006/relationships/hyperlink" Target="https://datatracker.ietf.org/doc/draft-lagos-lpwan-icmpv6-static-context-hc-00"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 2017 </a:t>
            </a:r>
            <a:r>
              <a:rPr lang="en-US" sz="1600" dirty="0" smtClean="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a:t>
            </a:r>
            <a:r>
              <a:rPr lang="en-US" sz="1600" dirty="0" smtClean="0">
                <a:solidFill>
                  <a:srgbClr val="FF0000"/>
                </a:solidFill>
                <a:latin typeface="Times New Roman" pitchFamily="18" charset="0"/>
                <a:ea typeface="ＭＳ Ｐゴシック" pitchFamily="-65" charset="-128"/>
                <a:cs typeface="+mn-cs"/>
              </a:rPr>
              <a:t>Sep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2017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2017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752600"/>
            <a:ext cx="8305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Corrigendum </a:t>
            </a:r>
            <a:endParaRPr lang="en-US" sz="2800" b="1" dirty="0" smtClean="0"/>
          </a:p>
          <a:p>
            <a:pPr marL="914400" lvl="1" indent="-457200" eaLnBrk="0" fontAlgn="b" hangingPunct="0">
              <a:buClr>
                <a:srgbClr val="FF0000"/>
              </a:buClr>
              <a:buFont typeface="Wingdings" charset="0"/>
              <a:buChar char="q"/>
            </a:pPr>
            <a:r>
              <a:rPr lang="en-US" sz="2800" b="1" dirty="0" smtClean="0"/>
              <a:t>Discussion on wording of subclause 4.4.a</a:t>
            </a:r>
          </a:p>
          <a:p>
            <a:pPr marL="914400" lvl="1" indent="-457200" eaLnBrk="0" fontAlgn="b" hangingPunct="0">
              <a:buClr>
                <a:srgbClr val="FF0000"/>
              </a:buClr>
              <a:buFont typeface="Wingdings" charset="0"/>
              <a:buChar char="q"/>
            </a:pPr>
            <a:r>
              <a:rPr lang="en-US" sz="2800" b="1" dirty="0" smtClean="0"/>
              <a:t>C</a:t>
            </a:r>
            <a:r>
              <a:rPr lang="en-US" sz="2800" b="1" dirty="0" smtClean="0"/>
              <a:t>omment </a:t>
            </a:r>
            <a:r>
              <a:rPr lang="en-US" sz="2800" b="1" dirty="0" smtClean="0"/>
              <a:t>resolution</a:t>
            </a:r>
          </a:p>
          <a:p>
            <a:pPr marL="914400" lvl="1" indent="-457200" eaLnBrk="0" fontAlgn="b" hangingPunct="0">
              <a:buClr>
                <a:srgbClr val="FF0000"/>
              </a:buClr>
              <a:buFont typeface="Wingdings" charset="0"/>
              <a:buChar char="q"/>
            </a:pPr>
            <a:r>
              <a:rPr lang="en-US" sz="2800" b="1" dirty="0" smtClean="0"/>
              <a:t>Motion to start Sponsor Ballot</a:t>
            </a:r>
            <a:endParaRPr lang="en-US" sz="2800" b="1" dirty="0" smtClean="0"/>
          </a:p>
          <a:p>
            <a:pPr marL="457200" indent="-457200" eaLnBrk="0" fontAlgn="b" hangingPunct="0">
              <a:buClr>
                <a:srgbClr val="FF0000"/>
              </a:buClr>
              <a:buFont typeface="Wingdings" charset="0"/>
              <a:buChar char="q"/>
            </a:pPr>
            <a:r>
              <a:rPr lang="en-US" sz="2800" b="1" dirty="0" smtClean="0"/>
              <a:t>Discussion on next revision changes</a:t>
            </a:r>
          </a:p>
          <a:p>
            <a:pPr marL="914400" lvl="1" indent="-457200" eaLnBrk="0" fontAlgn="b" hangingPunct="0">
              <a:buClr>
                <a:srgbClr val="FF0000"/>
              </a:buClr>
              <a:buFont typeface="Wingdings" charset="0"/>
              <a:buChar char="q"/>
            </a:pPr>
            <a:r>
              <a:rPr lang="en-US" sz="2800" b="1" dirty="0" smtClean="0"/>
              <a:t>Review roll-up document consisting of approved amendments, etc.</a:t>
            </a:r>
          </a:p>
          <a:p>
            <a:pPr marL="914400" lvl="1" indent="-457200" eaLnBrk="0" fontAlgn="b" hangingPunct="0">
              <a:buClr>
                <a:srgbClr val="FF0000"/>
              </a:buClr>
              <a:buFont typeface="Wingdings" charset="0"/>
              <a:buChar char="q"/>
            </a:pPr>
            <a:r>
              <a:rPr lang="en-US" sz="2800" b="1" dirty="0" smtClean="0"/>
              <a:t>Discussion of other changes to 802.15.4 standard</a:t>
            </a:r>
            <a:r>
              <a:rPr lang="en-US" sz="2800" dirty="0" smtClean="0"/>
              <a:t> </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533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07</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05</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a:t>6TiSCH Autonomous Scheduling Function (ASF) draft-duquennoy-6tisch-asf-00 </a:t>
            </a:r>
          </a:p>
          <a:p>
            <a:pPr lvl="1"/>
            <a:r>
              <a:rPr lang="en-US" sz="1400" dirty="0"/>
              <a:t>This document defines a Scheduling Function called "ASF": the 6TiSCH </a:t>
            </a:r>
            <a:r>
              <a:rPr lang="en-US" sz="1400" dirty="0" smtClean="0"/>
              <a:t>Autonomous </a:t>
            </a:r>
            <a:r>
              <a:rPr lang="en-US" sz="1400" dirty="0"/>
              <a:t>Scheduling Function. With ASF, nodes maintain their TSCH schedule based on local neighborhood knowledge, without any signaling. Hashes of the nodes’ MAC address are used to deterministically derive the [</a:t>
            </a:r>
            <a:r>
              <a:rPr lang="en-US" sz="1400" dirty="0" err="1"/>
              <a:t>slotOffset</a:t>
            </a:r>
            <a:r>
              <a:rPr lang="en-US" sz="1400" dirty="0" smtClean="0"/>
              <a:t>, channelOffset</a:t>
            </a:r>
            <a:r>
              <a:rPr lang="en-US" sz="1400" dirty="0"/>
              <a:t>] location of cells in the TSCH schedule. The MAC, control, and application traffic planes are assigned to distinct slotframes, for isolation and flexible dimensioning. This approach provides over-provisioned schedules with low maintenance, in pursuit for simplicity rather than optimality. </a:t>
            </a:r>
          </a:p>
          <a:p>
            <a:r>
              <a:rPr lang="en-US" sz="1800" dirty="0"/>
              <a:t>draft-ietf-6tisch-minimal-security-</a:t>
            </a:r>
            <a:r>
              <a:rPr lang="en-US" sz="1800" dirty="0" smtClean="0"/>
              <a:t>03</a:t>
            </a:r>
          </a:p>
          <a:p>
            <a:pPr lvl="1"/>
            <a:r>
              <a:rPr lang="en-US" sz="1400" dirty="0" smtClean="0"/>
              <a:t> </a:t>
            </a:r>
            <a:r>
              <a:rPr lang="en-US" sz="1400" dirty="0"/>
              <a:t>This document describes the minimal mechanisms required to support secure enrollment of a pledge, a device being added to an IPv6 over the TSCH mode of IEEE 802.15.4e (6TiSCH) network. It assumes that the pledge has been provisioned with a credential that is relevant to the deployment - the "one-touch" scenario. The goal of this configuration is to set link-layer keys, and to establish a secure end-to-end session between each pledge and the join registrar who may use that to further configure the pledge. Additional security behaviors and mechanisms may be added on top of this minimal framework.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endParaRPr lang="en-US" sz="2000" dirty="0"/>
          </a:p>
          <a:p>
            <a:r>
              <a:rPr lang="en-US" sz="1800" dirty="0">
                <a:hlinkClick r:id="rId3"/>
              </a:rPr>
              <a:t>draft-ietf-6tisch-dtsecurity-secure-join-00 	</a:t>
            </a:r>
          </a:p>
          <a:p>
            <a:pPr lvl="1"/>
            <a:r>
              <a:rPr lang="en-US" sz="1600" dirty="0"/>
              <a:t>6tisch Secure Join protocol</a:t>
            </a:r>
            <a:endParaRPr lang="en-US" sz="1600" dirty="0">
              <a:cs typeface="ＭＳ Ｐゴシック" charset="0"/>
            </a:endParaRPr>
          </a:p>
          <a:p>
            <a:pPr lvl="1"/>
            <a:r>
              <a:rPr lang="en-US" sz="1600" dirty="0">
                <a:cs typeface="ＭＳ Ｐゴシック" charset="0"/>
              </a:rPr>
              <a:t>Abstract: </a:t>
            </a:r>
            <a:r>
              <a:rPr lang="en-US" sz="1600" dirty="0"/>
              <a:t>securing the join process and making that fit within the constraints of high latency, low throughput and small frame sizes that characterize IEEE802.15.4 </a:t>
            </a:r>
            <a:r>
              <a:rPr lang="en-US" sz="1600" dirty="0" smtClean="0"/>
              <a:t>TSCH</a:t>
            </a:r>
          </a:p>
          <a:p>
            <a:r>
              <a:rPr lang="en-US" sz="1800" dirty="0"/>
              <a:t>Packet Delivery Deadline time in 6LoWPAN Routing Header draft-lijo-6lo-expiration-time-04 </a:t>
            </a:r>
          </a:p>
          <a:p>
            <a:pPr lvl="1"/>
            <a:r>
              <a:rPr lang="en-US" sz="1600" dirty="0"/>
              <a:t>This document specifies a new type for the 6LoWPAN routing header containing the delivery deadline time for data packets. The deadline time enables forwarding and scheduling decisions for time critical IoT M2M applications that need deterministic delay guarantees over constrained networks and operate within time-synchronized networks. </a:t>
            </a:r>
          </a:p>
          <a:p>
            <a:r>
              <a:rPr lang="en-US" sz="1800" dirty="0"/>
              <a:t>Example Packets for 6TiSCH Configuration draft-munoz-6tisch-examples-02 </a:t>
            </a:r>
          </a:p>
          <a:p>
            <a:pPr lvl="1"/>
            <a:r>
              <a:rPr lang="en-US" sz="1600" dirty="0"/>
              <a:t>This draft contains example packets exchanged by nodes implementing the following </a:t>
            </a:r>
            <a:r>
              <a:rPr lang="en-US" sz="1600" dirty="0" smtClean="0"/>
              <a:t>IETF </a:t>
            </a:r>
            <a:r>
              <a:rPr lang="en-US" sz="1600" dirty="0"/>
              <a:t>documents: RFC 8180: Minimal IPv6 over the TSCH Mode of IEEE 802.15.4e (6TiSCH) Configuration, draft-wang-6tisch- 6top-protocol-07, RFC 8138: IPv6 over </a:t>
            </a:r>
            <a:r>
              <a:rPr lang="en-US" sz="1600" dirty="0" smtClean="0"/>
              <a:t>Low power </a:t>
            </a:r>
            <a:r>
              <a:rPr lang="en-US" sz="1600" dirty="0"/>
              <a:t>Wireless Personal Area Network (6LoWPAN) Routing Header and RFC 8025: IPv6 over Low- Power Wireless Personal Area Network (6LoWPAN) Paging Dispatch. All packets are presented both in raw binary and fully parsed contents. This document can be used as a reference when implementing the previous mentioned RFCs and Internet Drafts.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619140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p>
          <a:p>
            <a:r>
              <a:rPr lang="en-US" sz="1800" dirty="0"/>
              <a:t>draft-papadopoulos-6tisch-pre-reqs-00 </a:t>
            </a:r>
            <a:r>
              <a:rPr lang="en-US" sz="1800" dirty="0" smtClean="0">
                <a:hlinkClick r:id="rId3"/>
              </a:rPr>
              <a:t>	</a:t>
            </a:r>
          </a:p>
          <a:p>
            <a:pPr lvl="1"/>
            <a:r>
              <a:rPr lang="en-US" sz="1600" dirty="0"/>
              <a:t>Exploiting Packet Replication and Elimination in Complex Tracks in 6TiSCH LLNs </a:t>
            </a:r>
            <a:endParaRPr lang="en-US" sz="1600" dirty="0" smtClean="0">
              <a:cs typeface="ＭＳ Ｐゴシック" charset="0"/>
            </a:endParaRPr>
          </a:p>
          <a:p>
            <a:pPr lvl="1"/>
            <a:r>
              <a:rPr lang="en-US" sz="1400" dirty="0" smtClean="0">
                <a:cs typeface="ＭＳ Ｐゴシック" charset="0"/>
              </a:rPr>
              <a:t>Abstract: </a:t>
            </a:r>
            <a:r>
              <a:rPr lang="en-US" sz="1400" dirty="0"/>
              <a:t>6TiSCH Packet Replication and Elimination mechanism consists in duplicating data packets into several paths in the network to increase reliability and provide low jitter. Over a wireless medium, this technique can take advantage of communication overhearing, when parallel transmissions over two adjacent paths are scheduled. This document presents the concept and details the required changes to the current specifications that will be necessary to enable </a:t>
            </a:r>
            <a:r>
              <a:rPr lang="en-US" sz="1400" dirty="0" smtClean="0"/>
              <a:t>this. </a:t>
            </a:r>
            <a:endParaRPr lang="en-US" sz="14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2276906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endParaRPr lang="en-US" sz="1600" dirty="0"/>
          </a:p>
          <a:p>
            <a:r>
              <a:rPr lang="en-US" sz="1600" dirty="0"/>
              <a:t>Published:</a:t>
            </a:r>
          </a:p>
          <a:p>
            <a:pPr lvl="1"/>
            <a:r>
              <a:rPr lang="en-US" sz="1600" dirty="0"/>
              <a:t>draft-</a:t>
            </a:r>
            <a:r>
              <a:rPr lang="en-US" sz="1600" dirty="0" err="1"/>
              <a:t>ietf</a:t>
            </a:r>
            <a:r>
              <a:rPr lang="en-US" sz="1600" dirty="0"/>
              <a:t>-core-etch now RFC 8132</a:t>
            </a:r>
          </a:p>
          <a:p>
            <a:r>
              <a:rPr lang="en-US" sz="1600" dirty="0"/>
              <a:t>In IESG Processing, more WG input required:</a:t>
            </a:r>
          </a:p>
          <a:p>
            <a:pPr lvl="1"/>
            <a:r>
              <a:rPr lang="en-US" sz="1600" dirty="0"/>
              <a:t>draft-ietf-core-links-json-09</a:t>
            </a:r>
          </a:p>
          <a:p>
            <a:pPr lvl="1"/>
            <a:r>
              <a:rPr lang="en-US" sz="1600" dirty="0"/>
              <a:t>Objective: Confirm direction of handling ARTART comment (10).</a:t>
            </a:r>
          </a:p>
          <a:p>
            <a:r>
              <a:rPr lang="en-US" sz="1600" dirty="0"/>
              <a:t>draft-ietf-core-coap-tcp-tls-09</a:t>
            </a:r>
          </a:p>
          <a:p>
            <a:pPr lvl="1"/>
            <a:r>
              <a:rPr lang="en-US" sz="1600" dirty="0" smtClean="0"/>
              <a:t>Discuss </a:t>
            </a:r>
            <a:r>
              <a:rPr lang="en-US" sz="1600" dirty="0"/>
              <a:t>this based on</a:t>
            </a:r>
            <a:r>
              <a:rPr lang="en-US" sz="1600" dirty="0" smtClean="0"/>
              <a:t>:</a:t>
            </a:r>
            <a:endParaRPr lang="en-US" sz="1600" dirty="0"/>
          </a:p>
          <a:p>
            <a:pPr lvl="2"/>
            <a:r>
              <a:rPr lang="en-US" sz="1200" dirty="0"/>
              <a:t>draft-silverajan-core-coap-alternative-transports-10</a:t>
            </a:r>
          </a:p>
          <a:p>
            <a:pPr lvl="2"/>
            <a:r>
              <a:rPr lang="en-US" sz="1200" dirty="0"/>
              <a:t>draft-silverajan-core-coap-protocol-negotiation-06</a:t>
            </a:r>
          </a:p>
          <a:p>
            <a:pPr lvl="1"/>
            <a:r>
              <a:rPr lang="en-US" sz="1600" dirty="0"/>
              <a:t>Objective: Review possible resolutions around the URI Schemes issue raised by IESG; discuss the related immediate need for further work on transport indication/protocol negotiation (45).</a:t>
            </a:r>
          </a:p>
          <a:p>
            <a:r>
              <a:rPr lang="en-US" sz="1600" dirty="0"/>
              <a:t>WG documents ()</a:t>
            </a:r>
          </a:p>
          <a:p>
            <a:pPr lvl="1"/>
            <a:r>
              <a:rPr lang="en-US" sz="1600" dirty="0"/>
              <a:t>draft-ietf-core-cocoa-01</a:t>
            </a:r>
          </a:p>
          <a:p>
            <a:pPr lvl="1"/>
            <a:r>
              <a:rPr lang="en-US" sz="1600" dirty="0"/>
              <a:t>Objective: Evaluate positions of related WGs/RGs and go for WGLC (10).</a:t>
            </a:r>
          </a:p>
          <a:p>
            <a:r>
              <a:rPr lang="en-US" sz="1600" dirty="0"/>
              <a:t>Go for WGLC (35</a:t>
            </a:r>
            <a:r>
              <a:rPr lang="en-US" sz="1600" dirty="0" smtClean="0"/>
              <a:t>)</a:t>
            </a:r>
          </a:p>
          <a:p>
            <a:pPr lvl="1"/>
            <a:r>
              <a:rPr lang="en-US" sz="1200" dirty="0" smtClean="0"/>
              <a:t>draft</a:t>
            </a:r>
            <a:r>
              <a:rPr lang="en-US" sz="1200" dirty="0"/>
              <a:t>-ietf-core-comi-00</a:t>
            </a:r>
          </a:p>
          <a:p>
            <a:pPr lvl="1"/>
            <a:r>
              <a:rPr lang="en-US" sz="1200" dirty="0"/>
              <a:t>draft-ietf-core-sid-01</a:t>
            </a:r>
          </a:p>
          <a:p>
            <a:pPr lvl="1"/>
            <a:r>
              <a:rPr lang="en-US" sz="1200" dirty="0"/>
              <a:t>draft-ietf-core-yang-cbor-04</a:t>
            </a:r>
          </a:p>
          <a:p>
            <a:pPr lvl="1"/>
            <a:r>
              <a:rPr lang="en-US" sz="1200" dirty="0"/>
              <a:t>draft-veillette-core-yang-library-</a:t>
            </a:r>
            <a:r>
              <a:rPr lang="en-US" sz="1200" dirty="0" smtClean="0"/>
              <a:t>00</a:t>
            </a:r>
            <a:endParaRPr lang="en-US" sz="12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Tree>
    <p:extLst>
      <p:ext uri="{BB962C8B-B14F-4D97-AF65-F5344CB8AC3E}">
        <p14:creationId xmlns:p14="http://schemas.microsoft.com/office/powerpoint/2010/main" val="3327911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0" y="3810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endParaRPr lang="en-US" sz="1600" dirty="0"/>
          </a:p>
          <a:p>
            <a:r>
              <a:rPr lang="en-US" sz="1600" dirty="0"/>
              <a:t>draft-ietf-core-senml-10</a:t>
            </a:r>
          </a:p>
          <a:p>
            <a:pPr lvl="2">
              <a:buFont typeface="Lucida Grande"/>
              <a:buChar char="-"/>
            </a:pPr>
            <a:r>
              <a:rPr lang="en-US" sz="1600" dirty="0"/>
              <a:t>Objective: Process WGLC </a:t>
            </a:r>
            <a:r>
              <a:rPr lang="en-US" sz="1600" dirty="0" smtClean="0"/>
              <a:t>comments</a:t>
            </a:r>
            <a:endParaRPr lang="en-US" sz="1600" dirty="0"/>
          </a:p>
          <a:p>
            <a:r>
              <a:rPr lang="en-US" sz="1600" dirty="0"/>
              <a:t>WG documents (after DNSSD first meeting</a:t>
            </a:r>
            <a:r>
              <a:rPr lang="en-US" sz="1600" dirty="0" smtClean="0"/>
              <a:t>)</a:t>
            </a:r>
            <a:endParaRPr lang="en-US" sz="1600" dirty="0"/>
          </a:p>
          <a:p>
            <a:pPr lvl="1"/>
            <a:r>
              <a:rPr lang="en-US" sz="1600" dirty="0"/>
              <a:t>draft-ietf-core-rd-dns-sd-00</a:t>
            </a:r>
          </a:p>
          <a:p>
            <a:pPr lvl="1"/>
            <a:r>
              <a:rPr lang="en-US" sz="1600" dirty="0"/>
              <a:t>draft-ietf-core-resource-directory-11</a:t>
            </a:r>
          </a:p>
          <a:p>
            <a:pPr marL="1082675" lvl="1"/>
            <a:r>
              <a:rPr lang="en-US" sz="1600" dirty="0"/>
              <a:t>Objective: Converge on the emerging information model and the DNS-SD relationship </a:t>
            </a:r>
          </a:p>
          <a:p>
            <a:r>
              <a:rPr lang="en-US" sz="1600" dirty="0"/>
              <a:t>WG documents (avoid TLS conflict</a:t>
            </a:r>
            <a:r>
              <a:rPr lang="en-US" sz="1600" dirty="0" smtClean="0"/>
              <a:t>)</a:t>
            </a:r>
            <a:endParaRPr lang="en-US" sz="1600" dirty="0"/>
          </a:p>
          <a:p>
            <a:pPr lvl="1"/>
            <a:r>
              <a:rPr lang="en-US" sz="1600" dirty="0"/>
              <a:t>draft-ietf-core-coap-pubsub-02</a:t>
            </a:r>
          </a:p>
          <a:p>
            <a:pPr marL="1082675" lvl="1"/>
            <a:r>
              <a:rPr lang="en-US" sz="1600" dirty="0"/>
              <a:t>Objective: ? </a:t>
            </a:r>
          </a:p>
          <a:p>
            <a:pPr lvl="1"/>
            <a:r>
              <a:rPr lang="en-US" sz="1600" dirty="0"/>
              <a:t>draft-ietf-core-object-security-04</a:t>
            </a:r>
          </a:p>
          <a:p>
            <a:pPr lvl="1"/>
            <a:r>
              <a:rPr lang="en-US" sz="1600" dirty="0"/>
              <a:t>draft-mattsson-core-security-overhead-00</a:t>
            </a:r>
          </a:p>
          <a:p>
            <a:pPr lvl="1"/>
            <a:r>
              <a:rPr lang="en-US" sz="1600" dirty="0"/>
              <a:t>draft-hartke-core-e2e-security-reqs-02</a:t>
            </a:r>
          </a:p>
          <a:p>
            <a:pPr marL="1082675" lvl="1"/>
            <a:r>
              <a:rPr lang="en-US" sz="1600" dirty="0"/>
              <a:t>Objective: </a:t>
            </a:r>
            <a:r>
              <a:rPr lang="en-US" sz="1600" dirty="0" smtClean="0"/>
              <a:t>?</a:t>
            </a:r>
            <a:endParaRPr lang="en-US" sz="1600" dirty="0"/>
          </a:p>
          <a:p>
            <a:r>
              <a:rPr lang="en-US" sz="1600" dirty="0"/>
              <a:t>Related Active Documents (not working group documents)</a:t>
            </a:r>
            <a:r>
              <a:rPr lang="en-US" sz="1600" dirty="0" smtClean="0"/>
              <a:t>:</a:t>
            </a:r>
            <a:endParaRPr lang="en-US" sz="1600" dirty="0"/>
          </a:p>
          <a:p>
            <a:pPr lvl="1"/>
            <a:r>
              <a:rPr lang="en-US" sz="1600" dirty="0"/>
              <a:t>draft-tiloca-core-multicast-oscoap-02</a:t>
            </a:r>
          </a:p>
          <a:p>
            <a:pPr marL="1084263" lvl="1" indent="-627063"/>
            <a:r>
              <a:rPr lang="en-US" sz="1600" dirty="0"/>
              <a:t>Objective: Discuss updates, find reviewers (10); Slot leader: Marco </a:t>
            </a:r>
            <a:r>
              <a:rPr lang="en-US" sz="1600" dirty="0" err="1" smtClean="0"/>
              <a:t>Tiloca</a:t>
            </a:r>
            <a:endParaRPr lang="en-US" sz="1600" dirty="0"/>
          </a:p>
          <a:p>
            <a:pPr lvl="1"/>
            <a:r>
              <a:rPr lang="en-US" sz="1600" dirty="0"/>
              <a:t>draft-amsuess-core-repeat-request-tag-00</a:t>
            </a:r>
          </a:p>
          <a:p>
            <a:pPr marL="1084263" lvl="1" indent="-627063"/>
            <a:r>
              <a:rPr lang="en-US" sz="1600" dirty="0"/>
              <a:t>Objective: </a:t>
            </a:r>
            <a:r>
              <a:rPr lang="en-US" sz="1600" dirty="0" smtClean="0"/>
              <a:t>?</a:t>
            </a:r>
            <a:endParaRPr lang="en-US" sz="1600" dirty="0"/>
          </a:p>
          <a:p>
            <a:pPr lvl="1"/>
            <a:r>
              <a:rPr lang="en-US" sz="1600" dirty="0"/>
              <a:t>draft-arkko-core-dev-urn-04</a:t>
            </a:r>
          </a:p>
          <a:p>
            <a:pPr marL="1082675" lvl="1"/>
            <a:r>
              <a:rPr lang="en-US" sz="1600" dirty="0"/>
              <a:t>Objective: </a:t>
            </a:r>
            <a:r>
              <a:rPr lang="en-US" sz="1600" dirty="0" smtClean="0"/>
              <a:t>?</a:t>
            </a:r>
            <a:endParaRPr lang="en-US" sz="1600" dirty="0"/>
          </a:p>
          <a:p>
            <a:pPr lvl="1"/>
            <a:endParaRPr lang="en-US" sz="1600" dirty="0"/>
          </a:p>
          <a:p>
            <a:endParaRPr lang="en-US" sz="20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1583371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t>No Agenda posted</a:t>
            </a:r>
            <a:endParaRPr lang="en-US" sz="14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a:t>ROLL Status meeting 			</a:t>
            </a:r>
            <a:r>
              <a:rPr lang="en-US" sz="1800" dirty="0" smtClean="0"/>
              <a:t>  </a:t>
            </a:r>
            <a:r>
              <a:rPr lang="en-US" sz="1800" dirty="0"/>
              <a:t>-----&gt;      </a:t>
            </a:r>
            <a:r>
              <a:rPr lang="en-US" sz="1800" dirty="0" smtClean="0"/>
              <a:t>Peter</a:t>
            </a:r>
            <a:r>
              <a:rPr lang="en-US" sz="1800" dirty="0"/>
              <a:t>/Ines</a:t>
            </a:r>
          </a:p>
          <a:p>
            <a:r>
              <a:rPr lang="en-US" sz="1800" dirty="0" smtClean="0"/>
              <a:t>RPL</a:t>
            </a:r>
            <a:r>
              <a:rPr lang="en-US" sz="1800" dirty="0"/>
              <a:t>-info </a:t>
            </a:r>
            <a:r>
              <a:rPr lang="en-US" sz="1800" dirty="0" smtClean="0"/>
              <a:t>- </a:t>
            </a:r>
            <a:r>
              <a:rPr lang="en-US" sz="1800" dirty="0"/>
              <a:t>draft-</a:t>
            </a:r>
            <a:r>
              <a:rPr lang="en-US" sz="1800" dirty="0" err="1"/>
              <a:t>ietf</a:t>
            </a:r>
            <a:r>
              <a:rPr lang="en-US" sz="1800" dirty="0"/>
              <a:t>-roll-</a:t>
            </a:r>
            <a:r>
              <a:rPr lang="en-US" sz="1800" dirty="0" err="1"/>
              <a:t>useofrplinfo</a:t>
            </a:r>
            <a:r>
              <a:rPr lang="en-US" sz="1800" dirty="0"/>
              <a:t> 	</a:t>
            </a:r>
            <a:r>
              <a:rPr lang="en-US" sz="1800" dirty="0" smtClean="0"/>
              <a:t> </a:t>
            </a:r>
            <a:r>
              <a:rPr lang="en-US" sz="1800" dirty="0"/>
              <a:t>-----&gt; 	  </a:t>
            </a:r>
            <a:r>
              <a:rPr lang="en-US" sz="1800" dirty="0" smtClean="0"/>
              <a:t>Michael</a:t>
            </a:r>
            <a:endParaRPr lang="en-US" sz="1800" dirty="0"/>
          </a:p>
          <a:p>
            <a:r>
              <a:rPr lang="en-US" sz="1800" dirty="0"/>
              <a:t>Multicast-</a:t>
            </a:r>
            <a:r>
              <a:rPr lang="en-US" sz="1800" dirty="0" smtClean="0"/>
              <a:t>Bier - </a:t>
            </a:r>
            <a:r>
              <a:rPr lang="en-US" sz="1800" dirty="0"/>
              <a:t>draft-</a:t>
            </a:r>
            <a:r>
              <a:rPr lang="en-US" sz="1800" dirty="0" err="1"/>
              <a:t>ietf</a:t>
            </a:r>
            <a:r>
              <a:rPr lang="en-US" sz="1800" dirty="0"/>
              <a:t>-roll-</a:t>
            </a:r>
            <a:r>
              <a:rPr lang="en-US" sz="1800" dirty="0" err="1"/>
              <a:t>ccast</a:t>
            </a:r>
            <a:r>
              <a:rPr lang="en-US" sz="1800" dirty="0"/>
              <a:t> 	</a:t>
            </a:r>
            <a:r>
              <a:rPr lang="en-US" sz="1800" dirty="0" smtClean="0"/>
              <a:t> </a:t>
            </a:r>
            <a:r>
              <a:rPr lang="en-US" sz="1800" dirty="0"/>
              <a:t>-----&gt; 	  </a:t>
            </a:r>
            <a:r>
              <a:rPr lang="en-US" sz="1800" dirty="0" err="1" smtClean="0"/>
              <a:t>Carsten</a:t>
            </a:r>
            <a:endParaRPr lang="en-US" sz="1800" dirty="0"/>
          </a:p>
          <a:p>
            <a:r>
              <a:rPr lang="en-US" sz="1800" dirty="0"/>
              <a:t>No-Path </a:t>
            </a:r>
            <a:r>
              <a:rPr lang="en-US" sz="1800" dirty="0" smtClean="0"/>
              <a:t>DAO - </a:t>
            </a:r>
            <a:r>
              <a:rPr lang="en-US" sz="1800" dirty="0"/>
              <a:t>draft-</a:t>
            </a:r>
            <a:r>
              <a:rPr lang="en-US" sz="1800" dirty="0" err="1"/>
              <a:t>ietf</a:t>
            </a:r>
            <a:r>
              <a:rPr lang="en-US" sz="1800" dirty="0"/>
              <a:t>-roll-efficient-</a:t>
            </a:r>
            <a:r>
              <a:rPr lang="en-US" sz="1800" dirty="0" err="1" smtClean="0"/>
              <a:t>npda</a:t>
            </a:r>
            <a:r>
              <a:rPr lang="en-US" sz="1800" dirty="0" smtClean="0"/>
              <a:t> </a:t>
            </a:r>
            <a:r>
              <a:rPr lang="en-US" sz="1800" dirty="0"/>
              <a:t>-----&gt; 	  </a:t>
            </a:r>
            <a:r>
              <a:rPr lang="en-US" sz="1800" dirty="0" smtClean="0"/>
              <a:t>Rahul</a:t>
            </a:r>
            <a:endParaRPr lang="en-US" sz="1800" dirty="0"/>
          </a:p>
          <a:p>
            <a:r>
              <a:rPr lang="en-US" sz="1800" dirty="0"/>
              <a:t>AODV-RPL </a:t>
            </a:r>
            <a:r>
              <a:rPr lang="en-US" sz="1800" dirty="0" smtClean="0"/>
              <a:t>- </a:t>
            </a:r>
            <a:r>
              <a:rPr lang="en-US" sz="1800" dirty="0"/>
              <a:t>draft-</a:t>
            </a:r>
            <a:r>
              <a:rPr lang="en-US" sz="1800" dirty="0" err="1"/>
              <a:t>ietf</a:t>
            </a:r>
            <a:r>
              <a:rPr lang="en-US" sz="1800" dirty="0"/>
              <a:t>-roll-</a:t>
            </a:r>
            <a:r>
              <a:rPr lang="en-US" sz="1800" dirty="0" err="1"/>
              <a:t>aodv</a:t>
            </a:r>
            <a:r>
              <a:rPr lang="en-US" sz="1800" dirty="0"/>
              <a:t>-</a:t>
            </a:r>
            <a:r>
              <a:rPr lang="en-US" sz="1800" dirty="0" err="1" smtClean="0"/>
              <a:t>rpl</a:t>
            </a:r>
            <a:r>
              <a:rPr lang="en-US" sz="1800" dirty="0" smtClean="0"/>
              <a:t>	-</a:t>
            </a:r>
            <a:r>
              <a:rPr lang="en-US" sz="1800" dirty="0"/>
              <a:t>----&gt; 	  </a:t>
            </a:r>
            <a:r>
              <a:rPr lang="en-US" sz="1800" dirty="0" smtClean="0"/>
              <a:t>Charlie</a:t>
            </a:r>
            <a:endParaRPr lang="en-US" sz="1800" dirty="0"/>
          </a:p>
          <a:p>
            <a:r>
              <a:rPr lang="en-US" sz="1800" dirty="0"/>
              <a:t>Load Balancing </a:t>
            </a:r>
            <a:r>
              <a:rPr lang="en-US" sz="1800" dirty="0" smtClean="0"/>
              <a:t>- </a:t>
            </a:r>
            <a:r>
              <a:rPr lang="en-US" sz="1800" dirty="0"/>
              <a:t>draft-</a:t>
            </a:r>
            <a:r>
              <a:rPr lang="en-US" sz="1800" dirty="0" err="1"/>
              <a:t>hou</a:t>
            </a:r>
            <a:r>
              <a:rPr lang="en-US" sz="1800" dirty="0"/>
              <a:t>-roll-</a:t>
            </a:r>
            <a:r>
              <a:rPr lang="en-US" sz="1800" dirty="0" err="1"/>
              <a:t>rpl</a:t>
            </a:r>
            <a:r>
              <a:rPr lang="en-US" sz="1800" dirty="0"/>
              <a:t>-parent-selection  ------&gt; 	  </a:t>
            </a:r>
            <a:r>
              <a:rPr lang="en-US" sz="1800" dirty="0" err="1" smtClean="0"/>
              <a:t>Jianqiang</a:t>
            </a:r>
            <a:endParaRPr lang="en-US" sz="1800" dirty="0" smtClean="0"/>
          </a:p>
          <a:p>
            <a:r>
              <a:rPr lang="en-US" sz="1800" dirty="0" smtClean="0"/>
              <a:t>DAO</a:t>
            </a:r>
            <a:r>
              <a:rPr lang="en-US" sz="1800" dirty="0"/>
              <a:t>-projection </a:t>
            </a:r>
            <a:r>
              <a:rPr lang="en-US" sz="1800" dirty="0" smtClean="0"/>
              <a:t>- </a:t>
            </a:r>
            <a:r>
              <a:rPr lang="en-US" sz="1800" dirty="0"/>
              <a:t>draft-</a:t>
            </a:r>
            <a:r>
              <a:rPr lang="en-US" sz="1800" dirty="0" err="1"/>
              <a:t>ietf</a:t>
            </a:r>
            <a:r>
              <a:rPr lang="en-US" sz="1800" dirty="0"/>
              <a:t>-roll-</a:t>
            </a:r>
            <a:r>
              <a:rPr lang="en-US" sz="1800" dirty="0" err="1"/>
              <a:t>dao</a:t>
            </a:r>
            <a:r>
              <a:rPr lang="en-US" sz="1800" dirty="0"/>
              <a:t>-projection      </a:t>
            </a:r>
            <a:r>
              <a:rPr lang="en-US" sz="1800" dirty="0" smtClean="0"/>
              <a:t>-</a:t>
            </a:r>
            <a:r>
              <a:rPr lang="en-US" sz="1800" dirty="0"/>
              <a:t>-----&gt;         </a:t>
            </a:r>
            <a:r>
              <a:rPr lang="en-US" sz="1800" dirty="0" smtClean="0"/>
              <a:t>Pascal</a:t>
            </a:r>
            <a:endParaRPr lang="en-US" sz="1800" dirty="0"/>
          </a:p>
          <a:p>
            <a:r>
              <a:rPr lang="en-US" sz="1800" dirty="0"/>
              <a:t>Q&amp;A (5 min.)					  ------&gt; 	  Everyone</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1366795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09600"/>
            <a:ext cx="8763000" cy="5486400"/>
          </a:xfrm>
        </p:spPr>
        <p:txBody>
          <a:bodyPr/>
          <a:lstStyle/>
          <a:p>
            <a:pPr marL="0" indent="0">
              <a:buNone/>
            </a:pPr>
            <a:r>
              <a:rPr lang="en-US" sz="2800" dirty="0" err="1" smtClean="0">
                <a:hlinkClick r:id="rId2"/>
              </a:rPr>
              <a:t>Detnet</a:t>
            </a:r>
            <a:endParaRPr lang="en-US" sz="2800" dirty="0" err="1" smtClean="0"/>
          </a:p>
          <a:p>
            <a:pPr marL="0" indent="0">
              <a:buNone/>
            </a:pPr>
            <a:r>
              <a:rPr lang="en-US" sz="2000" dirty="0" smtClean="0"/>
              <a:t>1	DetNet Architecture	</a:t>
            </a:r>
            <a:r>
              <a:rPr lang="en-US" sz="2000" dirty="0" err="1" smtClean="0"/>
              <a:t>Presenter:Norm</a:t>
            </a:r>
            <a:r>
              <a:rPr lang="en-US" sz="2000" dirty="0" smtClean="0"/>
              <a:t> </a:t>
            </a:r>
            <a:r>
              <a:rPr lang="en-US" sz="2000" dirty="0"/>
              <a:t>Finn	</a:t>
            </a:r>
            <a:r>
              <a:rPr lang="en-US" sz="2000" dirty="0" smtClean="0"/>
              <a:t/>
            </a:r>
            <a:br>
              <a:rPr lang="en-US" sz="2000" dirty="0" smtClean="0"/>
            </a:br>
            <a:r>
              <a:rPr lang="en-US" sz="2000" dirty="0" smtClean="0"/>
              <a:t>	</a:t>
            </a:r>
            <a:r>
              <a:rPr lang="en-US" sz="2000" dirty="0" err="1" smtClean="0"/>
              <a:t>Draft:https</a:t>
            </a:r>
            <a:r>
              <a:rPr lang="en-US" sz="2000" dirty="0"/>
              <a:t>://</a:t>
            </a:r>
            <a:r>
              <a:rPr lang="en-US" sz="2000" dirty="0" err="1"/>
              <a:t>tools.ietf.org</a:t>
            </a:r>
            <a:r>
              <a:rPr lang="en-US" sz="2000" dirty="0"/>
              <a:t>/html/draft-ietf-detnet-architecture-</a:t>
            </a:r>
            <a:r>
              <a:rPr lang="en-US" sz="2000" dirty="0" smtClean="0"/>
              <a:t>02</a:t>
            </a:r>
          </a:p>
          <a:p>
            <a:pPr marL="0" indent="0">
              <a:buNone/>
            </a:pPr>
            <a:r>
              <a:rPr lang="en-US" sz="2000" dirty="0" smtClean="0"/>
              <a:t>2</a:t>
            </a:r>
            <a:r>
              <a:rPr lang="en-US" sz="2000" dirty="0"/>
              <a:t>	</a:t>
            </a:r>
            <a:r>
              <a:rPr lang="en-US" sz="2000" dirty="0" smtClean="0"/>
              <a:t>DetNet </a:t>
            </a:r>
            <a:r>
              <a:rPr lang="en-US" sz="2000" dirty="0"/>
              <a:t>Data Plane </a:t>
            </a:r>
            <a:r>
              <a:rPr lang="en-US" sz="2000" dirty="0" smtClean="0"/>
              <a:t>Encapsulation  </a:t>
            </a:r>
            <a:r>
              <a:rPr lang="en-US" sz="2000" dirty="0" err="1" smtClean="0"/>
              <a:t>Presenter:Jouni</a:t>
            </a:r>
            <a:r>
              <a:rPr lang="en-US" sz="2000" dirty="0" smtClean="0"/>
              <a:t> </a:t>
            </a:r>
            <a:r>
              <a:rPr lang="en-US" sz="2000" dirty="0" err="1"/>
              <a:t>Korhonen</a:t>
            </a:r>
            <a:r>
              <a:rPr lang="en-US" sz="2000" dirty="0"/>
              <a:t>		</a:t>
            </a:r>
            <a:r>
              <a:rPr lang="en-US" sz="2000" dirty="0" err="1" smtClean="0"/>
              <a:t>Draft:https</a:t>
            </a:r>
            <a:r>
              <a:rPr lang="en-US" sz="2000" dirty="0"/>
              <a:t>://</a:t>
            </a:r>
            <a:r>
              <a:rPr lang="en-US" sz="2000" dirty="0" err="1"/>
              <a:t>tools.ietf.org</a:t>
            </a:r>
            <a:r>
              <a:rPr lang="en-US" sz="2000" dirty="0"/>
              <a:t>/html/draft-dt-detnet-dp-sol-</a:t>
            </a:r>
            <a:r>
              <a:rPr lang="en-US" sz="2000" dirty="0" smtClean="0"/>
              <a:t>01</a:t>
            </a:r>
            <a:endParaRPr lang="en-US" sz="2000" dirty="0"/>
          </a:p>
          <a:p>
            <a:pPr marL="0" indent="0">
              <a:buNone/>
            </a:pPr>
            <a:r>
              <a:rPr lang="en-US" sz="2000" dirty="0" smtClean="0"/>
              <a:t>3    DetNet </a:t>
            </a:r>
            <a:r>
              <a:rPr lang="en-US" sz="2000" dirty="0"/>
              <a:t>Flow Information Model Based on </a:t>
            </a:r>
            <a:r>
              <a:rPr lang="en-US" sz="2000" dirty="0" smtClean="0"/>
              <a:t>TSN Presenter: </a:t>
            </a:r>
            <a:r>
              <a:rPr lang="en-US" sz="2000" dirty="0" err="1" smtClean="0"/>
              <a:t>Balázs</a:t>
            </a:r>
            <a:r>
              <a:rPr lang="en-US" sz="2000" dirty="0" smtClean="0"/>
              <a:t> </a:t>
            </a:r>
            <a:r>
              <a:rPr lang="en-US" sz="2000" dirty="0" err="1"/>
              <a:t>Varga</a:t>
            </a:r>
            <a:r>
              <a:rPr lang="en-US" sz="2000" dirty="0"/>
              <a:t>	</a:t>
            </a:r>
            <a:r>
              <a:rPr lang="en-US" sz="2000" dirty="0" smtClean="0"/>
              <a:t>Draft: https</a:t>
            </a:r>
            <a:r>
              <a:rPr lang="en-US" sz="2000" dirty="0"/>
              <a:t>://</a:t>
            </a:r>
            <a:r>
              <a:rPr lang="en-US" sz="2000" dirty="0" err="1"/>
              <a:t>tools.ietf.org</a:t>
            </a:r>
            <a:r>
              <a:rPr lang="en-US" sz="2000" dirty="0"/>
              <a:t>/html/draft-farkas-detnet-flow-information-model-01							</a:t>
            </a:r>
          </a:p>
          <a:p>
            <a:pPr marL="0" indent="0">
              <a:buNone/>
            </a:pPr>
            <a:r>
              <a:rPr lang="en-US" sz="2000" dirty="0" smtClean="0"/>
              <a:t>4  Considerations </a:t>
            </a:r>
            <a:r>
              <a:rPr lang="en-US" sz="2000" dirty="0"/>
              <a:t>for Flow Information Model WG </a:t>
            </a:r>
            <a:r>
              <a:rPr lang="en-US" sz="2000" dirty="0" smtClean="0"/>
              <a:t>document </a:t>
            </a:r>
            <a:br>
              <a:rPr lang="en-US" sz="2000" dirty="0" smtClean="0"/>
            </a:br>
            <a:r>
              <a:rPr lang="en-US" sz="2000" dirty="0" smtClean="0"/>
              <a:t>	</a:t>
            </a:r>
            <a:r>
              <a:rPr lang="en-US" sz="2000" dirty="0" err="1" smtClean="0"/>
              <a:t>Presenter:Mach</a:t>
            </a:r>
            <a:r>
              <a:rPr lang="en-US" sz="2000" dirty="0" smtClean="0"/>
              <a:t> </a:t>
            </a:r>
            <a:r>
              <a:rPr lang="en-US" sz="2000" dirty="0"/>
              <a:t>Chen	</a:t>
            </a:r>
            <a:r>
              <a:rPr lang="en-US" sz="2000" dirty="0" smtClean="0"/>
              <a:t>Draft</a:t>
            </a:r>
            <a:endParaRPr lang="en-US" sz="2000" dirty="0"/>
          </a:p>
          <a:p>
            <a:pPr marL="0" indent="0">
              <a:buNone/>
            </a:pPr>
            <a:r>
              <a:rPr lang="en-US" sz="2000" dirty="0" smtClean="0"/>
              <a:t>5  DetNet </a:t>
            </a:r>
            <a:r>
              <a:rPr lang="en-US" sz="2000" dirty="0"/>
              <a:t>Security </a:t>
            </a:r>
            <a:r>
              <a:rPr lang="en-US" sz="2000" dirty="0" smtClean="0"/>
              <a:t>Considerations Presenter: Tal </a:t>
            </a:r>
            <a:r>
              <a:rPr lang="en-US" sz="2000" dirty="0"/>
              <a:t>Mizrahi 			</a:t>
            </a:r>
            <a:r>
              <a:rPr lang="en-US" sz="2000" dirty="0" err="1" smtClean="0"/>
              <a:t>Draft:https</a:t>
            </a:r>
            <a:r>
              <a:rPr lang="en-US" sz="2000" dirty="0"/>
              <a:t>://</a:t>
            </a:r>
            <a:r>
              <a:rPr lang="en-US" sz="2000" dirty="0" err="1"/>
              <a:t>tools.ietf.org</a:t>
            </a:r>
            <a:r>
              <a:rPr lang="en-US" sz="2000" dirty="0"/>
              <a:t>/html/draft-sdt-detnet-</a:t>
            </a:r>
            <a:r>
              <a:rPr lang="en-US" sz="2000" dirty="0" smtClean="0"/>
              <a:t>security-016  </a:t>
            </a:r>
            <a:br>
              <a:rPr lang="en-US" sz="2000" dirty="0" smtClean="0"/>
            </a:br>
            <a:r>
              <a:rPr lang="en-US" sz="2000" dirty="0" smtClean="0"/>
              <a:t>6   Implementation </a:t>
            </a:r>
            <a:r>
              <a:rPr lang="en-US" sz="2000" dirty="0"/>
              <a:t>Report: DetNet Data Plane </a:t>
            </a:r>
            <a:r>
              <a:rPr lang="en-US" sz="2000" dirty="0" smtClean="0"/>
              <a:t>Protection  Presenter</a:t>
            </a:r>
            <a:r>
              <a:rPr lang="en-US" sz="2000" dirty="0"/>
              <a:t>:	</a:t>
            </a:r>
            <a:r>
              <a:rPr lang="en-US" sz="2000" dirty="0" err="1"/>
              <a:t>János</a:t>
            </a:r>
            <a:r>
              <a:rPr lang="en-US" sz="2000" dirty="0"/>
              <a:t> </a:t>
            </a:r>
            <a:r>
              <a:rPr lang="en-US" sz="2000" dirty="0" err="1"/>
              <a:t>Farkas</a:t>
            </a:r>
            <a:r>
              <a:rPr lang="en-US" sz="2000" dirty="0"/>
              <a:t> 	</a:t>
            </a:r>
            <a:r>
              <a:rPr lang="en-US" sz="2000" dirty="0" smtClean="0"/>
              <a:t>						</a:t>
            </a:r>
          </a:p>
          <a:p>
            <a:pPr marL="0" indent="0">
              <a:buNone/>
            </a:pPr>
            <a:r>
              <a:rPr lang="en-US" sz="2000" dirty="0" smtClean="0"/>
              <a:t>Draft: https://</a:t>
            </a:r>
            <a:r>
              <a:rPr lang="en-US" sz="2000" dirty="0" err="1" smtClean="0"/>
              <a:t>tools.ietf.org</a:t>
            </a:r>
            <a:r>
              <a:rPr lang="en-US" sz="2000" dirty="0" smtClean="0"/>
              <a:t>/html/draft-dt-detnet-dp-sol-01			</a:t>
            </a:r>
          </a:p>
          <a:p>
            <a:pPr marL="0" indent="0">
              <a:buNone/>
            </a:pPr>
            <a:r>
              <a:rPr lang="en-US" sz="2000" dirty="0" smtClean="0"/>
              <a:t>7  802.1 </a:t>
            </a:r>
            <a:r>
              <a:rPr lang="en-US" sz="2000" dirty="0"/>
              <a:t>TSN Summary and </a:t>
            </a:r>
            <a:r>
              <a:rPr lang="en-US" sz="2000" dirty="0" smtClean="0"/>
              <a:t>Discussion Presenter: </a:t>
            </a:r>
            <a:r>
              <a:rPr lang="en-US" sz="2000" dirty="0" err="1" smtClean="0"/>
              <a:t>János</a:t>
            </a:r>
            <a:r>
              <a:rPr lang="en-US" sz="2000" dirty="0" smtClean="0"/>
              <a:t> </a:t>
            </a:r>
            <a:r>
              <a:rPr lang="en-US" sz="2000" dirty="0" err="1"/>
              <a:t>Farkas</a:t>
            </a:r>
            <a:r>
              <a:rPr lang="en-US" sz="2000" dirty="0"/>
              <a:t>, Pat </a:t>
            </a:r>
            <a:r>
              <a:rPr lang="en-US" sz="2000" dirty="0" err="1"/>
              <a:t>Thaler</a:t>
            </a:r>
            <a:r>
              <a:rPr lang="en-US" sz="2000" dirty="0"/>
              <a:t>, Norm </a:t>
            </a:r>
            <a:r>
              <a:rPr lang="en-US" sz="2000" dirty="0" smtClean="0"/>
              <a:t>Finn  Reference</a:t>
            </a:r>
            <a:r>
              <a:rPr lang="en-US" sz="2000" dirty="0"/>
              <a:t>:	http://www.ieee802.org/1/pages/</a:t>
            </a:r>
            <a:r>
              <a:rPr lang="en-US" sz="2000" dirty="0" err="1"/>
              <a:t>tsn.html</a:t>
            </a:r>
            <a:r>
              <a:rPr lang="en-US" sz="2000" dirty="0"/>
              <a:t>	</a:t>
            </a:r>
            <a:endParaRPr lang="en-US" sz="18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lp-wan</a:t>
            </a:r>
            <a:endParaRPr lang="en-US" dirty="0" smtClean="0"/>
          </a:p>
          <a:p>
            <a:r>
              <a:rPr lang="en-US" sz="1600" dirty="0" smtClean="0"/>
              <a:t>LPWAN </a:t>
            </a:r>
            <a:r>
              <a:rPr lang="en-US" sz="1600" dirty="0"/>
              <a:t>at the </a:t>
            </a:r>
            <a:r>
              <a:rPr lang="en-US" sz="1600" dirty="0" err="1" smtClean="0"/>
              <a:t>Hackathon</a:t>
            </a:r>
            <a:endParaRPr lang="en-US" sz="1600" dirty="0"/>
          </a:p>
          <a:p>
            <a:pPr lvl="1"/>
            <a:r>
              <a:rPr lang="en-US" sz="1200" dirty="0"/>
              <a:t>  </a:t>
            </a:r>
            <a:r>
              <a:rPr lang="en-US" sz="1600" dirty="0"/>
              <a:t>Presenter: Dominique </a:t>
            </a:r>
            <a:r>
              <a:rPr lang="en-US" sz="1600" dirty="0" err="1" smtClean="0"/>
              <a:t>Barthel</a:t>
            </a:r>
            <a:endParaRPr lang="en-US" sz="1600" dirty="0"/>
          </a:p>
          <a:p>
            <a:r>
              <a:rPr lang="en-US" sz="1600" dirty="0" smtClean="0"/>
              <a:t>LPWAN </a:t>
            </a:r>
            <a:r>
              <a:rPr lang="en-US" sz="1600" dirty="0"/>
              <a:t>Overview WGLC results and next </a:t>
            </a:r>
            <a:r>
              <a:rPr lang="en-US" sz="1600" dirty="0" smtClean="0"/>
              <a:t>steps</a:t>
            </a:r>
          </a:p>
          <a:p>
            <a:pPr lvl="1"/>
            <a:r>
              <a:rPr lang="en-US" sz="1200" dirty="0" smtClean="0"/>
              <a:t>  </a:t>
            </a:r>
            <a:r>
              <a:rPr lang="en-US" sz="1600" dirty="0" smtClean="0"/>
              <a:t>Presenter: Stephen Farrell</a:t>
            </a:r>
          </a:p>
          <a:p>
            <a:pPr lvl="1"/>
            <a:r>
              <a:rPr lang="en-US" sz="1200" dirty="0" smtClean="0"/>
              <a:t>  </a:t>
            </a:r>
            <a:r>
              <a:rPr lang="en-US" sz="1200" dirty="0">
                <a:hlinkClick r:id="rId3"/>
              </a:rPr>
              <a:t>https://datatracker.ietf.org/doc/draft-ietf-lpwan-overview</a:t>
            </a:r>
            <a:r>
              <a:rPr lang="en-US" sz="1200" dirty="0" smtClean="0">
                <a:hlinkClick r:id="rId3"/>
              </a:rPr>
              <a:t>/</a:t>
            </a:r>
            <a:endParaRPr lang="en-US" sz="1200" dirty="0"/>
          </a:p>
          <a:p>
            <a:r>
              <a:rPr lang="en-US" sz="1600" dirty="0" smtClean="0"/>
              <a:t>SCHC </a:t>
            </a:r>
            <a:r>
              <a:rPr lang="en-US" sz="1600" dirty="0"/>
              <a:t>LPWAN Fragmentation Header </a:t>
            </a:r>
            <a:endParaRPr lang="en-US" sz="1600" dirty="0" smtClean="0"/>
          </a:p>
          <a:p>
            <a:pPr lvl="1"/>
            <a:r>
              <a:rPr lang="en-US" sz="1600" dirty="0" smtClean="0"/>
              <a:t>Presenter</a:t>
            </a:r>
            <a:r>
              <a:rPr lang="en-US" sz="1600" dirty="0"/>
              <a:t>: </a:t>
            </a:r>
            <a:r>
              <a:rPr lang="en-US" sz="1600" dirty="0" err="1"/>
              <a:t>Carles</a:t>
            </a:r>
            <a:r>
              <a:rPr lang="en-US" sz="1600" dirty="0"/>
              <a:t> Gomez</a:t>
            </a:r>
          </a:p>
          <a:p>
            <a:pPr lvl="1"/>
            <a:r>
              <a:rPr lang="en-US" sz="1200" dirty="0"/>
              <a:t>  </a:t>
            </a:r>
            <a:r>
              <a:rPr lang="en-US" sz="1200" dirty="0">
                <a:hlinkClick r:id="rId4"/>
              </a:rPr>
              <a:t>https://</a:t>
            </a:r>
            <a:r>
              <a:rPr lang="en-US" sz="1200" dirty="0" err="1">
                <a:hlinkClick r:id="rId4"/>
              </a:rPr>
              <a:t>datatracker.ietf.org</a:t>
            </a:r>
            <a:r>
              <a:rPr lang="en-US" sz="1200" dirty="0">
                <a:hlinkClick r:id="rId4"/>
              </a:rPr>
              <a:t>/doc/draft-ietf-lpwan-ipv6-static-context-hc</a:t>
            </a:r>
            <a:r>
              <a:rPr lang="en-US" sz="1200" dirty="0" smtClean="0">
                <a:hlinkClick r:id="rId4"/>
              </a:rPr>
              <a:t>/</a:t>
            </a:r>
            <a:endParaRPr lang="en-US" sz="1200" dirty="0"/>
          </a:p>
          <a:p>
            <a:r>
              <a:rPr lang="en-US" sz="1600" dirty="0" smtClean="0"/>
              <a:t>LPWAN </a:t>
            </a:r>
            <a:r>
              <a:rPr lang="en-US" sz="1600" dirty="0"/>
              <a:t>Static Context Header Compression (SCHC) for IPv6 and </a:t>
            </a:r>
            <a:r>
              <a:rPr lang="en-US" sz="1600" dirty="0" smtClean="0"/>
              <a:t>UDP</a:t>
            </a:r>
            <a:endParaRPr lang="en-US" sz="1600" dirty="0"/>
          </a:p>
          <a:p>
            <a:pPr lvl="1"/>
            <a:r>
              <a:rPr lang="en-US" sz="1200" dirty="0"/>
              <a:t>  </a:t>
            </a:r>
            <a:r>
              <a:rPr lang="en-US" sz="1600" dirty="0"/>
              <a:t>Presenter: Laurent </a:t>
            </a:r>
            <a:r>
              <a:rPr lang="en-US" sz="1600" dirty="0" err="1"/>
              <a:t>Toutain</a:t>
            </a:r>
            <a:r>
              <a:rPr lang="en-US" sz="1600" dirty="0"/>
              <a:t>, Ana </a:t>
            </a:r>
            <a:r>
              <a:rPr lang="en-US" sz="1600" dirty="0" err="1"/>
              <a:t>Minaburo</a:t>
            </a:r>
            <a:endParaRPr lang="en-US" sz="1600" dirty="0"/>
          </a:p>
          <a:p>
            <a:pPr lvl="1"/>
            <a:r>
              <a:rPr lang="en-US" sz="1200" dirty="0"/>
              <a:t>  </a:t>
            </a:r>
            <a:r>
              <a:rPr lang="en-US" sz="1200" dirty="0">
                <a:hlinkClick r:id="rId4"/>
              </a:rPr>
              <a:t>https://</a:t>
            </a:r>
            <a:r>
              <a:rPr lang="en-US" sz="1200" dirty="0" err="1">
                <a:hlinkClick r:id="rId4"/>
              </a:rPr>
              <a:t>datatracker.ietf.org</a:t>
            </a:r>
            <a:r>
              <a:rPr lang="en-US" sz="1200" dirty="0">
                <a:hlinkClick r:id="rId4"/>
              </a:rPr>
              <a:t>/doc/draft-ietf-lpwan-ipv6-static-context-hc</a:t>
            </a:r>
            <a:r>
              <a:rPr lang="en-US" sz="1200" dirty="0" smtClean="0">
                <a:hlinkClick r:id="rId4"/>
              </a:rPr>
              <a:t>/</a:t>
            </a:r>
            <a:endParaRPr lang="en-US" sz="1200" dirty="0"/>
          </a:p>
          <a:p>
            <a:r>
              <a:rPr lang="en-US" sz="1600" dirty="0" smtClean="0"/>
              <a:t>LPWAN </a:t>
            </a:r>
            <a:r>
              <a:rPr lang="en-US" sz="1600" dirty="0"/>
              <a:t>SCHC for CoAP </a:t>
            </a:r>
          </a:p>
          <a:p>
            <a:pPr lvl="1"/>
            <a:r>
              <a:rPr lang="en-US" sz="1200" dirty="0"/>
              <a:t>  </a:t>
            </a:r>
            <a:r>
              <a:rPr lang="en-US" sz="1600" dirty="0"/>
              <a:t>Presenter: Laurent </a:t>
            </a:r>
            <a:r>
              <a:rPr lang="en-US" sz="1600" dirty="0" err="1"/>
              <a:t>Toutain</a:t>
            </a:r>
            <a:r>
              <a:rPr lang="en-US" sz="1600" dirty="0"/>
              <a:t>, Ana </a:t>
            </a:r>
            <a:r>
              <a:rPr lang="en-US" sz="1600" dirty="0" err="1"/>
              <a:t>Minaburo</a:t>
            </a:r>
            <a:endParaRPr lang="en-US" sz="1600" dirty="0"/>
          </a:p>
          <a:p>
            <a:pPr lvl="1"/>
            <a:r>
              <a:rPr lang="en-US" sz="1200" dirty="0"/>
              <a:t>  </a:t>
            </a:r>
            <a:r>
              <a:rPr lang="en-US" sz="1200" dirty="0">
                <a:hlinkClick r:id="rId5"/>
              </a:rPr>
              <a:t>https://</a:t>
            </a:r>
            <a:r>
              <a:rPr lang="en-US" sz="1200" dirty="0" err="1">
                <a:hlinkClick r:id="rId5"/>
              </a:rPr>
              <a:t>datatracker.ietf.org</a:t>
            </a:r>
            <a:r>
              <a:rPr lang="en-US" sz="1200" dirty="0">
                <a:hlinkClick r:id="rId5"/>
              </a:rPr>
              <a:t>/doc/draft-</a:t>
            </a:r>
            <a:r>
              <a:rPr lang="en-US" sz="1200" dirty="0" err="1">
                <a:hlinkClick r:id="rId5"/>
              </a:rPr>
              <a:t>ietf</a:t>
            </a:r>
            <a:r>
              <a:rPr lang="en-US" sz="1200" dirty="0">
                <a:hlinkClick r:id="rId5"/>
              </a:rPr>
              <a:t>-</a:t>
            </a:r>
            <a:r>
              <a:rPr lang="en-US" sz="1200" dirty="0" err="1">
                <a:hlinkClick r:id="rId5"/>
              </a:rPr>
              <a:t>lpwan</a:t>
            </a:r>
            <a:r>
              <a:rPr lang="en-US" sz="1200" dirty="0">
                <a:hlinkClick r:id="rId5"/>
              </a:rPr>
              <a:t>-</a:t>
            </a:r>
            <a:r>
              <a:rPr lang="en-US" sz="1200" dirty="0" err="1">
                <a:hlinkClick r:id="rId5"/>
              </a:rPr>
              <a:t>coap</a:t>
            </a:r>
            <a:r>
              <a:rPr lang="en-US" sz="1200" dirty="0">
                <a:hlinkClick r:id="rId5"/>
              </a:rPr>
              <a:t>-static-context-</a:t>
            </a:r>
            <a:r>
              <a:rPr lang="en-US" sz="1200" dirty="0" err="1">
                <a:hlinkClick r:id="rId5"/>
              </a:rPr>
              <a:t>hc</a:t>
            </a:r>
            <a:r>
              <a:rPr lang="en-US" sz="1200" dirty="0" smtClean="0">
                <a:hlinkClick r:id="rId5"/>
              </a:rPr>
              <a:t>/</a:t>
            </a:r>
            <a:endParaRPr lang="en-US" sz="1200" dirty="0"/>
          </a:p>
          <a:p>
            <a:r>
              <a:rPr lang="en-US" sz="1600" dirty="0" smtClean="0"/>
              <a:t>draft</a:t>
            </a:r>
            <a:r>
              <a:rPr lang="en-US" sz="1600" dirty="0"/>
              <a:t>-lagos-lpwan-icmpv6-static-context-hc-</a:t>
            </a:r>
            <a:r>
              <a:rPr lang="en-US" sz="1600" dirty="0" smtClean="0"/>
              <a:t>00</a:t>
            </a:r>
            <a:endParaRPr lang="en-US" sz="1600" dirty="0"/>
          </a:p>
          <a:p>
            <a:pPr lvl="1"/>
            <a:r>
              <a:rPr lang="en-US" sz="1200" dirty="0"/>
              <a:t>  </a:t>
            </a:r>
            <a:r>
              <a:rPr lang="en-US" sz="1600" dirty="0"/>
              <a:t>Presenter: Diego </a:t>
            </a:r>
            <a:r>
              <a:rPr lang="en-US" sz="1600" dirty="0" err="1"/>
              <a:t>Dujovne</a:t>
            </a:r>
            <a:endParaRPr lang="en-US" sz="1600" dirty="0"/>
          </a:p>
          <a:p>
            <a:pPr lvl="1"/>
            <a:r>
              <a:rPr lang="en-US" sz="1200" dirty="0"/>
              <a:t>  </a:t>
            </a:r>
            <a:r>
              <a:rPr lang="en-US" sz="1200" dirty="0">
                <a:hlinkClick r:id="rId6"/>
              </a:rPr>
              <a:t>https://</a:t>
            </a:r>
            <a:r>
              <a:rPr lang="en-US" sz="1200" dirty="0" err="1">
                <a:hlinkClick r:id="rId6"/>
              </a:rPr>
              <a:t>datatracker.ietf.org</a:t>
            </a:r>
            <a:r>
              <a:rPr lang="en-US" sz="1200" dirty="0">
                <a:hlinkClick r:id="rId6"/>
              </a:rPr>
              <a:t>/doc/draft-lagos-lpwan-icmpv6-static-context-hc-</a:t>
            </a:r>
            <a:r>
              <a:rPr lang="en-US" sz="1200" dirty="0" smtClean="0">
                <a:hlinkClick r:id="rId6"/>
              </a:rPr>
              <a:t>00</a:t>
            </a:r>
            <a:endParaRPr lang="en-US" sz="1200" dirty="0"/>
          </a:p>
          <a:p>
            <a:r>
              <a:rPr lang="en-US" sz="1600" dirty="0" err="1" smtClean="0"/>
              <a:t>Rechartering</a:t>
            </a:r>
            <a:r>
              <a:rPr lang="en-US" sz="1600" dirty="0" smtClean="0"/>
              <a:t> </a:t>
            </a:r>
            <a:r>
              <a:rPr lang="en-US" sz="1600" dirty="0"/>
              <a:t>Items so far </a:t>
            </a:r>
            <a:endParaRPr lang="en-US" sz="1600" dirty="0" smtClean="0"/>
          </a:p>
          <a:p>
            <a:pPr lvl="1"/>
            <a:r>
              <a:rPr lang="en-US" sz="1600" dirty="0" smtClean="0"/>
              <a:t>Presenter</a:t>
            </a:r>
            <a:r>
              <a:rPr lang="en-US" sz="1600" dirty="0"/>
              <a:t>: Ana </a:t>
            </a:r>
            <a:r>
              <a:rPr lang="en-US" sz="1600" dirty="0" err="1" smtClean="0"/>
              <a:t>Minaburo</a:t>
            </a:r>
            <a:endParaRPr lang="en-US" sz="1600" dirty="0"/>
          </a:p>
          <a:p>
            <a:r>
              <a:rPr lang="en-US" sz="1600" dirty="0" err="1" smtClean="0"/>
              <a:t>Rechartering</a:t>
            </a:r>
            <a:r>
              <a:rPr lang="en-US" sz="1600" dirty="0" smtClean="0"/>
              <a:t> </a:t>
            </a:r>
            <a:r>
              <a:rPr lang="en-US" sz="1600" dirty="0"/>
              <a:t>Discussion </a:t>
            </a:r>
            <a:r>
              <a:rPr lang="en-US" sz="1600" dirty="0" smtClean="0"/>
              <a:t>(Alexander</a:t>
            </a:r>
            <a:r>
              <a:rPr lang="en-US" sz="1600" dirty="0"/>
              <a:t>, Pascal</a:t>
            </a:r>
            <a:r>
              <a:rPr lang="en-US" sz="1600" dirty="0" smtClean="0"/>
              <a:t>)</a:t>
            </a:r>
            <a:endParaRPr lang="en-US" sz="1600" dirty="0"/>
          </a:p>
          <a:p>
            <a:r>
              <a:rPr lang="en-US" sz="1600" dirty="0" smtClean="0"/>
              <a:t>News </a:t>
            </a:r>
            <a:r>
              <a:rPr lang="en-US" sz="1600" dirty="0"/>
              <a:t>from IEEE meeting (5 min, Bob Heile)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229600" cy="5562600"/>
          </a:xfrm>
        </p:spPr>
        <p:txBody>
          <a:bodyPr/>
          <a:lstStyle/>
          <a:p>
            <a:pPr marL="0" indent="0">
              <a:buNone/>
            </a:pPr>
            <a:r>
              <a:rPr lang="en-US" dirty="0"/>
              <a:t>Thing-to-Thing (</a:t>
            </a:r>
            <a:r>
              <a:rPr lang="en-US" dirty="0">
                <a:hlinkClick r:id="rId2"/>
              </a:rPr>
              <a:t>t2trg</a:t>
            </a:r>
            <a:r>
              <a:rPr lang="en-US" dirty="0" smtClean="0"/>
              <a:t>)</a:t>
            </a:r>
            <a:endParaRPr lang="en-US" sz="1600" dirty="0"/>
          </a:p>
          <a:p>
            <a:pPr marL="0" indent="0">
              <a:buNone/>
            </a:pPr>
            <a:r>
              <a:rPr lang="en-US" sz="1600" dirty="0" smtClean="0"/>
              <a:t>13</a:t>
            </a:r>
            <a:r>
              <a:rPr lang="en-US" sz="1600" dirty="0"/>
              <a:t>:30	(Chairs)	</a:t>
            </a:r>
            <a:r>
              <a:rPr lang="en-US" sz="1600" dirty="0" smtClean="0"/>
              <a:t>	RG </a:t>
            </a:r>
            <a:r>
              <a:rPr lang="en-US" sz="1600" dirty="0"/>
              <a:t>status update	 </a:t>
            </a:r>
          </a:p>
          <a:p>
            <a:pPr marL="0" indent="0">
              <a:buNone/>
            </a:pPr>
            <a:r>
              <a:rPr lang="en-US" sz="1600" dirty="0"/>
              <a:t>13:40	(Chairs+)	WISHI report and way forward	 </a:t>
            </a:r>
            <a:r>
              <a:rPr lang="en-US" sz="1600" dirty="0" smtClean="0"/>
              <a:t>https</a:t>
            </a:r>
            <a:r>
              <a:rPr lang="en-US" sz="1600" dirty="0"/>
              <a:t>://</a:t>
            </a:r>
            <a:r>
              <a:rPr lang="en-US" sz="1600" dirty="0" err="1"/>
              <a:t>github.com</a:t>
            </a:r>
            <a:r>
              <a:rPr lang="en-US" sz="1600" dirty="0"/>
              <a:t>/t2trg/2017-07-wishi</a:t>
            </a:r>
          </a:p>
          <a:p>
            <a:pPr marL="0" indent="0">
              <a:buNone/>
            </a:pPr>
            <a:r>
              <a:rPr lang="en-US" sz="1600" dirty="0"/>
              <a:t>14:20	Dirk </a:t>
            </a:r>
            <a:r>
              <a:rPr lang="en-US" sz="1600" dirty="0" err="1"/>
              <a:t>Kutscher</a:t>
            </a:r>
            <a:r>
              <a:rPr lang="en-US" sz="1600" dirty="0"/>
              <a:t>	(Chicago </a:t>
            </a:r>
            <a:r>
              <a:rPr lang="en-US" sz="1600" dirty="0" err="1"/>
              <a:t>followon</a:t>
            </a:r>
            <a:r>
              <a:rPr lang="en-US" sz="1600" dirty="0"/>
              <a:t>)	 </a:t>
            </a:r>
          </a:p>
          <a:p>
            <a:pPr marL="0" indent="0">
              <a:buNone/>
            </a:pPr>
            <a:r>
              <a:rPr lang="en-US" sz="1600" dirty="0"/>
              <a:t>14:50	</a:t>
            </a:r>
            <a:r>
              <a:rPr lang="en-US" sz="1600" dirty="0" err="1"/>
              <a:t>Mohit</a:t>
            </a:r>
            <a:r>
              <a:rPr lang="en-US" sz="1600" dirty="0"/>
              <a:t> </a:t>
            </a:r>
            <a:r>
              <a:rPr lang="en-US" sz="1600" dirty="0" err="1"/>
              <a:t>Sethi</a:t>
            </a:r>
            <a:r>
              <a:rPr lang="en-US" sz="1600" dirty="0"/>
              <a:t>	(Chicago </a:t>
            </a:r>
            <a:r>
              <a:rPr lang="en-US" sz="1600" dirty="0" err="1"/>
              <a:t>followon</a:t>
            </a:r>
            <a:r>
              <a:rPr lang="en-US" sz="1600" dirty="0"/>
              <a:t>)	 </a:t>
            </a:r>
          </a:p>
          <a:p>
            <a:pPr marL="0" indent="0">
              <a:buNone/>
            </a:pPr>
            <a:r>
              <a:rPr lang="en-US" sz="1600" dirty="0"/>
              <a:t>15:20	(Chairs)	</a:t>
            </a:r>
            <a:r>
              <a:rPr lang="en-US" sz="1600" dirty="0" smtClean="0"/>
              <a:t>	Future </a:t>
            </a:r>
            <a:r>
              <a:rPr lang="en-US" sz="1600" dirty="0"/>
              <a:t>activities: Documents and Meetings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2819400"/>
          </a:xfrm>
        </p:spPr>
        <p:txBody>
          <a:bodyPr/>
          <a:lstStyle/>
          <a:p>
            <a:pPr marL="0" indent="0">
              <a:buNone/>
            </a:pPr>
            <a:r>
              <a:rPr lang="en-US" sz="2400" dirty="0" smtClean="0">
                <a:hlinkClick r:id="rId2"/>
              </a:rPr>
              <a:t>Ace</a:t>
            </a:r>
            <a:r>
              <a:rPr lang="en-US" dirty="0" smtClean="0"/>
              <a:t> </a:t>
            </a:r>
            <a:endParaRPr lang="en-US" sz="2400" dirty="0"/>
          </a:p>
          <a:p>
            <a:r>
              <a:rPr lang="en-US" sz="2000" dirty="0"/>
              <a:t>No Agenda posted</a:t>
            </a:r>
            <a:endParaRPr lang="en-US" sz="16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Kinney</a:t>
            </a:r>
          </a:p>
          <a:p>
            <a:pPr lvl="1">
              <a:buClr>
                <a:srgbClr val="FF0000"/>
              </a:buClr>
              <a:buFont typeface="Wingdings" charset="2"/>
              <a:buChar char="q"/>
            </a:pPr>
            <a:r>
              <a:rPr lang="en-US" sz="2000" dirty="0" smtClean="0"/>
              <a:t>6lo: SC IETF could identify header compression methods that apply to IP but could be extended to MAC and PHY by IEEE 802.15.</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p>
          <a:p>
            <a:pPr lvl="2">
              <a:buClr>
                <a:srgbClr val="FF0000"/>
              </a:buClr>
              <a:buFont typeface="Wingdings" charset="2"/>
              <a:buChar char="q"/>
            </a:pPr>
            <a:endParaRPr lang="en-US" sz="18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2590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801688" lvl="1" indent="-342900" fontAlgn="b">
              <a:buClr>
                <a:srgbClr val="FF0000"/>
              </a:buClr>
              <a:buFont typeface="Wingdings" charset="2"/>
              <a:buChar char="q"/>
            </a:pPr>
            <a:r>
              <a:rPr lang="en-US" sz="1800" dirty="0">
                <a:solidFill>
                  <a:srgbClr val="000000"/>
                </a:solidFill>
              </a:rPr>
              <a:t>Two presentations:  </a:t>
            </a:r>
          </a:p>
          <a:p>
            <a:pPr marL="1258888" lvl="2" indent="-342900" fontAlgn="b">
              <a:buClr>
                <a:srgbClr val="FF0000"/>
              </a:buClr>
              <a:buFont typeface="Wingdings" charset="2"/>
              <a:buChar char="q"/>
            </a:pPr>
            <a:r>
              <a:rPr lang="en-US" sz="1800" dirty="0"/>
              <a:t>On the way to Industry 4.0 (15-16-0399-00) by Johannes Diem of </a:t>
            </a:r>
            <a:r>
              <a:rPr lang="en-US" sz="1800" dirty="0" err="1">
                <a:solidFill>
                  <a:srgbClr val="000000"/>
                </a:solidFill>
              </a:rPr>
              <a:t>Mahle</a:t>
            </a:r>
            <a:r>
              <a:rPr lang="en-US" sz="1800" dirty="0">
                <a:solidFill>
                  <a:srgbClr val="000000"/>
                </a:solidFill>
              </a:rPr>
              <a:t> International GmbH, and </a:t>
            </a:r>
          </a:p>
          <a:p>
            <a:pPr marL="1258888" lvl="2" indent="-342900" fontAlgn="b">
              <a:buClr>
                <a:srgbClr val="FF0000"/>
              </a:buClr>
              <a:buFont typeface="Wingdings" charset="2"/>
              <a:buChar char="q"/>
            </a:pPr>
            <a:r>
              <a:rPr lang="en-US" sz="1800" dirty="0">
                <a:solidFill>
                  <a:srgbClr val="000000"/>
                </a:solidFill>
              </a:rPr>
              <a:t>Demand of Highly Reliable Wireless Network and Future Vision for Car Manufacturing Line in Factory (15-17-0398-00) by </a:t>
            </a:r>
            <a:r>
              <a:rPr lang="en-US" sz="1800" dirty="0"/>
              <a:t>Hiroshi Kobayashi of </a:t>
            </a:r>
            <a:r>
              <a:rPr lang="en-US" sz="1800" dirty="0">
                <a:solidFill>
                  <a:srgbClr val="000000"/>
                </a:solidFill>
              </a:rPr>
              <a:t>Nissan Motors</a:t>
            </a:r>
            <a:endParaRPr lang="en-US" sz="1800"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3810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762000"/>
            <a:ext cx="8915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a:t>
            </a:r>
            <a:r>
              <a:rPr lang="en-US" sz="1800" b="1" dirty="0" smtClean="0"/>
              <a:t>aintenance</a:t>
            </a:r>
            <a:endParaRPr lang="en-US" sz="1800" b="1" dirty="0"/>
          </a:p>
          <a:p>
            <a:pPr marL="800100" lvl="1" indent="-342900">
              <a:buClr>
                <a:srgbClr val="FF0000"/>
              </a:buClr>
              <a:buFont typeface="Wingdings" charset="2"/>
              <a:buChar char="q"/>
            </a:pPr>
            <a:r>
              <a:rPr lang="en-US" sz="1800" dirty="0" smtClean="0"/>
              <a:t>Corrigendum: LB139 barely passed with 14 comments from 10 “no” voters</a:t>
            </a:r>
          </a:p>
          <a:p>
            <a:pPr marL="1257300" lvl="2" indent="-342900">
              <a:buClr>
                <a:srgbClr val="FF0000"/>
              </a:buClr>
              <a:buFont typeface="Wingdings" charset="2"/>
              <a:buChar char="q"/>
            </a:pPr>
            <a:r>
              <a:rPr lang="en-US" sz="1800" dirty="0" smtClean="0"/>
              <a:t>All comments dealt with the known mistakes in d1, group agreed that changes to the text and figure corrected the mistakes</a:t>
            </a:r>
          </a:p>
          <a:p>
            <a:pPr marL="1257300" lvl="2" indent="-342900">
              <a:buClr>
                <a:srgbClr val="FF0000"/>
              </a:buClr>
              <a:buFont typeface="Wingdings" charset="2"/>
              <a:buChar char="q"/>
            </a:pPr>
            <a:r>
              <a:rPr lang="en-US" sz="1800" dirty="0" smtClean="0"/>
              <a:t>Group agreed to a new figure that it believed to be more intuitive</a:t>
            </a:r>
          </a:p>
          <a:p>
            <a:pPr marL="1257300" lvl="2" indent="-342900">
              <a:buClr>
                <a:srgbClr val="FF0000"/>
              </a:buClr>
              <a:buFont typeface="Wingdings" charset="2"/>
              <a:buChar char="q"/>
            </a:pPr>
            <a:r>
              <a:rPr lang="en-US" sz="1800" dirty="0" smtClean="0"/>
              <a:t>Group had no objections additional correction of inserting the 802.15 CID into Figure 9-3</a:t>
            </a:r>
          </a:p>
          <a:p>
            <a:pPr marL="800100" lvl="1" indent="-342900">
              <a:buClr>
                <a:srgbClr val="FF0000"/>
              </a:buClr>
              <a:buFont typeface="Wingdings" charset="2"/>
              <a:buChar char="q"/>
            </a:pPr>
            <a:r>
              <a:rPr lang="en-US" sz="1800" dirty="0" smtClean="0"/>
              <a:t>Revision: </a:t>
            </a:r>
          </a:p>
          <a:p>
            <a:pPr marL="1257300" lvl="2" indent="-342900">
              <a:buClr>
                <a:srgbClr val="FF0000"/>
              </a:buClr>
              <a:buFont typeface="Wingdings" charset="2"/>
              <a:buChar char="q"/>
            </a:pPr>
            <a:r>
              <a:rPr lang="en-US" sz="1800" dirty="0" smtClean="0"/>
              <a:t>Discussion on what changes other than roll-up of approved amendments and corrigendum would be included with the revision.</a:t>
            </a:r>
          </a:p>
          <a:p>
            <a:pPr marL="1257300" lvl="2" indent="-342900">
              <a:buClr>
                <a:srgbClr val="FF0000"/>
              </a:buClr>
              <a:buFont typeface="Wingdings" charset="2"/>
              <a:buChar char="q"/>
            </a:pPr>
            <a:r>
              <a:rPr lang="en-US" sz="1800" dirty="0" smtClean="0"/>
              <a:t>It was agreed that since the IEEE-SA had rolled-up the amendments to date, any other revision changes would be obvious</a:t>
            </a:r>
          </a:p>
          <a:p>
            <a:pPr marL="342900" indent="-342900">
              <a:buClr>
                <a:srgbClr val="FF0000"/>
              </a:buClr>
              <a:buFont typeface="Wingdings" charset="2"/>
              <a:buChar char="q"/>
            </a:pPr>
            <a:r>
              <a:rPr lang="en-US" sz="1600" b="1" dirty="0" smtClean="0"/>
              <a:t>IETF</a:t>
            </a:r>
          </a:p>
          <a:p>
            <a:pPr marL="800100" lvl="1" indent="-342900">
              <a:buClr>
                <a:srgbClr val="FF0000"/>
              </a:buClr>
              <a:buFont typeface="Wingdings" charset="2"/>
              <a:buChar char="q"/>
            </a:pPr>
            <a:r>
              <a:rPr lang="en-US" sz="1600" b="1" dirty="0" smtClean="0"/>
              <a:t>Status Update on WG agendas for next week’s IETF  99: </a:t>
            </a:r>
            <a:r>
              <a:rPr lang="en-US" sz="1600" dirty="0" smtClean="0"/>
              <a:t>6tisch, Core, 6lo, Roll, </a:t>
            </a:r>
            <a:r>
              <a:rPr lang="en-US" sz="1600" dirty="0" err="1" smtClean="0"/>
              <a:t>Detnet</a:t>
            </a:r>
            <a:r>
              <a:rPr lang="en-US" sz="1600" dirty="0" smtClean="0"/>
              <a:t>,</a:t>
            </a:r>
            <a:r>
              <a:rPr lang="en-US" sz="1600" dirty="0"/>
              <a:t> </a:t>
            </a:r>
            <a:r>
              <a:rPr lang="en-US" sz="1600" dirty="0" smtClean="0"/>
              <a:t>lp-wan, t2trg, Ace</a:t>
            </a:r>
          </a:p>
          <a:p>
            <a:pPr marL="342900" indent="-342900">
              <a:buClr>
                <a:srgbClr val="FF0000"/>
              </a:buClr>
              <a:buFont typeface="Wingdings" charset="2"/>
              <a:buChar char="q"/>
            </a:pPr>
            <a:r>
              <a:rPr lang="en-US" sz="1600" b="1" dirty="0" smtClean="0"/>
              <a:t>WNG </a:t>
            </a:r>
            <a:r>
              <a:rPr lang="en-US" sz="1600" b="1" dirty="0"/>
              <a:t>presentations</a:t>
            </a:r>
          </a:p>
          <a:p>
            <a:pPr marL="1258888" lvl="2" indent="-342900" fontAlgn="b">
              <a:buClr>
                <a:srgbClr val="FF0000"/>
              </a:buClr>
              <a:buFont typeface="Wingdings" charset="2"/>
              <a:buChar char="q"/>
            </a:pPr>
            <a:r>
              <a:rPr lang="en-US" sz="1600" dirty="0"/>
              <a:t>On the way to Industry 4.0 (15-16-0399-00) by Johannes Diem of </a:t>
            </a:r>
            <a:r>
              <a:rPr lang="en-US" sz="1600" dirty="0" err="1">
                <a:solidFill>
                  <a:srgbClr val="000000"/>
                </a:solidFill>
              </a:rPr>
              <a:t>Mahle</a:t>
            </a:r>
            <a:r>
              <a:rPr lang="en-US" sz="1600" dirty="0">
                <a:solidFill>
                  <a:srgbClr val="000000"/>
                </a:solidFill>
              </a:rPr>
              <a:t> International GmbH, and </a:t>
            </a:r>
          </a:p>
          <a:p>
            <a:pPr marL="1258888" lvl="2" indent="-342900" fontAlgn="b">
              <a:buClr>
                <a:srgbClr val="FF0000"/>
              </a:buClr>
              <a:buFont typeface="Wingdings" charset="2"/>
              <a:buChar char="q"/>
            </a:pPr>
            <a:r>
              <a:rPr lang="en-US" sz="1600" dirty="0">
                <a:solidFill>
                  <a:srgbClr val="000000"/>
                </a:solidFill>
              </a:rPr>
              <a:t>Demand of Highly Reliable Wireless Network and Future Vision for Car Manufacturing Line in Factory (15-17-0398-00) by </a:t>
            </a:r>
            <a:r>
              <a:rPr lang="en-US" sz="1600" dirty="0"/>
              <a:t>Hiroshi Kobayashi of </a:t>
            </a:r>
            <a:r>
              <a:rPr lang="en-US" sz="1600" dirty="0">
                <a:solidFill>
                  <a:srgbClr val="000000"/>
                </a:solidFill>
              </a:rPr>
              <a:t>Nissan </a:t>
            </a:r>
            <a:r>
              <a:rPr lang="en-US" sz="1600" dirty="0" smtClean="0">
                <a:solidFill>
                  <a:srgbClr val="000000"/>
                </a:solidFill>
              </a:rPr>
              <a:t>Motors</a:t>
            </a:r>
          </a:p>
          <a:p>
            <a:pPr marL="1258888" lvl="2" indent="-342900" fontAlgn="b">
              <a:buClr>
                <a:srgbClr val="FF0000"/>
              </a:buClr>
              <a:buFont typeface="Wingdings" charset="2"/>
              <a:buChar char="q"/>
            </a:pPr>
            <a:r>
              <a:rPr lang="en-US" sz="1600" dirty="0" smtClean="0">
                <a:solidFill>
                  <a:srgbClr val="000000"/>
                </a:solidFill>
                <a:ea typeface="Lucida Grande"/>
                <a:cs typeface="Lucida Grande"/>
              </a:rPr>
              <a:t>Focus of the two presentations was that machine diagnostics was a very important new application</a:t>
            </a:r>
            <a:endParaRPr lang="en-US" sz="1600" dirty="0">
              <a:solidFill>
                <a:srgbClr val="000000"/>
              </a:solidFill>
              <a:ea typeface="Lucida Grande"/>
              <a:cs typeface="Lucida Grande"/>
            </a:endParaRPr>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2362200"/>
            <a:ext cx="814524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0"/>
            <a:r>
              <a:rPr lang="en-US" sz="2400" dirty="0"/>
              <a:t>15.4-2015Cor1 to start WG LB </a:t>
            </a:r>
            <a:r>
              <a:rPr lang="en-US" sz="2400" dirty="0" smtClean="0"/>
              <a:t>Recirculation </a:t>
            </a:r>
            <a:endParaRPr lang="en-US" sz="2400" dirty="0"/>
          </a:p>
          <a:p>
            <a:pPr lvl="1"/>
            <a:r>
              <a:rPr lang="en-US" sz="2400" i="1" dirty="0"/>
              <a:t>Move that 802.15 WG start a WG </a:t>
            </a:r>
            <a:r>
              <a:rPr lang="en-US" sz="2400" i="1" dirty="0" smtClean="0"/>
              <a:t>Recirculation </a:t>
            </a:r>
            <a:r>
              <a:rPr lang="en-US" sz="2400" i="1" dirty="0"/>
              <a:t>Ballot requesting approval of document </a:t>
            </a:r>
            <a:r>
              <a:rPr lang="en-US" sz="2400" i="1" dirty="0" smtClean="0"/>
              <a:t>d2P802.15.4</a:t>
            </a:r>
            <a:r>
              <a:rPr lang="en-US" sz="2400" i="1" dirty="0"/>
              <a:t>-2015-Corri-1-2017 and to forward document </a:t>
            </a:r>
            <a:r>
              <a:rPr lang="en-US" sz="2400" i="1" dirty="0" smtClean="0"/>
              <a:t>d2P802.15.4</a:t>
            </a:r>
            <a:r>
              <a:rPr lang="en-US" sz="2400" i="1" dirty="0"/>
              <a:t>-2015-Corri-1-2017 to Sponsor Ballot</a:t>
            </a:r>
          </a:p>
          <a:p>
            <a:pPr lvl="2"/>
            <a:r>
              <a:rPr lang="en-US" sz="1800" dirty="0"/>
              <a:t>Moved by: </a:t>
            </a:r>
            <a:r>
              <a:rPr lang="en-US" sz="1800" dirty="0" smtClean="0"/>
              <a:t>P Kinney</a:t>
            </a:r>
            <a:endParaRPr lang="en-US" sz="1800" dirty="0"/>
          </a:p>
          <a:p>
            <a:pPr lvl="2"/>
            <a:r>
              <a:rPr lang="en-US" sz="1800" dirty="0"/>
              <a:t>Seconded by: </a:t>
            </a:r>
            <a:r>
              <a:rPr lang="en-US" sz="1800" dirty="0" smtClean="0"/>
              <a:t>Kunal Shah</a:t>
            </a:r>
            <a:r>
              <a:rPr lang="en-US" sz="1800" dirty="0"/>
              <a:t> </a:t>
            </a:r>
          </a:p>
        </p:txBody>
      </p:sp>
    </p:spTree>
    <p:extLst>
      <p:ext uri="{BB962C8B-B14F-4D97-AF65-F5344CB8AC3E}">
        <p14:creationId xmlns:p14="http://schemas.microsoft.com/office/powerpoint/2010/main" val="247477597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143000"/>
            <a:ext cx="814524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0"/>
            <a:r>
              <a:rPr lang="en-US" sz="2400" dirty="0"/>
              <a:t>15.4-2015 Cor1 BRC Motion</a:t>
            </a:r>
          </a:p>
          <a:p>
            <a:pPr lvl="1"/>
            <a:r>
              <a:rPr lang="en-US" sz="2400" i="1" dirty="0"/>
              <a:t>Move that 802.15 WG approve the formation of a Ballot Resolution Committee (BRC) for the WG balloting of the </a:t>
            </a:r>
            <a:r>
              <a:rPr lang="en-US" sz="2400" i="1" dirty="0" smtClean="0"/>
              <a:t>d2P802.15.4</a:t>
            </a:r>
            <a:r>
              <a:rPr lang="en-US" sz="2400" i="1" dirty="0"/>
              <a:t>-2015-Corri-1-2017 or current version </a:t>
            </a:r>
            <a:r>
              <a:rPr lang="en-US" sz="2400" i="1" dirty="0" smtClean="0"/>
              <a:t>with </a:t>
            </a:r>
            <a:r>
              <a:rPr lang="en-US" sz="2400" i="1" dirty="0"/>
              <a:t>the following membership: Pat Kinney (Chair), Clint Powell, </a:t>
            </a:r>
            <a:r>
              <a:rPr lang="en-US" sz="2400" i="1" dirty="0" smtClean="0"/>
              <a:t>Ben Rolfe, </a:t>
            </a:r>
            <a:r>
              <a:rPr lang="en-US" sz="2400" i="1" dirty="0"/>
              <a:t>and </a:t>
            </a:r>
            <a:r>
              <a:rPr lang="en-US" sz="2400" i="1" dirty="0" smtClean="0"/>
              <a:t>Kunal </a:t>
            </a:r>
            <a:r>
              <a:rPr lang="en-US" sz="2400" i="1" dirty="0"/>
              <a:t>Shah. The 802.15.4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a:r>
              <a:rPr lang="en-US" sz="2400" dirty="0"/>
              <a:t>Moved by: </a:t>
            </a:r>
            <a:r>
              <a:rPr lang="en-US" sz="2400" dirty="0" smtClean="0"/>
              <a:t>P Kinney</a:t>
            </a:r>
            <a:endParaRPr lang="en-US" sz="2400" dirty="0"/>
          </a:p>
          <a:p>
            <a:pPr lvl="2"/>
            <a:r>
              <a:rPr lang="en-US" sz="2400" dirty="0"/>
              <a:t>Seconded by: </a:t>
            </a:r>
            <a:r>
              <a:rPr lang="en-US" sz="2400" dirty="0" smtClean="0"/>
              <a:t>Matt </a:t>
            </a:r>
            <a:r>
              <a:rPr lang="en-US" sz="2400" dirty="0" err="1" smtClean="0"/>
              <a:t>Gillmore</a:t>
            </a:r>
            <a:endParaRPr lang="en-US" sz="2400" dirty="0" smtClean="0"/>
          </a:p>
          <a:p>
            <a:r>
              <a:rPr lang="en-US" sz="1800" dirty="0"/>
              <a:t> </a:t>
            </a:r>
          </a:p>
        </p:txBody>
      </p:sp>
    </p:spTree>
    <p:extLst>
      <p:ext uri="{BB962C8B-B14F-4D97-AF65-F5344CB8AC3E}">
        <p14:creationId xmlns:p14="http://schemas.microsoft.com/office/powerpoint/2010/main" val="19767971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371600"/>
            <a:ext cx="8153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SC </a:t>
            </a:r>
            <a:r>
              <a:rPr lang="en-US" sz="2400" b="1" dirty="0" smtClean="0"/>
              <a:t>Maintenance   </a:t>
            </a:r>
            <a:endParaRPr lang="en-US" sz="2400" b="1" dirty="0" smtClean="0"/>
          </a:p>
          <a:p>
            <a:pPr marL="739775" lvl="1" indent="-282575" fontAlgn="b">
              <a:buClr>
                <a:srgbClr val="FF0000"/>
              </a:buClr>
              <a:buFont typeface="Wingdings" charset="2"/>
              <a:buChar char="q"/>
            </a:pPr>
            <a:r>
              <a:rPr lang="en-US" sz="1800" b="1" dirty="0" smtClean="0"/>
              <a:t>Tuesday 12 Sept, AM1</a:t>
            </a:r>
          </a:p>
          <a:p>
            <a:pPr marL="1196975" lvl="2" indent="-290513" fontAlgn="b">
              <a:buClr>
                <a:srgbClr val="FF0000"/>
              </a:buClr>
              <a:buFont typeface="Wingdings" charset="2"/>
              <a:buChar char="q"/>
            </a:pPr>
            <a:r>
              <a:rPr lang="en-US" sz="1800" b="1" dirty="0" smtClean="0">
                <a:latin typeface="+mj-lt"/>
              </a:rPr>
              <a:t>Discussion on issues with wording of subclause 4.4a (d2p802.15.4-2015-Corr-1-2017)</a:t>
            </a:r>
          </a:p>
          <a:p>
            <a:pPr marL="1196975" lvl="2" indent="-290513" fontAlgn="b">
              <a:buClr>
                <a:srgbClr val="FF0000"/>
              </a:buClr>
              <a:buFont typeface="Wingdings" charset="2"/>
              <a:buChar char="q"/>
            </a:pPr>
            <a:r>
              <a:rPr lang="en-US" sz="1800" b="1" dirty="0" smtClean="0"/>
              <a:t>Corrigendum </a:t>
            </a:r>
            <a:r>
              <a:rPr lang="en-US" sz="1800" b="1" dirty="0"/>
              <a:t>comment </a:t>
            </a:r>
            <a:r>
              <a:rPr lang="en-US" sz="1800" b="1" dirty="0" smtClean="0"/>
              <a:t>resolution (15-17-0418-04)</a:t>
            </a:r>
          </a:p>
          <a:p>
            <a:pPr marL="1196975" lvl="2" indent="-290513" fontAlgn="b">
              <a:buClr>
                <a:srgbClr val="FF0000"/>
              </a:buClr>
              <a:buFont typeface="Wingdings" charset="2"/>
              <a:buChar char="q"/>
            </a:pPr>
            <a:r>
              <a:rPr lang="en-US" sz="1800" b="1" dirty="0" smtClean="0"/>
              <a:t>Start Sponsor Ballot</a:t>
            </a:r>
          </a:p>
          <a:p>
            <a:pPr marL="1196975" lvl="2" indent="-290513" fontAlgn="b">
              <a:buClr>
                <a:srgbClr val="FF0000"/>
              </a:buClr>
              <a:buFont typeface="Wingdings" charset="2"/>
              <a:buChar char="q"/>
            </a:pPr>
            <a:r>
              <a:rPr lang="en-US" sz="1800" b="1" dirty="0" smtClean="0"/>
              <a:t>L2R error on non-storing mode presentation/discussion (</a:t>
            </a:r>
            <a:r>
              <a:rPr lang="en-US" sz="1800" b="1" dirty="0"/>
              <a:t>15-17-0517-00</a:t>
            </a:r>
            <a:r>
              <a:rPr lang="en-US" sz="1800" b="1" dirty="0" smtClean="0"/>
              <a:t>)</a:t>
            </a:r>
            <a:endParaRPr lang="en-US" sz="1800" b="1" dirty="0" smtClean="0"/>
          </a:p>
          <a:p>
            <a:pPr marL="801688" lvl="1" indent="-344488" fontAlgn="b">
              <a:buClr>
                <a:srgbClr val="FF0000"/>
              </a:buClr>
              <a:buFont typeface="Wingdings" charset="2"/>
              <a:buChar char="q"/>
            </a:pPr>
            <a:r>
              <a:rPr lang="en-US" sz="1800" b="1" dirty="0" smtClean="0"/>
              <a:t>Wednesday 13 Sep, AM1 </a:t>
            </a:r>
            <a:endParaRPr lang="en-US" sz="1800" b="1" dirty="0" smtClean="0"/>
          </a:p>
          <a:p>
            <a:pPr marL="1198563" lvl="1" indent="-344488" eaLnBrk="0" fontAlgn="b" hangingPunct="0">
              <a:buClr>
                <a:srgbClr val="FF0000"/>
              </a:buClr>
              <a:buFont typeface="Wingdings" charset="0"/>
              <a:buChar char="q"/>
            </a:pPr>
            <a:r>
              <a:rPr lang="en-US" sz="1800" b="1" dirty="0" smtClean="0"/>
              <a:t>Review </a:t>
            </a:r>
            <a:r>
              <a:rPr lang="en-US" sz="1800" b="1" dirty="0" smtClean="0"/>
              <a:t>802.15.4 roll-up and discuss 802.15.4 revision </a:t>
            </a:r>
            <a:r>
              <a:rPr lang="en-US" sz="1800" b="1" dirty="0" smtClean="0"/>
              <a:t>changes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13 Sep, AM2</a:t>
            </a:r>
          </a:p>
          <a:p>
            <a:pPr marL="801688" lvl="1" indent="-342900" fontAlgn="b">
              <a:buClr>
                <a:srgbClr val="FF0000"/>
              </a:buClr>
              <a:buFont typeface="Wingdings" charset="2"/>
              <a:buChar char="q"/>
            </a:pPr>
            <a:r>
              <a:rPr lang="en-US" sz="1800" b="1" dirty="0">
                <a:solidFill>
                  <a:srgbClr val="000000"/>
                </a:solidFill>
              </a:rPr>
              <a:t>Two presentations:  </a:t>
            </a:r>
          </a:p>
          <a:p>
            <a:pPr marL="1258888" lvl="2" indent="-342900" fontAlgn="b">
              <a:buClr>
                <a:srgbClr val="FF0000"/>
              </a:buClr>
              <a:buFont typeface="Wingdings" charset="2"/>
              <a:buChar char="q"/>
            </a:pPr>
            <a:r>
              <a:rPr lang="en-US" sz="1800" b="1" dirty="0"/>
              <a:t>Coexistence issues between 802.15.4g and 802.11ah</a:t>
            </a:r>
            <a:endParaRPr lang="en-US" sz="1800" b="1" dirty="0">
              <a:solidFill>
                <a:srgbClr val="000000"/>
              </a:solidFill>
            </a:endParaRPr>
          </a:p>
          <a:p>
            <a:pPr marL="1258888" lvl="2" indent="-342900" fontAlgn="b">
              <a:buClr>
                <a:srgbClr val="FF0000"/>
              </a:buClr>
              <a:buFont typeface="Wingdings" charset="2"/>
              <a:buChar char="q"/>
            </a:pPr>
            <a:r>
              <a:rPr lang="en-US" sz="1800" b="1" dirty="0">
                <a:solidFill>
                  <a:srgbClr val="000000"/>
                </a:solidFill>
              </a:rPr>
              <a:t>802.15.4g OFDM data rate </a:t>
            </a:r>
            <a:r>
              <a:rPr lang="en-US" sz="1800" b="1" dirty="0" smtClean="0">
                <a:solidFill>
                  <a:srgbClr val="000000"/>
                </a:solidFill>
              </a:rPr>
              <a:t>extensions</a:t>
            </a:r>
          </a:p>
          <a:p>
            <a:pPr marL="457200" indent="-457200" eaLnBrk="0" fontAlgn="b" hangingPunct="0">
              <a:buClr>
                <a:srgbClr val="FF0000"/>
              </a:buClr>
              <a:buFont typeface="Wingdings" charset="0"/>
              <a:buChar char="q"/>
            </a:pPr>
            <a:r>
              <a:rPr lang="en-US" sz="2400" b="1" dirty="0"/>
              <a:t>SC IETF </a:t>
            </a:r>
            <a:r>
              <a:rPr lang="en-US" sz="1800" b="1" dirty="0"/>
              <a:t>Thursday 14 Sep, PM1 </a:t>
            </a:r>
          </a:p>
          <a:p>
            <a:pPr marL="800100" lvl="1" indent="-342900">
              <a:buClr>
                <a:srgbClr val="FF0000"/>
              </a:buClr>
              <a:buFont typeface="Wingdings" charset="2"/>
              <a:buChar char="q"/>
            </a:pPr>
            <a:r>
              <a:rPr lang="en-US" sz="1800" b="1" dirty="0"/>
              <a:t>Status Update: 6tisch, Core, 6lo, Roll, Detnet, lp-wan, Ace, </a:t>
            </a:r>
            <a:r>
              <a:rPr lang="en-US" sz="1800" b="1" dirty="0" smtClean="0"/>
              <a:t>t2trg</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41644</TotalTime>
  <Words>3085</Words>
  <Application>Microsoft Macintosh PowerPoint</Application>
  <PresentationFormat>On-screen Show (4:3)</PresentationFormat>
  <Paragraphs>398</Paragraphs>
  <Slides>27</Slides>
  <Notes>9</Notes>
  <HiddenSlides>22</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motions</vt:lpstr>
      <vt:lpstr>SC maintenance motions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&lt;15-17-0409-00-0mag&gt;</dc:description>
  <cp:lastModifiedBy>Pat Kinney</cp:lastModifiedBy>
  <cp:revision>872</cp:revision>
  <cp:lastPrinted>2016-07-25T16:00:41Z</cp:lastPrinted>
  <dcterms:created xsi:type="dcterms:W3CDTF">2009-07-12T16:25:16Z</dcterms:created>
  <dcterms:modified xsi:type="dcterms:W3CDTF">2017-09-12T18:20:55Z</dcterms:modified>
  <cp:category/>
</cp:coreProperties>
</file>