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35" r:id="rId14"/>
    <p:sldId id="340" r:id="rId15"/>
    <p:sldId id="336" r:id="rId16"/>
    <p:sldId id="337" r:id="rId17"/>
    <p:sldId id="338" r:id="rId18"/>
    <p:sldId id="307" r:id="rId19"/>
    <p:sldId id="339" r:id="rId20"/>
    <p:sldId id="308" r:id="rId21"/>
    <p:sldId id="312" r:id="rId22"/>
    <p:sldId id="329" r:id="rId23"/>
    <p:sldId id="330" r:id="rId24"/>
    <p:sldId id="327" r:id="rId25"/>
    <p:sldId id="280" r:id="rId26"/>
    <p:sldId id="328" r:id="rId27"/>
    <p:sldId id="333" r:id="rId28"/>
    <p:sldId id="341"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35"/>
            <p14:sldId id="340"/>
            <p14:sldId id="336"/>
            <p14:sldId id="337"/>
            <p14:sldId id="338"/>
            <p14:sldId id="307"/>
            <p14:sldId id="339"/>
            <p14:sldId id="308"/>
            <p14:sldId id="312"/>
            <p14:sldId id="329"/>
            <p14:sldId id="330"/>
            <p14:sldId id="327"/>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2176" y="-3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15-17-0409-00-0mag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atatracker.ietf.org/doc/draft-ietf-lpwan-overview/" TargetMode="External"/><Relationship Id="rId4" Type="http://schemas.openxmlformats.org/officeDocument/2006/relationships/hyperlink" Target="https://datatracker.ietf.org/doc/draft-ietf-lpwan-ipv6-static-context-hc/" TargetMode="External"/><Relationship Id="rId5" Type="http://schemas.openxmlformats.org/officeDocument/2006/relationships/hyperlink" Target="https://datatracker.ietf.org/doc/draft-ietf-lpwan-coap-static-context-hc/" TargetMode="External"/><Relationship Id="rId6" Type="http://schemas.openxmlformats.org/officeDocument/2006/relationships/hyperlink" Target="https://datatracker.ietf.org/doc/draft-lagos-lpwan-icmpv6-static-context-hc-00"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July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305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comment resolution</a:t>
            </a:r>
          </a:p>
          <a:p>
            <a:pPr marL="914400" lvl="1" indent="-457200" eaLnBrk="0" fontAlgn="b" hangingPunct="0">
              <a:buClr>
                <a:srgbClr val="FF0000"/>
              </a:buClr>
              <a:buFont typeface="Wingdings" charset="0"/>
              <a:buChar char="q"/>
            </a:pPr>
            <a:r>
              <a:rPr lang="en-US" sz="2800" b="1" dirty="0" smtClean="0"/>
              <a:t>Update draft</a:t>
            </a:r>
          </a:p>
          <a:p>
            <a:pPr marL="457200" indent="-457200" eaLnBrk="0" fontAlgn="b" hangingPunct="0">
              <a:buClr>
                <a:srgbClr val="FF0000"/>
              </a:buClr>
              <a:buFont typeface="Wingdings" charset="0"/>
              <a:buChar char="q"/>
            </a:pPr>
            <a:r>
              <a:rPr lang="en-US" sz="2800" b="1" dirty="0" smtClean="0"/>
              <a:t>Discussion on next revision changes</a:t>
            </a:r>
          </a:p>
          <a:p>
            <a:pPr marL="914400" lvl="1" indent="-457200" eaLnBrk="0" fontAlgn="b" hangingPunct="0">
              <a:buClr>
                <a:srgbClr val="FF0000"/>
              </a:buClr>
              <a:buFont typeface="Wingdings" charset="0"/>
              <a:buChar char="q"/>
            </a:pPr>
            <a:r>
              <a:rPr lang="en-US" sz="2800" b="1" dirty="0" smtClean="0"/>
              <a:t>Review roll-up document consisting of approved amendments, etc.</a:t>
            </a:r>
          </a:p>
          <a:p>
            <a:pPr marL="914400" lvl="1" indent="-457200" eaLnBrk="0" fontAlgn="b" hangingPunct="0">
              <a:buClr>
                <a:srgbClr val="FF0000"/>
              </a:buClr>
              <a:buFont typeface="Wingdings" charset="0"/>
              <a:buChar char="q"/>
            </a:pPr>
            <a:r>
              <a:rPr lang="en-US" sz="2800" b="1" dirty="0" smtClean="0"/>
              <a:t>Discussion of other changes to 802.15.4 standard</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6281820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Published:</a:t>
            </a:r>
          </a:p>
          <a:p>
            <a:pPr lvl="1"/>
            <a:r>
              <a:rPr lang="en-US" sz="1600" dirty="0"/>
              <a:t>draft-</a:t>
            </a:r>
            <a:r>
              <a:rPr lang="en-US" sz="1600" dirty="0" err="1"/>
              <a:t>ietf</a:t>
            </a:r>
            <a:r>
              <a:rPr lang="en-US" sz="1600" dirty="0"/>
              <a:t>-core-etch now RFC 8132</a:t>
            </a:r>
          </a:p>
          <a:p>
            <a:r>
              <a:rPr lang="en-US" sz="1600" dirty="0"/>
              <a:t>In IESG Processing, more WG input required:</a:t>
            </a:r>
          </a:p>
          <a:p>
            <a:pPr lvl="1"/>
            <a:r>
              <a:rPr lang="en-US" sz="1600" dirty="0"/>
              <a:t>draft-ietf-core-links-json-09</a:t>
            </a:r>
          </a:p>
          <a:p>
            <a:pPr lvl="1"/>
            <a:r>
              <a:rPr lang="en-US" sz="1600" dirty="0"/>
              <a:t>Objective: Confirm direction of handling ARTART comment (10).</a:t>
            </a:r>
          </a:p>
          <a:p>
            <a:r>
              <a:rPr lang="en-US" sz="1600" dirty="0"/>
              <a:t>draft-ietf-core-coap-tcp-tls-09</a:t>
            </a:r>
          </a:p>
          <a:p>
            <a:pPr lvl="1"/>
            <a:r>
              <a:rPr lang="en-US" sz="1600" dirty="0" smtClean="0"/>
              <a:t>Discuss </a:t>
            </a:r>
            <a:r>
              <a:rPr lang="en-US" sz="1600" dirty="0"/>
              <a:t>this based on</a:t>
            </a:r>
            <a:r>
              <a:rPr lang="en-US" sz="1600" dirty="0" smtClean="0"/>
              <a:t>:</a:t>
            </a:r>
            <a:endParaRPr lang="en-US" sz="1600" dirty="0"/>
          </a:p>
          <a:p>
            <a:pPr lvl="2"/>
            <a:r>
              <a:rPr lang="en-US" sz="1200" dirty="0"/>
              <a:t>draft-silverajan-core-coap-alternative-transports-10</a:t>
            </a:r>
          </a:p>
          <a:p>
            <a:pPr lvl="2"/>
            <a:r>
              <a:rPr lang="en-US" sz="1200" dirty="0"/>
              <a:t>draft-silverajan-core-coap-protocol-negotiation-06</a:t>
            </a:r>
          </a:p>
          <a:p>
            <a:pPr lvl="1"/>
            <a:r>
              <a:rPr lang="en-US" sz="1600" dirty="0"/>
              <a:t>Objective: Review possible resolutions around the URI Schemes issue raised by IESG; discuss the related immediate need for further work on transport indication/protocol negotiation (45).</a:t>
            </a:r>
          </a:p>
          <a:p>
            <a:r>
              <a:rPr lang="en-US" sz="1600" dirty="0"/>
              <a:t>WG documents ()</a:t>
            </a:r>
          </a:p>
          <a:p>
            <a:pPr lvl="1"/>
            <a:r>
              <a:rPr lang="en-US" sz="1600" dirty="0"/>
              <a:t>draft-ietf-core-cocoa-01</a:t>
            </a:r>
          </a:p>
          <a:p>
            <a:pPr lvl="1"/>
            <a:r>
              <a:rPr lang="en-US" sz="1600" dirty="0"/>
              <a:t>Objective: Evaluate positions of related WGs/RGs and go for WGLC (10).</a:t>
            </a:r>
          </a:p>
          <a:p>
            <a:r>
              <a:rPr lang="en-US" sz="1600" dirty="0"/>
              <a:t>Go for WGLC (35</a:t>
            </a:r>
            <a:r>
              <a:rPr lang="en-US" sz="1600" dirty="0" smtClean="0"/>
              <a:t>)</a:t>
            </a:r>
          </a:p>
          <a:p>
            <a:pPr lvl="1"/>
            <a:r>
              <a:rPr lang="en-US" sz="1200" dirty="0" smtClean="0"/>
              <a:t>draft</a:t>
            </a:r>
            <a:r>
              <a:rPr lang="en-US" sz="1200" dirty="0"/>
              <a:t>-ietf-core-comi-00</a:t>
            </a:r>
          </a:p>
          <a:p>
            <a:pPr lvl="1"/>
            <a:r>
              <a:rPr lang="en-US" sz="1200" dirty="0"/>
              <a:t>draft-ietf-core-sid-01</a:t>
            </a:r>
          </a:p>
          <a:p>
            <a:pPr lvl="1"/>
            <a:r>
              <a:rPr lang="en-US" sz="1200" dirty="0"/>
              <a:t>draft-ietf-core-yang-cbor-04</a:t>
            </a:r>
          </a:p>
          <a:p>
            <a:pPr lvl="1"/>
            <a:r>
              <a:rPr lang="en-US" sz="1200" dirty="0"/>
              <a:t>draft-veillette-core-yang-library-</a:t>
            </a:r>
            <a:r>
              <a:rPr lang="en-US" sz="1200" dirty="0" smtClean="0"/>
              <a:t>00</a:t>
            </a:r>
            <a:endParaRPr lang="en-US" sz="1200"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draft-ietf-core-senml-10</a:t>
            </a:r>
          </a:p>
          <a:p>
            <a:pPr lvl="2">
              <a:buFont typeface="Lucida Grande"/>
              <a:buChar char="-"/>
            </a:pPr>
            <a:r>
              <a:rPr lang="en-US" sz="1600" dirty="0"/>
              <a:t>Objective: Process WGLC </a:t>
            </a:r>
            <a:r>
              <a:rPr lang="en-US" sz="1600" dirty="0" smtClean="0"/>
              <a:t>comments</a:t>
            </a:r>
            <a:endParaRPr lang="en-US" sz="1600" dirty="0"/>
          </a:p>
          <a:p>
            <a:r>
              <a:rPr lang="en-US" sz="1600" dirty="0"/>
              <a:t>WG documents (after DNSSD first meeting</a:t>
            </a:r>
            <a:r>
              <a:rPr lang="en-US" sz="1600" dirty="0" smtClean="0"/>
              <a:t>)</a:t>
            </a:r>
            <a:endParaRPr lang="en-US" sz="1600" dirty="0"/>
          </a:p>
          <a:p>
            <a:pPr lvl="1"/>
            <a:r>
              <a:rPr lang="en-US" sz="1600" dirty="0"/>
              <a:t>draft-ietf-core-rd-dns-sd-00</a:t>
            </a:r>
          </a:p>
          <a:p>
            <a:pPr lvl="1"/>
            <a:r>
              <a:rPr lang="en-US" sz="1600" dirty="0"/>
              <a:t>draft-ietf-core-resource-directory-11</a:t>
            </a:r>
          </a:p>
          <a:p>
            <a:pPr marL="1082675" lvl="1"/>
            <a:r>
              <a:rPr lang="en-US" sz="1600" dirty="0"/>
              <a:t>Objective: Converge on the emerging information model and the DNS-SD relationship </a:t>
            </a:r>
          </a:p>
          <a:p>
            <a:r>
              <a:rPr lang="en-US" sz="1600" dirty="0"/>
              <a:t>WG documents (avoid TLS conflict</a:t>
            </a:r>
            <a:r>
              <a:rPr lang="en-US" sz="1600" dirty="0" smtClean="0"/>
              <a:t>)</a:t>
            </a:r>
            <a:endParaRPr lang="en-US" sz="1600" dirty="0"/>
          </a:p>
          <a:p>
            <a:pPr lvl="1"/>
            <a:r>
              <a:rPr lang="en-US" sz="1600" dirty="0"/>
              <a:t>draft-ietf-core-coap-pubsub-02</a:t>
            </a:r>
          </a:p>
          <a:p>
            <a:pPr marL="1082675" lvl="1"/>
            <a:r>
              <a:rPr lang="en-US" sz="1600" dirty="0"/>
              <a:t>Objective: ? </a:t>
            </a:r>
          </a:p>
          <a:p>
            <a:pPr lvl="1"/>
            <a:r>
              <a:rPr lang="en-US" sz="1600" dirty="0"/>
              <a:t>draft-ietf-core-object-security-04</a:t>
            </a:r>
          </a:p>
          <a:p>
            <a:pPr lvl="1"/>
            <a:r>
              <a:rPr lang="en-US" sz="1600" dirty="0"/>
              <a:t>draft-mattsson-core-security-overhead-00</a:t>
            </a:r>
          </a:p>
          <a:p>
            <a:pPr lvl="1"/>
            <a:r>
              <a:rPr lang="en-US" sz="1600" dirty="0"/>
              <a:t>draft-hartke-core-e2e-security-reqs-02</a:t>
            </a:r>
          </a:p>
          <a:p>
            <a:pPr marL="1082675" lvl="1"/>
            <a:r>
              <a:rPr lang="en-US" sz="1600" dirty="0"/>
              <a:t>Objective: </a:t>
            </a:r>
            <a:r>
              <a:rPr lang="en-US" sz="1600" dirty="0" smtClean="0"/>
              <a:t>?</a:t>
            </a:r>
            <a:endParaRPr lang="en-US" sz="1600" dirty="0"/>
          </a:p>
          <a:p>
            <a:r>
              <a:rPr lang="en-US" sz="1600" dirty="0"/>
              <a:t>Related Active Documents (not working group documents)</a:t>
            </a:r>
            <a:r>
              <a:rPr lang="en-US" sz="1600" dirty="0" smtClean="0"/>
              <a:t>:</a:t>
            </a:r>
            <a:endParaRPr lang="en-US" sz="1600" dirty="0"/>
          </a:p>
          <a:p>
            <a:pPr lvl="1"/>
            <a:r>
              <a:rPr lang="en-US" sz="1600" dirty="0"/>
              <a:t>draft-tiloca-core-multicast-oscoap-02</a:t>
            </a:r>
          </a:p>
          <a:p>
            <a:pPr marL="1084263" lvl="1" indent="-627063"/>
            <a:r>
              <a:rPr lang="en-US" sz="1600" dirty="0"/>
              <a:t>Objective: Discuss updates, find reviewers (10); Slot leader: Marco </a:t>
            </a:r>
            <a:r>
              <a:rPr lang="en-US" sz="1600" dirty="0" err="1" smtClean="0"/>
              <a:t>Tiloca</a:t>
            </a:r>
            <a:endParaRPr lang="en-US" sz="1600" dirty="0"/>
          </a:p>
          <a:p>
            <a:pPr lvl="1"/>
            <a:r>
              <a:rPr lang="en-US" sz="1600" dirty="0"/>
              <a:t>draft-amsuess-core-repeat-request-tag-00</a:t>
            </a:r>
          </a:p>
          <a:p>
            <a:pPr marL="1084263" lvl="1" indent="-627063"/>
            <a:r>
              <a:rPr lang="en-US" sz="1600" dirty="0"/>
              <a:t>Objective: </a:t>
            </a:r>
            <a:r>
              <a:rPr lang="en-US" sz="1600" dirty="0" smtClean="0"/>
              <a:t>?</a:t>
            </a:r>
            <a:endParaRPr lang="en-US" sz="1600" dirty="0"/>
          </a:p>
          <a:p>
            <a:pPr lvl="1"/>
            <a:r>
              <a:rPr lang="en-US" sz="1600" dirty="0"/>
              <a:t>draft-arkko-core-dev-urn-04</a:t>
            </a:r>
          </a:p>
          <a:p>
            <a:pPr marL="1082675" lvl="1"/>
            <a:r>
              <a:rPr lang="en-US" sz="1600" dirty="0"/>
              <a:t>Objective: </a:t>
            </a:r>
            <a:r>
              <a:rPr lang="en-US" sz="1600" dirty="0" smtClean="0"/>
              <a:t>?</a:t>
            </a:r>
            <a:endParaRPr lang="en-US" sz="1600" dirty="0"/>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No Agenda posted</a:t>
            </a:r>
            <a:endParaRPr lang="en-US" sz="14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a:t>ROLL Status meeting 			</a:t>
            </a:r>
            <a:r>
              <a:rPr lang="en-US" sz="1800" dirty="0" smtClean="0"/>
              <a:t>  </a:t>
            </a:r>
            <a:r>
              <a:rPr lang="en-US" sz="1800" dirty="0"/>
              <a:t>-----&gt;      </a:t>
            </a:r>
            <a:r>
              <a:rPr lang="en-US" sz="1800" dirty="0" smtClean="0"/>
              <a:t>Peter</a:t>
            </a:r>
            <a:r>
              <a:rPr lang="en-US" sz="1800" dirty="0"/>
              <a:t>/Ines</a:t>
            </a:r>
          </a:p>
          <a:p>
            <a:r>
              <a:rPr lang="en-US" sz="1800" dirty="0" smtClean="0"/>
              <a:t>RPL</a:t>
            </a:r>
            <a:r>
              <a:rPr lang="en-US" sz="1800" dirty="0"/>
              <a:t>-info </a:t>
            </a:r>
            <a:r>
              <a:rPr lang="en-US" sz="1800" dirty="0" smtClean="0"/>
              <a:t>- </a:t>
            </a:r>
            <a:r>
              <a:rPr lang="en-US" sz="1800" dirty="0"/>
              <a:t>draft-</a:t>
            </a:r>
            <a:r>
              <a:rPr lang="en-US" sz="1800" dirty="0" err="1"/>
              <a:t>ietf</a:t>
            </a:r>
            <a:r>
              <a:rPr lang="en-US" sz="1800" dirty="0"/>
              <a:t>-roll-</a:t>
            </a:r>
            <a:r>
              <a:rPr lang="en-US" sz="1800" dirty="0" err="1"/>
              <a:t>useofrplinfo</a:t>
            </a:r>
            <a:r>
              <a:rPr lang="en-US" sz="1800" dirty="0"/>
              <a:t> 	</a:t>
            </a:r>
            <a:r>
              <a:rPr lang="en-US" sz="1800" dirty="0" smtClean="0"/>
              <a:t> </a:t>
            </a:r>
            <a:r>
              <a:rPr lang="en-US" sz="1800" dirty="0"/>
              <a:t>-----&gt; 	  </a:t>
            </a:r>
            <a:r>
              <a:rPr lang="en-US" sz="1800" dirty="0" smtClean="0"/>
              <a:t>Michael</a:t>
            </a:r>
            <a:endParaRPr lang="en-US" sz="1800" dirty="0"/>
          </a:p>
          <a:p>
            <a:r>
              <a:rPr lang="en-US" sz="1800" dirty="0"/>
              <a:t>Multicast-</a:t>
            </a:r>
            <a:r>
              <a:rPr lang="en-US" sz="1800" dirty="0" smtClean="0"/>
              <a:t>Bier - </a:t>
            </a:r>
            <a:r>
              <a:rPr lang="en-US" sz="1800" dirty="0"/>
              <a:t>draft-</a:t>
            </a:r>
            <a:r>
              <a:rPr lang="en-US" sz="1800" dirty="0" err="1"/>
              <a:t>ietf</a:t>
            </a:r>
            <a:r>
              <a:rPr lang="en-US" sz="1800" dirty="0"/>
              <a:t>-roll-</a:t>
            </a:r>
            <a:r>
              <a:rPr lang="en-US" sz="1800" dirty="0" err="1"/>
              <a:t>ccast</a:t>
            </a:r>
            <a:r>
              <a:rPr lang="en-US" sz="1800" dirty="0"/>
              <a:t> 	</a:t>
            </a:r>
            <a:r>
              <a:rPr lang="en-US" sz="1800" dirty="0" smtClean="0"/>
              <a:t> </a:t>
            </a:r>
            <a:r>
              <a:rPr lang="en-US" sz="1800" dirty="0"/>
              <a:t>-----&gt; 	  </a:t>
            </a:r>
            <a:r>
              <a:rPr lang="en-US" sz="1800" dirty="0" err="1" smtClean="0"/>
              <a:t>Carsten</a:t>
            </a:r>
            <a:endParaRPr lang="en-US" sz="1800" dirty="0"/>
          </a:p>
          <a:p>
            <a:r>
              <a:rPr lang="en-US" sz="1800" dirty="0"/>
              <a:t>No-Path </a:t>
            </a:r>
            <a:r>
              <a:rPr lang="en-US" sz="1800" dirty="0" smtClean="0"/>
              <a:t>DAO - </a:t>
            </a:r>
            <a:r>
              <a:rPr lang="en-US" sz="1800" dirty="0"/>
              <a:t>draft-</a:t>
            </a:r>
            <a:r>
              <a:rPr lang="en-US" sz="1800" dirty="0" err="1"/>
              <a:t>ietf</a:t>
            </a:r>
            <a:r>
              <a:rPr lang="en-US" sz="1800" dirty="0"/>
              <a:t>-roll-efficient-</a:t>
            </a:r>
            <a:r>
              <a:rPr lang="en-US" sz="1800" dirty="0" err="1" smtClean="0"/>
              <a:t>npda</a:t>
            </a:r>
            <a:r>
              <a:rPr lang="en-US" sz="1800" dirty="0" smtClean="0"/>
              <a:t> </a:t>
            </a:r>
            <a:r>
              <a:rPr lang="en-US" sz="1800" dirty="0"/>
              <a:t>-----&gt; 	  </a:t>
            </a:r>
            <a:r>
              <a:rPr lang="en-US" sz="1800" dirty="0" smtClean="0"/>
              <a:t>Rahul</a:t>
            </a:r>
            <a:endParaRPr lang="en-US" sz="1800" dirty="0"/>
          </a:p>
          <a:p>
            <a:r>
              <a:rPr lang="en-US" sz="1800" dirty="0"/>
              <a:t>AODV-RPL </a:t>
            </a:r>
            <a:r>
              <a:rPr lang="en-US" sz="1800" dirty="0" smtClean="0"/>
              <a:t>- </a:t>
            </a:r>
            <a:r>
              <a:rPr lang="en-US" sz="1800" dirty="0"/>
              <a:t>draft-</a:t>
            </a:r>
            <a:r>
              <a:rPr lang="en-US" sz="1800" dirty="0" err="1"/>
              <a:t>ietf</a:t>
            </a:r>
            <a:r>
              <a:rPr lang="en-US" sz="1800" dirty="0"/>
              <a:t>-roll-</a:t>
            </a:r>
            <a:r>
              <a:rPr lang="en-US" sz="1800" dirty="0" err="1"/>
              <a:t>aodv</a:t>
            </a:r>
            <a:r>
              <a:rPr lang="en-US" sz="1800" dirty="0"/>
              <a:t>-</a:t>
            </a:r>
            <a:r>
              <a:rPr lang="en-US" sz="1800" dirty="0" err="1" smtClean="0"/>
              <a:t>rpl</a:t>
            </a:r>
            <a:r>
              <a:rPr lang="en-US" sz="1800" dirty="0" smtClean="0"/>
              <a:t>	-</a:t>
            </a:r>
            <a:r>
              <a:rPr lang="en-US" sz="1800" dirty="0"/>
              <a:t>----&gt; 	  </a:t>
            </a:r>
            <a:r>
              <a:rPr lang="en-US" sz="1800" dirty="0" smtClean="0"/>
              <a:t>Charlie</a:t>
            </a:r>
            <a:endParaRPr lang="en-US" sz="1800" dirty="0"/>
          </a:p>
          <a:p>
            <a:r>
              <a:rPr lang="en-US" sz="1800" dirty="0"/>
              <a:t>Load Balancing </a:t>
            </a:r>
            <a:r>
              <a:rPr lang="en-US" sz="1800" dirty="0" smtClean="0"/>
              <a:t>- </a:t>
            </a:r>
            <a:r>
              <a:rPr lang="en-US" sz="1800" dirty="0"/>
              <a:t>draft-</a:t>
            </a:r>
            <a:r>
              <a:rPr lang="en-US" sz="1800" dirty="0" err="1"/>
              <a:t>hou</a:t>
            </a:r>
            <a:r>
              <a:rPr lang="en-US" sz="1800" dirty="0"/>
              <a:t>-roll-</a:t>
            </a:r>
            <a:r>
              <a:rPr lang="en-US" sz="1800" dirty="0" err="1"/>
              <a:t>rpl</a:t>
            </a:r>
            <a:r>
              <a:rPr lang="en-US" sz="1800" dirty="0"/>
              <a:t>-parent-selection  ------&gt; 	  </a:t>
            </a:r>
            <a:r>
              <a:rPr lang="en-US" sz="1800" dirty="0" err="1" smtClean="0"/>
              <a:t>Jianqiang</a:t>
            </a:r>
            <a:endParaRPr lang="en-US" sz="1800" dirty="0" smtClean="0"/>
          </a:p>
          <a:p>
            <a:r>
              <a:rPr lang="en-US" sz="1800" dirty="0" smtClean="0"/>
              <a:t>DAO</a:t>
            </a:r>
            <a:r>
              <a:rPr lang="en-US" sz="1800" dirty="0"/>
              <a:t>-projection </a:t>
            </a:r>
            <a:r>
              <a:rPr lang="en-US" sz="1800" dirty="0" smtClean="0"/>
              <a:t>- </a:t>
            </a:r>
            <a:r>
              <a:rPr lang="en-US" sz="1800" dirty="0"/>
              <a:t>draft-</a:t>
            </a:r>
            <a:r>
              <a:rPr lang="en-US" sz="1800" dirty="0" err="1"/>
              <a:t>ietf</a:t>
            </a:r>
            <a:r>
              <a:rPr lang="en-US" sz="1800" dirty="0"/>
              <a:t>-roll-</a:t>
            </a:r>
            <a:r>
              <a:rPr lang="en-US" sz="1800" dirty="0" err="1"/>
              <a:t>dao</a:t>
            </a:r>
            <a:r>
              <a:rPr lang="en-US" sz="1800" dirty="0"/>
              <a:t>-projection      </a:t>
            </a:r>
            <a:r>
              <a:rPr lang="en-US" sz="1800" dirty="0" smtClean="0"/>
              <a:t>-</a:t>
            </a:r>
            <a:r>
              <a:rPr lang="en-US" sz="1800" dirty="0"/>
              <a:t>-----&gt;         </a:t>
            </a:r>
            <a:r>
              <a:rPr lang="en-US" sz="1800" dirty="0" smtClean="0"/>
              <a:t>Pascal</a:t>
            </a:r>
            <a:endParaRPr lang="en-US" sz="1800" dirty="0"/>
          </a:p>
          <a:p>
            <a:r>
              <a:rPr lang="en-US" sz="1800" dirty="0"/>
              <a:t>Q&amp;A (5 min.)					  ------&gt; 	  Everyone</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366795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err="1" smtClean="0">
                <a:hlinkClick r:id="rId2"/>
              </a:rPr>
              <a:t>Detnet</a:t>
            </a:r>
            <a:endParaRPr lang="en-US" sz="2800" dirty="0" err="1" smtClean="0"/>
          </a:p>
          <a:p>
            <a:pPr marL="0" indent="0">
              <a:buNone/>
            </a:pPr>
            <a:r>
              <a:rPr lang="en-US" sz="2000" dirty="0" smtClean="0"/>
              <a:t>1	DetNet Architecture	</a:t>
            </a:r>
            <a:r>
              <a:rPr lang="en-US" sz="2000" dirty="0" err="1" smtClean="0"/>
              <a:t>Presenter:Norm</a:t>
            </a:r>
            <a:r>
              <a:rPr lang="en-US" sz="2000" dirty="0" smtClean="0"/>
              <a:t> </a:t>
            </a:r>
            <a:r>
              <a:rPr lang="en-US" sz="2000" dirty="0"/>
              <a:t>Finn	</a:t>
            </a:r>
            <a:r>
              <a:rPr lang="en-US" sz="2000" dirty="0" smtClean="0"/>
              <a:t/>
            </a:r>
            <a:br>
              <a:rPr lang="en-US" sz="2000" dirty="0" smtClean="0"/>
            </a:br>
            <a:r>
              <a:rPr lang="en-US" sz="2000" dirty="0" smtClean="0"/>
              <a:t>	</a:t>
            </a:r>
            <a:r>
              <a:rPr lang="en-US" sz="2000" dirty="0" err="1" smtClean="0"/>
              <a:t>Draft:https</a:t>
            </a:r>
            <a:r>
              <a:rPr lang="en-US" sz="2000" dirty="0"/>
              <a:t>://</a:t>
            </a:r>
            <a:r>
              <a:rPr lang="en-US" sz="2000" dirty="0" err="1"/>
              <a:t>tools.ietf.org</a:t>
            </a:r>
            <a:r>
              <a:rPr lang="en-US" sz="2000" dirty="0"/>
              <a:t>/html/draft-ietf-detnet-architecture-</a:t>
            </a:r>
            <a:r>
              <a:rPr lang="en-US" sz="2000" dirty="0" smtClean="0"/>
              <a:t>02</a:t>
            </a:r>
          </a:p>
          <a:p>
            <a:pPr marL="0" indent="0">
              <a:buNone/>
            </a:pPr>
            <a:r>
              <a:rPr lang="en-US" sz="2000" dirty="0" smtClean="0"/>
              <a:t>2</a:t>
            </a:r>
            <a:r>
              <a:rPr lang="en-US" sz="2000" dirty="0"/>
              <a:t>	</a:t>
            </a:r>
            <a:r>
              <a:rPr lang="en-US" sz="2000" dirty="0" smtClean="0"/>
              <a:t>DetNet </a:t>
            </a:r>
            <a:r>
              <a:rPr lang="en-US" sz="2000" dirty="0"/>
              <a:t>Data Plane </a:t>
            </a:r>
            <a:r>
              <a:rPr lang="en-US" sz="2000" dirty="0" smtClean="0"/>
              <a:t>Encapsulation  </a:t>
            </a:r>
            <a:r>
              <a:rPr lang="en-US" sz="2000" dirty="0" err="1" smtClean="0"/>
              <a:t>Presenter:Jouni</a:t>
            </a:r>
            <a:r>
              <a:rPr lang="en-US" sz="2000" dirty="0" smtClean="0"/>
              <a:t> </a:t>
            </a:r>
            <a:r>
              <a:rPr lang="en-US" sz="2000" dirty="0" err="1"/>
              <a:t>Korhonen</a:t>
            </a:r>
            <a:r>
              <a:rPr lang="en-US" sz="2000" dirty="0"/>
              <a:t>		</a:t>
            </a:r>
            <a:r>
              <a:rPr lang="en-US" sz="2000" dirty="0" err="1" smtClean="0"/>
              <a:t>Draft:https</a:t>
            </a:r>
            <a:r>
              <a:rPr lang="en-US" sz="2000" dirty="0"/>
              <a:t>://</a:t>
            </a:r>
            <a:r>
              <a:rPr lang="en-US" sz="2000" dirty="0" err="1"/>
              <a:t>tools.ietf.org</a:t>
            </a:r>
            <a:r>
              <a:rPr lang="en-US" sz="2000" dirty="0"/>
              <a:t>/html/draft-dt-detnet-dp-sol-</a:t>
            </a:r>
            <a:r>
              <a:rPr lang="en-US" sz="2000" dirty="0" smtClean="0"/>
              <a:t>01</a:t>
            </a:r>
            <a:endParaRPr lang="en-US" sz="2000" dirty="0"/>
          </a:p>
          <a:p>
            <a:pPr marL="0" indent="0">
              <a:buNone/>
            </a:pPr>
            <a:r>
              <a:rPr lang="en-US" sz="2000" dirty="0" smtClean="0"/>
              <a:t>3    DetNet </a:t>
            </a:r>
            <a:r>
              <a:rPr lang="en-US" sz="2000" dirty="0"/>
              <a:t>Flow Information Model Based on </a:t>
            </a:r>
            <a:r>
              <a:rPr lang="en-US" sz="2000" dirty="0" smtClean="0"/>
              <a:t>TSN Presenter: </a:t>
            </a:r>
            <a:r>
              <a:rPr lang="en-US" sz="2000" dirty="0" err="1" smtClean="0"/>
              <a:t>Balázs</a:t>
            </a:r>
            <a:r>
              <a:rPr lang="en-US" sz="2000" dirty="0" smtClean="0"/>
              <a:t> </a:t>
            </a:r>
            <a:r>
              <a:rPr lang="en-US" sz="2000" dirty="0" err="1"/>
              <a:t>Varga</a:t>
            </a:r>
            <a:r>
              <a:rPr lang="en-US" sz="2000" dirty="0"/>
              <a:t>	</a:t>
            </a:r>
            <a:r>
              <a:rPr lang="en-US" sz="2000" dirty="0" smtClean="0"/>
              <a:t>Draft: https</a:t>
            </a:r>
            <a:r>
              <a:rPr lang="en-US" sz="2000" dirty="0"/>
              <a:t>://</a:t>
            </a:r>
            <a:r>
              <a:rPr lang="en-US" sz="2000" dirty="0" err="1"/>
              <a:t>tools.ietf.org</a:t>
            </a:r>
            <a:r>
              <a:rPr lang="en-US" sz="2000" dirty="0"/>
              <a:t>/html/draft-farkas-detnet-flow-information-model-01							</a:t>
            </a:r>
          </a:p>
          <a:p>
            <a:pPr marL="0" indent="0">
              <a:buNone/>
            </a:pPr>
            <a:r>
              <a:rPr lang="en-US" sz="2000" dirty="0" smtClean="0"/>
              <a:t>4  Considerations </a:t>
            </a:r>
            <a:r>
              <a:rPr lang="en-US" sz="2000" dirty="0"/>
              <a:t>for Flow Information Model WG </a:t>
            </a:r>
            <a:r>
              <a:rPr lang="en-US" sz="2000" dirty="0" smtClean="0"/>
              <a:t>document </a:t>
            </a:r>
            <a:br>
              <a:rPr lang="en-US" sz="2000" dirty="0" smtClean="0"/>
            </a:br>
            <a:r>
              <a:rPr lang="en-US" sz="2000" dirty="0" smtClean="0"/>
              <a:t>	</a:t>
            </a:r>
            <a:r>
              <a:rPr lang="en-US" sz="2000" dirty="0" err="1" smtClean="0"/>
              <a:t>Presenter:Mach</a:t>
            </a:r>
            <a:r>
              <a:rPr lang="en-US" sz="2000" dirty="0" smtClean="0"/>
              <a:t> </a:t>
            </a:r>
            <a:r>
              <a:rPr lang="en-US" sz="2000" dirty="0"/>
              <a:t>Chen	</a:t>
            </a:r>
            <a:r>
              <a:rPr lang="en-US" sz="2000" dirty="0" smtClean="0"/>
              <a:t>Draft</a:t>
            </a:r>
            <a:endParaRPr lang="en-US" sz="2000" dirty="0"/>
          </a:p>
          <a:p>
            <a:pPr marL="0" indent="0">
              <a:buNone/>
            </a:pPr>
            <a:r>
              <a:rPr lang="en-US" sz="2000" dirty="0" smtClean="0"/>
              <a:t>5  DetNet </a:t>
            </a:r>
            <a:r>
              <a:rPr lang="en-US" sz="2000" dirty="0"/>
              <a:t>Security </a:t>
            </a:r>
            <a:r>
              <a:rPr lang="en-US" sz="2000" dirty="0" smtClean="0"/>
              <a:t>Considerations Presenter: Tal </a:t>
            </a:r>
            <a:r>
              <a:rPr lang="en-US" sz="2000" dirty="0"/>
              <a:t>Mizrahi 			</a:t>
            </a:r>
            <a:r>
              <a:rPr lang="en-US" sz="2000" dirty="0" err="1" smtClean="0"/>
              <a:t>Draft:https</a:t>
            </a:r>
            <a:r>
              <a:rPr lang="en-US" sz="2000" dirty="0"/>
              <a:t>://</a:t>
            </a:r>
            <a:r>
              <a:rPr lang="en-US" sz="2000" dirty="0" err="1"/>
              <a:t>tools.ietf.org</a:t>
            </a:r>
            <a:r>
              <a:rPr lang="en-US" sz="2000" dirty="0"/>
              <a:t>/html/draft-sdt-detnet-</a:t>
            </a:r>
            <a:r>
              <a:rPr lang="en-US" sz="2000" dirty="0" smtClean="0"/>
              <a:t>security-016  </a:t>
            </a:r>
            <a:br>
              <a:rPr lang="en-US" sz="2000" dirty="0" smtClean="0"/>
            </a:br>
            <a:r>
              <a:rPr lang="en-US" sz="2000" dirty="0" smtClean="0"/>
              <a:t>6   Implementation </a:t>
            </a:r>
            <a:r>
              <a:rPr lang="en-US" sz="2000" dirty="0"/>
              <a:t>Report: DetNet Data Plane </a:t>
            </a:r>
            <a:r>
              <a:rPr lang="en-US" sz="2000" dirty="0" smtClean="0"/>
              <a:t>Protection  Presenter</a:t>
            </a:r>
            <a:r>
              <a:rPr lang="en-US" sz="2000" dirty="0"/>
              <a:t>:	</a:t>
            </a:r>
            <a:r>
              <a:rPr lang="en-US" sz="2000" dirty="0" err="1"/>
              <a:t>János</a:t>
            </a:r>
            <a:r>
              <a:rPr lang="en-US" sz="2000" dirty="0"/>
              <a:t> </a:t>
            </a:r>
            <a:r>
              <a:rPr lang="en-US" sz="2000" dirty="0" err="1"/>
              <a:t>Farkas</a:t>
            </a:r>
            <a:r>
              <a:rPr lang="en-US" sz="2000" dirty="0"/>
              <a:t> 	</a:t>
            </a:r>
            <a:r>
              <a:rPr lang="en-US" sz="2000" dirty="0" smtClean="0"/>
              <a:t>						</a:t>
            </a:r>
          </a:p>
          <a:p>
            <a:pPr marL="0" indent="0">
              <a:buNone/>
            </a:pPr>
            <a:r>
              <a:rPr lang="en-US" sz="2000" dirty="0" smtClean="0"/>
              <a:t>Draft: https://</a:t>
            </a:r>
            <a:r>
              <a:rPr lang="en-US" sz="2000" dirty="0" err="1" smtClean="0"/>
              <a:t>tools.ietf.org</a:t>
            </a:r>
            <a:r>
              <a:rPr lang="en-US" sz="2000" dirty="0" smtClean="0"/>
              <a:t>/html/draft-dt-detnet-dp-sol-01			</a:t>
            </a:r>
          </a:p>
          <a:p>
            <a:pPr marL="0" indent="0">
              <a:buNone/>
            </a:pPr>
            <a:r>
              <a:rPr lang="en-US" sz="2000" dirty="0" smtClean="0"/>
              <a:t>7  802.1 </a:t>
            </a:r>
            <a:r>
              <a:rPr lang="en-US" sz="2000" dirty="0"/>
              <a:t>TSN Summary and </a:t>
            </a:r>
            <a:r>
              <a:rPr lang="en-US" sz="2000" dirty="0" smtClean="0"/>
              <a:t>Discussion Presenter: </a:t>
            </a:r>
            <a:r>
              <a:rPr lang="en-US" sz="2000" dirty="0" err="1" smtClean="0"/>
              <a:t>János</a:t>
            </a:r>
            <a:r>
              <a:rPr lang="en-US" sz="2000" dirty="0" smtClean="0"/>
              <a:t> </a:t>
            </a:r>
            <a:r>
              <a:rPr lang="en-US" sz="2000" dirty="0" err="1"/>
              <a:t>Farkas</a:t>
            </a:r>
            <a:r>
              <a:rPr lang="en-US" sz="2000" dirty="0"/>
              <a:t>, Pat </a:t>
            </a:r>
            <a:r>
              <a:rPr lang="en-US" sz="2000" dirty="0" err="1"/>
              <a:t>Thaler</a:t>
            </a:r>
            <a:r>
              <a:rPr lang="en-US" sz="2000" dirty="0"/>
              <a:t>, Norm </a:t>
            </a:r>
            <a:r>
              <a:rPr lang="en-US" sz="2000" dirty="0" smtClean="0"/>
              <a:t>Finn  Reference</a:t>
            </a:r>
            <a:r>
              <a:rPr lang="en-US" sz="2000" dirty="0"/>
              <a:t>:	http://www.ieee802.org/1/pages/</a:t>
            </a:r>
            <a:r>
              <a:rPr lang="en-US" sz="2000" dirty="0" err="1"/>
              <a:t>tsn.html</a:t>
            </a:r>
            <a:r>
              <a:rPr lang="en-US" sz="2000" dirty="0"/>
              <a:t>	</a:t>
            </a:r>
            <a:endParaRPr lang="en-US" sz="1800" dirty="0" smtClean="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r>
              <a:rPr lang="en-US" sz="1600" dirty="0" smtClean="0"/>
              <a:t>LPWAN </a:t>
            </a:r>
            <a:r>
              <a:rPr lang="en-US" sz="1600" dirty="0"/>
              <a:t>at the </a:t>
            </a:r>
            <a:r>
              <a:rPr lang="en-US" sz="1600" dirty="0" err="1" smtClean="0"/>
              <a:t>Hackathon</a:t>
            </a:r>
            <a:endParaRPr lang="en-US" sz="1600" dirty="0"/>
          </a:p>
          <a:p>
            <a:pPr lvl="1"/>
            <a:r>
              <a:rPr lang="en-US" sz="1200" dirty="0"/>
              <a:t>  </a:t>
            </a:r>
            <a:r>
              <a:rPr lang="en-US" sz="1600" dirty="0"/>
              <a:t>Presenter: Dominique </a:t>
            </a:r>
            <a:r>
              <a:rPr lang="en-US" sz="1600" dirty="0" err="1" smtClean="0"/>
              <a:t>Barthel</a:t>
            </a:r>
            <a:endParaRPr lang="en-US" sz="1600" dirty="0"/>
          </a:p>
          <a:p>
            <a:r>
              <a:rPr lang="en-US" sz="1600" dirty="0" smtClean="0"/>
              <a:t>LPWAN </a:t>
            </a:r>
            <a:r>
              <a:rPr lang="en-US" sz="1600" dirty="0"/>
              <a:t>Overview WGLC results and next </a:t>
            </a:r>
            <a:r>
              <a:rPr lang="en-US" sz="1600" dirty="0" smtClean="0"/>
              <a:t>steps</a:t>
            </a:r>
          </a:p>
          <a:p>
            <a:pPr lvl="1"/>
            <a:r>
              <a:rPr lang="en-US" sz="1200" dirty="0" smtClean="0"/>
              <a:t>  </a:t>
            </a:r>
            <a:r>
              <a:rPr lang="en-US" sz="1600" dirty="0" smtClean="0"/>
              <a:t>Presenter: Stephen Farrell</a:t>
            </a:r>
          </a:p>
          <a:p>
            <a:pPr lvl="1"/>
            <a:r>
              <a:rPr lang="en-US" sz="1200" dirty="0" smtClean="0"/>
              <a:t>  </a:t>
            </a:r>
            <a:r>
              <a:rPr lang="en-US" sz="1200" dirty="0">
                <a:hlinkClick r:id="rId3"/>
              </a:rPr>
              <a:t>https://datatracker.ietf.org/doc/draft-ietf-lpwan-overview</a:t>
            </a:r>
            <a:r>
              <a:rPr lang="en-US" sz="1200" dirty="0" smtClean="0">
                <a:hlinkClick r:id="rId3"/>
              </a:rPr>
              <a:t>/</a:t>
            </a:r>
            <a:endParaRPr lang="en-US" sz="1200" dirty="0"/>
          </a:p>
          <a:p>
            <a:r>
              <a:rPr lang="en-US" sz="1600" dirty="0" smtClean="0"/>
              <a:t>SCHC </a:t>
            </a:r>
            <a:r>
              <a:rPr lang="en-US" sz="1600" dirty="0"/>
              <a:t>LPWAN Fragmentation Header </a:t>
            </a:r>
            <a:endParaRPr lang="en-US" sz="1600" dirty="0" smtClean="0"/>
          </a:p>
          <a:p>
            <a:pPr lvl="1"/>
            <a:r>
              <a:rPr lang="en-US" sz="1600" dirty="0" smtClean="0"/>
              <a:t>Presenter</a:t>
            </a:r>
            <a:r>
              <a:rPr lang="en-US" sz="1600" dirty="0"/>
              <a:t>: </a:t>
            </a:r>
            <a:r>
              <a:rPr lang="en-US" sz="1600" dirty="0" err="1"/>
              <a:t>Carles</a:t>
            </a:r>
            <a:r>
              <a:rPr lang="en-US" sz="1600" dirty="0"/>
              <a:t> Gomez</a:t>
            </a:r>
          </a:p>
          <a:p>
            <a:pPr lvl="1"/>
            <a:r>
              <a:rPr lang="en-US" sz="1200" dirty="0"/>
              <a:t>  </a:t>
            </a:r>
            <a:r>
              <a:rPr lang="en-US" sz="1200" dirty="0">
                <a:hlinkClick r:id="rId4"/>
              </a:rPr>
              <a:t>https://</a:t>
            </a:r>
            <a:r>
              <a:rPr lang="en-US" sz="1200" dirty="0" err="1">
                <a:hlinkClick r:id="rId4"/>
              </a:rPr>
              <a:t>datatracker.ietf.org</a:t>
            </a:r>
            <a:r>
              <a:rPr lang="en-US" sz="1200" dirty="0">
                <a:hlinkClick r:id="rId4"/>
              </a:rPr>
              <a:t>/doc/draft-ietf-lpwan-ipv6-static-context-hc</a:t>
            </a:r>
            <a:r>
              <a:rPr lang="en-US" sz="1200" dirty="0" smtClean="0">
                <a:hlinkClick r:id="rId4"/>
              </a:rPr>
              <a:t>/</a:t>
            </a:r>
            <a:endParaRPr lang="en-US" sz="1200" dirty="0"/>
          </a:p>
          <a:p>
            <a:r>
              <a:rPr lang="en-US" sz="1600" dirty="0" smtClean="0"/>
              <a:t>LPWAN </a:t>
            </a:r>
            <a:r>
              <a:rPr lang="en-US" sz="1600" dirty="0"/>
              <a:t>Static Context Header Compression (SCHC) for IPv6 and </a:t>
            </a:r>
            <a:r>
              <a:rPr lang="en-US" sz="1600" dirty="0" smtClean="0"/>
              <a:t>UDP</a:t>
            </a:r>
            <a:endParaRPr lang="en-US" sz="1600" dirty="0"/>
          </a:p>
          <a:p>
            <a:pPr lvl="1"/>
            <a:r>
              <a:rPr lang="en-US" sz="1200" dirty="0"/>
              <a:t>  </a:t>
            </a:r>
            <a:r>
              <a:rPr lang="en-US" sz="1600" dirty="0"/>
              <a:t>Presenter: Laurent </a:t>
            </a:r>
            <a:r>
              <a:rPr lang="en-US" sz="1600" dirty="0" err="1"/>
              <a:t>Toutain</a:t>
            </a:r>
            <a:r>
              <a:rPr lang="en-US" sz="1600" dirty="0"/>
              <a:t>, Ana </a:t>
            </a:r>
            <a:r>
              <a:rPr lang="en-US" sz="1600" dirty="0" err="1"/>
              <a:t>Minaburo</a:t>
            </a:r>
            <a:endParaRPr lang="en-US" sz="1600" dirty="0"/>
          </a:p>
          <a:p>
            <a:pPr lvl="1"/>
            <a:r>
              <a:rPr lang="en-US" sz="1200" dirty="0"/>
              <a:t>  </a:t>
            </a:r>
            <a:r>
              <a:rPr lang="en-US" sz="1200" dirty="0">
                <a:hlinkClick r:id="rId4"/>
              </a:rPr>
              <a:t>https://</a:t>
            </a:r>
            <a:r>
              <a:rPr lang="en-US" sz="1200" dirty="0" err="1">
                <a:hlinkClick r:id="rId4"/>
              </a:rPr>
              <a:t>datatracker.ietf.org</a:t>
            </a:r>
            <a:r>
              <a:rPr lang="en-US" sz="1200" dirty="0">
                <a:hlinkClick r:id="rId4"/>
              </a:rPr>
              <a:t>/doc/draft-ietf-lpwan-ipv6-static-context-hc</a:t>
            </a:r>
            <a:r>
              <a:rPr lang="en-US" sz="1200" dirty="0" smtClean="0">
                <a:hlinkClick r:id="rId4"/>
              </a:rPr>
              <a:t>/</a:t>
            </a:r>
            <a:endParaRPr lang="en-US" sz="1200" dirty="0"/>
          </a:p>
          <a:p>
            <a:r>
              <a:rPr lang="en-US" sz="1600" dirty="0" smtClean="0"/>
              <a:t>LPWAN </a:t>
            </a:r>
            <a:r>
              <a:rPr lang="en-US" sz="1600" dirty="0"/>
              <a:t>SCHC for CoAP </a:t>
            </a:r>
          </a:p>
          <a:p>
            <a:pPr lvl="1"/>
            <a:r>
              <a:rPr lang="en-US" sz="1200" dirty="0"/>
              <a:t>  </a:t>
            </a:r>
            <a:r>
              <a:rPr lang="en-US" sz="1600" dirty="0"/>
              <a:t>Presenter: Laurent </a:t>
            </a:r>
            <a:r>
              <a:rPr lang="en-US" sz="1600" dirty="0" err="1"/>
              <a:t>Toutain</a:t>
            </a:r>
            <a:r>
              <a:rPr lang="en-US" sz="1600" dirty="0"/>
              <a:t>, Ana </a:t>
            </a:r>
            <a:r>
              <a:rPr lang="en-US" sz="1600" dirty="0" err="1"/>
              <a:t>Minaburo</a:t>
            </a:r>
            <a:endParaRPr lang="en-US" sz="1600" dirty="0"/>
          </a:p>
          <a:p>
            <a:pPr lvl="1"/>
            <a:r>
              <a:rPr lang="en-US" sz="1200" dirty="0"/>
              <a:t>  </a:t>
            </a:r>
            <a:r>
              <a:rPr lang="en-US" sz="1200" dirty="0">
                <a:hlinkClick r:id="rId5"/>
              </a:rPr>
              <a:t>https://</a:t>
            </a:r>
            <a:r>
              <a:rPr lang="en-US" sz="1200" dirty="0" err="1">
                <a:hlinkClick r:id="rId5"/>
              </a:rPr>
              <a:t>datatracker.ietf.org</a:t>
            </a:r>
            <a:r>
              <a:rPr lang="en-US" sz="1200" dirty="0">
                <a:hlinkClick r:id="rId5"/>
              </a:rPr>
              <a:t>/doc/draft-</a:t>
            </a:r>
            <a:r>
              <a:rPr lang="en-US" sz="1200" dirty="0" err="1">
                <a:hlinkClick r:id="rId5"/>
              </a:rPr>
              <a:t>ietf</a:t>
            </a:r>
            <a:r>
              <a:rPr lang="en-US" sz="1200" dirty="0">
                <a:hlinkClick r:id="rId5"/>
              </a:rPr>
              <a:t>-</a:t>
            </a:r>
            <a:r>
              <a:rPr lang="en-US" sz="1200" dirty="0" err="1">
                <a:hlinkClick r:id="rId5"/>
              </a:rPr>
              <a:t>lpwan</a:t>
            </a:r>
            <a:r>
              <a:rPr lang="en-US" sz="1200" dirty="0">
                <a:hlinkClick r:id="rId5"/>
              </a:rPr>
              <a:t>-</a:t>
            </a:r>
            <a:r>
              <a:rPr lang="en-US" sz="1200" dirty="0" err="1">
                <a:hlinkClick r:id="rId5"/>
              </a:rPr>
              <a:t>coap</a:t>
            </a:r>
            <a:r>
              <a:rPr lang="en-US" sz="1200" dirty="0">
                <a:hlinkClick r:id="rId5"/>
              </a:rPr>
              <a:t>-static-context-</a:t>
            </a:r>
            <a:r>
              <a:rPr lang="en-US" sz="1200" dirty="0" err="1">
                <a:hlinkClick r:id="rId5"/>
              </a:rPr>
              <a:t>hc</a:t>
            </a:r>
            <a:r>
              <a:rPr lang="en-US" sz="1200" dirty="0" smtClean="0">
                <a:hlinkClick r:id="rId5"/>
              </a:rPr>
              <a:t>/</a:t>
            </a:r>
            <a:endParaRPr lang="en-US" sz="1200" dirty="0"/>
          </a:p>
          <a:p>
            <a:r>
              <a:rPr lang="en-US" sz="1600" dirty="0" smtClean="0"/>
              <a:t>draft</a:t>
            </a:r>
            <a:r>
              <a:rPr lang="en-US" sz="1600" dirty="0"/>
              <a:t>-lagos-lpwan-icmpv6-static-context-hc-</a:t>
            </a:r>
            <a:r>
              <a:rPr lang="en-US" sz="1600" dirty="0" smtClean="0"/>
              <a:t>00</a:t>
            </a:r>
            <a:endParaRPr lang="en-US" sz="1600" dirty="0"/>
          </a:p>
          <a:p>
            <a:pPr lvl="1"/>
            <a:r>
              <a:rPr lang="en-US" sz="1200" dirty="0"/>
              <a:t>  </a:t>
            </a:r>
            <a:r>
              <a:rPr lang="en-US" sz="1600" dirty="0"/>
              <a:t>Presenter: Diego </a:t>
            </a:r>
            <a:r>
              <a:rPr lang="en-US" sz="1600" dirty="0" err="1"/>
              <a:t>Dujovne</a:t>
            </a:r>
            <a:endParaRPr lang="en-US" sz="1600" dirty="0"/>
          </a:p>
          <a:p>
            <a:pPr lvl="1"/>
            <a:r>
              <a:rPr lang="en-US" sz="1200" dirty="0"/>
              <a:t>  </a:t>
            </a:r>
            <a:r>
              <a:rPr lang="en-US" sz="1200" dirty="0">
                <a:hlinkClick r:id="rId6"/>
              </a:rPr>
              <a:t>https://</a:t>
            </a:r>
            <a:r>
              <a:rPr lang="en-US" sz="1200" dirty="0" err="1">
                <a:hlinkClick r:id="rId6"/>
              </a:rPr>
              <a:t>datatracker.ietf.org</a:t>
            </a:r>
            <a:r>
              <a:rPr lang="en-US" sz="1200" dirty="0">
                <a:hlinkClick r:id="rId6"/>
              </a:rPr>
              <a:t>/doc/draft-lagos-lpwan-icmpv6-static-context-hc-</a:t>
            </a:r>
            <a:r>
              <a:rPr lang="en-US" sz="1200" dirty="0" smtClean="0">
                <a:hlinkClick r:id="rId6"/>
              </a:rPr>
              <a:t>00</a:t>
            </a:r>
            <a:endParaRPr lang="en-US" sz="1200" dirty="0"/>
          </a:p>
          <a:p>
            <a:r>
              <a:rPr lang="en-US" sz="1600" dirty="0" err="1" smtClean="0"/>
              <a:t>Rechartering</a:t>
            </a:r>
            <a:r>
              <a:rPr lang="en-US" sz="1600" dirty="0" smtClean="0"/>
              <a:t> </a:t>
            </a:r>
            <a:r>
              <a:rPr lang="en-US" sz="1600" dirty="0"/>
              <a:t>Items so far </a:t>
            </a:r>
            <a:endParaRPr lang="en-US" sz="1600" dirty="0" smtClean="0"/>
          </a:p>
          <a:p>
            <a:pPr lvl="1"/>
            <a:r>
              <a:rPr lang="en-US" sz="1600" dirty="0" smtClean="0"/>
              <a:t>Presenter</a:t>
            </a:r>
            <a:r>
              <a:rPr lang="en-US" sz="1600" dirty="0"/>
              <a:t>: Ana </a:t>
            </a:r>
            <a:r>
              <a:rPr lang="en-US" sz="1600" dirty="0" err="1" smtClean="0"/>
              <a:t>Minaburo</a:t>
            </a:r>
            <a:endParaRPr lang="en-US" sz="1600" dirty="0"/>
          </a:p>
          <a:p>
            <a:r>
              <a:rPr lang="en-US" sz="1600" dirty="0" err="1" smtClean="0"/>
              <a:t>Rechartering</a:t>
            </a:r>
            <a:r>
              <a:rPr lang="en-US" sz="1600" dirty="0" smtClean="0"/>
              <a:t> </a:t>
            </a:r>
            <a:r>
              <a:rPr lang="en-US" sz="1600" dirty="0"/>
              <a:t>Discussion </a:t>
            </a:r>
            <a:r>
              <a:rPr lang="en-US" sz="1600" dirty="0" smtClean="0"/>
              <a:t>(Alexander</a:t>
            </a:r>
            <a:r>
              <a:rPr lang="en-US" sz="1600" dirty="0"/>
              <a:t>, Pascal</a:t>
            </a:r>
            <a:r>
              <a:rPr lang="en-US" sz="1600" dirty="0" smtClean="0"/>
              <a:t>)</a:t>
            </a:r>
            <a:endParaRPr lang="en-US" sz="1600" dirty="0"/>
          </a:p>
          <a:p>
            <a:r>
              <a:rPr lang="en-US" sz="1600" dirty="0" smtClean="0"/>
              <a:t>News </a:t>
            </a:r>
            <a:r>
              <a:rPr lang="en-US" sz="1600" dirty="0"/>
              <a:t>from IEEE meeting (5 min, Bob Heile) </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a:t>No Agenda posted</a:t>
            </a:r>
            <a:endParaRPr lang="en-US" sz="1600" dirty="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a:solidFill>
                  <a:srgbClr val="000000"/>
                </a:solidFill>
              </a:rPr>
              <a:t>Two presentations:  </a:t>
            </a:r>
          </a:p>
          <a:p>
            <a:pPr marL="1258888" lvl="2" indent="-342900" fontAlgn="b">
              <a:buClr>
                <a:srgbClr val="FF0000"/>
              </a:buClr>
              <a:buFont typeface="Wingdings" charset="2"/>
              <a:buChar char="q"/>
            </a:pPr>
            <a:r>
              <a:rPr lang="en-US" sz="1800" dirty="0"/>
              <a:t>On the way to Industry 4.0 (15-16-0399-00) by Johannes Diem of </a:t>
            </a:r>
            <a:r>
              <a:rPr lang="en-US" sz="1800" dirty="0" err="1">
                <a:solidFill>
                  <a:srgbClr val="000000"/>
                </a:solidFill>
              </a:rPr>
              <a:t>Mahle</a:t>
            </a:r>
            <a:r>
              <a:rPr lang="en-US" sz="1800" dirty="0">
                <a:solidFill>
                  <a:srgbClr val="000000"/>
                </a:solidFill>
              </a:rPr>
              <a:t> International GmbH, and </a:t>
            </a:r>
          </a:p>
          <a:p>
            <a:pPr marL="1258888" lvl="2" indent="-342900" fontAlgn="b">
              <a:buClr>
                <a:srgbClr val="FF0000"/>
              </a:buClr>
              <a:buFont typeface="Wingdings" charset="2"/>
              <a:buChar char="q"/>
            </a:pPr>
            <a:r>
              <a:rPr lang="en-US" sz="1800" dirty="0">
                <a:solidFill>
                  <a:srgbClr val="000000"/>
                </a:solidFill>
              </a:rPr>
              <a:t>Demand of Highly Reliable Wireless Network and Future Vision for Car Manufacturing Line in Factory (15-17-0398-00) by </a:t>
            </a:r>
            <a:r>
              <a:rPr lang="en-US" sz="1800" dirty="0"/>
              <a:t>Hiroshi Kobayashi of </a:t>
            </a:r>
            <a:r>
              <a:rPr lang="en-US" sz="1800" dirty="0">
                <a:solidFill>
                  <a:srgbClr val="000000"/>
                </a:solidFill>
              </a:rPr>
              <a:t>Nissan Motors</a:t>
            </a:r>
            <a:endParaRPr lang="en-US" sz="1800"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&lt;July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7620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LB139 barely passed with 14 comments from 10 “no” voters</a:t>
            </a:r>
          </a:p>
          <a:p>
            <a:pPr marL="1257300" lvl="2" indent="-342900">
              <a:buClr>
                <a:srgbClr val="FF0000"/>
              </a:buClr>
              <a:buFont typeface="Wingdings" charset="2"/>
              <a:buChar char="q"/>
            </a:pPr>
            <a:r>
              <a:rPr lang="en-US" sz="1800" dirty="0" smtClean="0"/>
              <a:t>All comments dealt with the known mistakes in d1, group agreed that changes to the text and figure corrected the mistakes</a:t>
            </a:r>
          </a:p>
          <a:p>
            <a:pPr marL="1257300" lvl="2" indent="-342900">
              <a:buClr>
                <a:srgbClr val="FF0000"/>
              </a:buClr>
              <a:buFont typeface="Wingdings" charset="2"/>
              <a:buChar char="q"/>
            </a:pPr>
            <a:r>
              <a:rPr lang="en-US" sz="1800" dirty="0" smtClean="0"/>
              <a:t>Group agreed to a new figure that it believed to be more intuitive</a:t>
            </a:r>
          </a:p>
          <a:p>
            <a:pPr marL="1257300" lvl="2" indent="-342900">
              <a:buClr>
                <a:srgbClr val="FF0000"/>
              </a:buClr>
              <a:buFont typeface="Wingdings" charset="2"/>
              <a:buChar char="q"/>
            </a:pPr>
            <a:r>
              <a:rPr lang="en-US" sz="1800" dirty="0" smtClean="0"/>
              <a:t>Group had no objections additional correction of inserting the 802.15 CID into Figure 9-3</a:t>
            </a:r>
            <a:endParaRPr lang="en-US" sz="1800" dirty="0" smtClean="0"/>
          </a:p>
          <a:p>
            <a:pPr marL="800100" lvl="1" indent="-342900">
              <a:buClr>
                <a:srgbClr val="FF0000"/>
              </a:buClr>
              <a:buFont typeface="Wingdings" charset="2"/>
              <a:buChar char="q"/>
            </a:pPr>
            <a:r>
              <a:rPr lang="en-US" sz="1800" dirty="0" smtClean="0"/>
              <a:t>Revision: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since the IEEE-SA had rolled-up the amendments to date, any other revision changes would be obvious</a:t>
            </a:r>
          </a:p>
          <a:p>
            <a:pPr marL="342900" indent="-342900">
              <a:buClr>
                <a:srgbClr val="FF0000"/>
              </a:buClr>
              <a:buFont typeface="Wingdings" charset="2"/>
              <a:buChar char="q"/>
            </a:pPr>
            <a:r>
              <a:rPr lang="en-US" sz="1600" b="1" dirty="0" smtClean="0"/>
              <a:t>IETF</a:t>
            </a:r>
            <a:endParaRPr lang="en-US" sz="1600" b="1" dirty="0" smtClean="0"/>
          </a:p>
          <a:p>
            <a:pPr marL="800100" lvl="1" indent="-342900">
              <a:buClr>
                <a:srgbClr val="FF0000"/>
              </a:buClr>
              <a:buFont typeface="Wingdings" charset="2"/>
              <a:buChar char="q"/>
            </a:pPr>
            <a:r>
              <a:rPr lang="en-US" sz="1600" b="1" dirty="0" smtClean="0"/>
              <a:t>Status </a:t>
            </a:r>
            <a:r>
              <a:rPr lang="en-US" sz="1600" b="1" dirty="0" smtClean="0"/>
              <a:t>Update on WG agendas for next week’s IETF  99: </a:t>
            </a:r>
            <a:r>
              <a:rPr lang="en-US" sz="1600" dirty="0" smtClean="0"/>
              <a:t>6tisch, Core, 6lo, Roll, </a:t>
            </a:r>
            <a:r>
              <a:rPr lang="en-US" sz="1600" dirty="0" err="1" smtClean="0"/>
              <a:t>Detnet</a:t>
            </a:r>
            <a:r>
              <a:rPr lang="en-US" sz="1600" dirty="0" smtClean="0"/>
              <a:t>,</a:t>
            </a:r>
            <a:r>
              <a:rPr lang="en-US" sz="1600" dirty="0"/>
              <a:t> </a:t>
            </a:r>
            <a:r>
              <a:rPr lang="en-US" sz="1600" dirty="0" smtClean="0"/>
              <a:t>lp-wan, t2trg, Ace</a:t>
            </a:r>
          </a:p>
          <a:p>
            <a:pPr marL="342900" indent="-342900">
              <a:buClr>
                <a:srgbClr val="FF0000"/>
              </a:buClr>
              <a:buFont typeface="Wingdings" charset="2"/>
              <a:buChar char="q"/>
            </a:pPr>
            <a:r>
              <a:rPr lang="en-US" sz="1600" b="1" dirty="0" smtClean="0"/>
              <a:t>WNG </a:t>
            </a:r>
            <a:r>
              <a:rPr lang="en-US" sz="1600" b="1" dirty="0"/>
              <a:t>presentations</a:t>
            </a:r>
          </a:p>
          <a:p>
            <a:pPr marL="1258888" lvl="2" indent="-342900" fontAlgn="b">
              <a:buClr>
                <a:srgbClr val="FF0000"/>
              </a:buClr>
              <a:buFont typeface="Wingdings" charset="2"/>
              <a:buChar char="q"/>
            </a:pPr>
            <a:r>
              <a:rPr lang="en-US" sz="1600" dirty="0"/>
              <a:t>On the way to Industry 4.0 (15-16-0399-00) by Johannes Diem of </a:t>
            </a:r>
            <a:r>
              <a:rPr lang="en-US" sz="1600" dirty="0" err="1">
                <a:solidFill>
                  <a:srgbClr val="000000"/>
                </a:solidFill>
              </a:rPr>
              <a:t>Mahle</a:t>
            </a:r>
            <a:r>
              <a:rPr lang="en-US" sz="1600" dirty="0">
                <a:solidFill>
                  <a:srgbClr val="000000"/>
                </a:solidFill>
              </a:rPr>
              <a:t> International GmbH, and </a:t>
            </a:r>
          </a:p>
          <a:p>
            <a:pPr marL="1258888" lvl="2" indent="-342900" fontAlgn="b">
              <a:buClr>
                <a:srgbClr val="FF0000"/>
              </a:buClr>
              <a:buFont typeface="Wingdings" charset="2"/>
              <a:buChar char="q"/>
            </a:pPr>
            <a:r>
              <a:rPr lang="en-US" sz="1600" dirty="0">
                <a:solidFill>
                  <a:srgbClr val="000000"/>
                </a:solidFill>
              </a:rPr>
              <a:t>Demand of Highly Reliable Wireless Network and Future Vision for Car Manufacturing Line in Factory (15-17-0398-00) by </a:t>
            </a:r>
            <a:r>
              <a:rPr lang="en-US" sz="1600" dirty="0"/>
              <a:t>Hiroshi Kobayashi of </a:t>
            </a:r>
            <a:r>
              <a:rPr lang="en-US" sz="1600" dirty="0">
                <a:solidFill>
                  <a:srgbClr val="000000"/>
                </a:solidFill>
              </a:rPr>
              <a:t>Nissan </a:t>
            </a:r>
            <a:r>
              <a:rPr lang="en-US" sz="1600" dirty="0" smtClean="0">
                <a:solidFill>
                  <a:srgbClr val="000000"/>
                </a:solidFill>
              </a:rPr>
              <a:t>Motors</a:t>
            </a:r>
          </a:p>
          <a:p>
            <a:pPr marL="1258888" lvl="2" indent="-342900" fontAlgn="b">
              <a:buClr>
                <a:srgbClr val="FF0000"/>
              </a:buClr>
              <a:buFont typeface="Wingdings" charset="2"/>
              <a:buChar char="q"/>
            </a:pPr>
            <a:r>
              <a:rPr lang="en-US" sz="1600" dirty="0" smtClean="0">
                <a:solidFill>
                  <a:srgbClr val="000000"/>
                </a:solidFill>
                <a:ea typeface="Lucida Grande"/>
                <a:cs typeface="Lucida Grande"/>
              </a:rPr>
              <a:t>Focus of the two presentations was that machine diagnostics was a very important new application</a:t>
            </a:r>
            <a:endParaRPr lang="en-US" sz="1600" dirty="0">
              <a:solidFill>
                <a:srgbClr val="000000"/>
              </a:solidFill>
              <a:ea typeface="Lucida Grande"/>
              <a:cs typeface="Lucida Grande"/>
            </a:endParaRP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362200"/>
            <a:ext cx="814524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0"/>
            <a:r>
              <a:rPr lang="en-US" sz="2400" dirty="0"/>
              <a:t>15.4-2015Cor1 to start WG LB Motion </a:t>
            </a:r>
          </a:p>
          <a:p>
            <a:pPr lvl="1"/>
            <a:r>
              <a:rPr lang="en-US" sz="2400" i="1" dirty="0"/>
              <a:t>Move that 802.15 WG start a WG Letter Ballot requesting approval of document </a:t>
            </a:r>
            <a:r>
              <a:rPr lang="en-US" sz="2400" i="1" dirty="0" smtClean="0"/>
              <a:t>d2P802.15.4</a:t>
            </a:r>
            <a:r>
              <a:rPr lang="en-US" sz="2400" i="1" dirty="0"/>
              <a:t>-2015-Corri-1-2017 and to forward document </a:t>
            </a:r>
            <a:r>
              <a:rPr lang="en-US" sz="2400" i="1" dirty="0" smtClean="0"/>
              <a:t>d2P802.15.4</a:t>
            </a:r>
            <a:r>
              <a:rPr lang="en-US" sz="2400" i="1" dirty="0"/>
              <a:t>-2015-Corri-1-2017 to Sponsor Ballot</a:t>
            </a:r>
          </a:p>
          <a:p>
            <a:pPr lvl="2"/>
            <a:r>
              <a:rPr lang="en-US" sz="1800" dirty="0"/>
              <a:t>Moved by: </a:t>
            </a:r>
            <a:r>
              <a:rPr lang="en-US" sz="1800" dirty="0" smtClean="0"/>
              <a:t>P Kinney</a:t>
            </a:r>
            <a:endParaRPr lang="en-US" sz="1800" dirty="0"/>
          </a:p>
          <a:p>
            <a:pPr lvl="2"/>
            <a:r>
              <a:rPr lang="en-US" sz="1800" dirty="0"/>
              <a:t>Seconded by:  </a:t>
            </a:r>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0"/>
            <a:r>
              <a:rPr lang="en-US" sz="2400" dirty="0"/>
              <a:t>15.4-2015 Cor1 BRC Motion</a:t>
            </a:r>
          </a:p>
          <a:p>
            <a:pPr lvl="1"/>
            <a:r>
              <a:rPr lang="en-US" sz="2400" i="1" dirty="0"/>
              <a:t>Move that 802.15 WG approve the formation of a Ballot Resolution Committee (BRC) for the WG balloting of the </a:t>
            </a:r>
            <a:r>
              <a:rPr lang="en-US" sz="2400" i="1" dirty="0" smtClean="0"/>
              <a:t>d2P802.15.4</a:t>
            </a:r>
            <a:r>
              <a:rPr lang="en-US" sz="2400" i="1" dirty="0"/>
              <a:t>-2015-Corri-1-2017 </a:t>
            </a:r>
            <a:r>
              <a:rPr lang="en-US" sz="2400" i="1" dirty="0"/>
              <a:t>or current version </a:t>
            </a:r>
            <a:r>
              <a:rPr lang="en-US" sz="2400" i="1" dirty="0" smtClean="0"/>
              <a:t>with </a:t>
            </a:r>
            <a:r>
              <a:rPr lang="en-US" sz="2400" i="1" dirty="0"/>
              <a:t>the following membership: Pat Kinney (Chair), Clint Powell, </a:t>
            </a:r>
            <a:r>
              <a:rPr lang="en-US" sz="2400" i="1" dirty="0" smtClean="0"/>
              <a:t>Ben Rolfe, </a:t>
            </a:r>
            <a:r>
              <a:rPr lang="en-US" sz="2400" i="1" dirty="0"/>
              <a:t>and </a:t>
            </a:r>
            <a:r>
              <a:rPr lang="en-US" sz="2400" i="1" dirty="0" smtClean="0"/>
              <a:t>Kunal </a:t>
            </a:r>
            <a:r>
              <a:rPr lang="en-US" sz="2400" i="1" dirty="0"/>
              <a:t>Shah. The 802.15.4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a:r>
              <a:rPr lang="en-US" sz="2400" dirty="0"/>
              <a:t>Moved by: </a:t>
            </a:r>
            <a:r>
              <a:rPr lang="en-US" sz="2400" dirty="0" smtClean="0"/>
              <a:t>P Kinney</a:t>
            </a:r>
            <a:endParaRPr lang="en-US" sz="2400" dirty="0"/>
          </a:p>
          <a:p>
            <a:pPr lvl="2"/>
            <a:r>
              <a:rPr lang="en-US" sz="2400" dirty="0"/>
              <a:t>Seconded by: </a:t>
            </a:r>
            <a:endParaRPr lang="en-US" sz="2400" dirty="0" smtClean="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600200"/>
            <a:ext cx="8839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SC IETF </a:t>
            </a:r>
            <a:r>
              <a:rPr lang="en-US" sz="1800" b="1" dirty="0"/>
              <a:t>Tuesday 11 July, PM2 </a:t>
            </a:r>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lp-wan, Ace, t2trg</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12 July, AM2</a:t>
            </a:r>
          </a:p>
          <a:p>
            <a:pPr marL="801688" lvl="1" indent="-342900" fontAlgn="b">
              <a:buClr>
                <a:srgbClr val="FF0000"/>
              </a:buClr>
              <a:buFont typeface="Wingdings" charset="2"/>
              <a:buChar char="q"/>
            </a:pPr>
            <a:r>
              <a:rPr lang="en-US" sz="1800" b="1" dirty="0" smtClean="0">
                <a:solidFill>
                  <a:srgbClr val="000000"/>
                </a:solidFill>
              </a:rPr>
              <a:t>Two presentations:  </a:t>
            </a:r>
          </a:p>
          <a:p>
            <a:pPr marL="1258888" lvl="2" indent="-342900" fontAlgn="b">
              <a:buClr>
                <a:srgbClr val="FF0000"/>
              </a:buClr>
              <a:buFont typeface="Wingdings" charset="2"/>
              <a:buChar char="q"/>
            </a:pPr>
            <a:r>
              <a:rPr lang="en-US" sz="1800" b="1" dirty="0" smtClean="0"/>
              <a:t>On the way to Industry 4.0 (15-16-0399-00) by Johannes Diem of </a:t>
            </a:r>
            <a:r>
              <a:rPr lang="en-US" sz="1800" b="1" dirty="0" err="1" smtClean="0">
                <a:solidFill>
                  <a:srgbClr val="000000"/>
                </a:solidFill>
              </a:rPr>
              <a:t>Mahle</a:t>
            </a:r>
            <a:r>
              <a:rPr lang="en-US" sz="1800" b="1" dirty="0" smtClean="0">
                <a:solidFill>
                  <a:srgbClr val="000000"/>
                </a:solidFill>
              </a:rPr>
              <a:t> International GmbH, </a:t>
            </a:r>
            <a:r>
              <a:rPr lang="en-US" sz="1800" b="1" dirty="0">
                <a:solidFill>
                  <a:srgbClr val="000000"/>
                </a:solidFill>
              </a:rPr>
              <a:t>and </a:t>
            </a:r>
            <a:endParaRPr lang="en-US" sz="1800" b="1" dirty="0" smtClean="0">
              <a:solidFill>
                <a:srgbClr val="000000"/>
              </a:solidFill>
            </a:endParaRPr>
          </a:p>
          <a:p>
            <a:pPr marL="1258888" lvl="2" indent="-342900" fontAlgn="b">
              <a:buClr>
                <a:srgbClr val="FF0000"/>
              </a:buClr>
              <a:buFont typeface="Wingdings" charset="2"/>
              <a:buChar char="q"/>
            </a:pPr>
            <a:r>
              <a:rPr lang="en-US" sz="1800" b="1" dirty="0" smtClean="0">
                <a:solidFill>
                  <a:srgbClr val="000000"/>
                </a:solidFill>
              </a:rPr>
              <a:t>Demand </a:t>
            </a:r>
            <a:r>
              <a:rPr lang="en-US" sz="1800" b="1" dirty="0">
                <a:solidFill>
                  <a:srgbClr val="000000"/>
                </a:solidFill>
              </a:rPr>
              <a:t>of Highly Reliable Wireless Network and Future Vision for Car Manufacturing Line in </a:t>
            </a:r>
            <a:r>
              <a:rPr lang="en-US" sz="1800" b="1" dirty="0" smtClean="0">
                <a:solidFill>
                  <a:srgbClr val="000000"/>
                </a:solidFill>
              </a:rPr>
              <a:t>Factory (15-17-0398-00) by </a:t>
            </a:r>
            <a:r>
              <a:rPr lang="en-US" sz="1800" b="1" dirty="0" smtClean="0"/>
              <a:t>Hiroshi Kobayashi</a:t>
            </a:r>
            <a:r>
              <a:rPr lang="en-US" sz="1800" b="1" dirty="0"/>
              <a:t> </a:t>
            </a:r>
            <a:r>
              <a:rPr lang="en-US" sz="1800" b="1" dirty="0" smtClean="0"/>
              <a:t>of </a:t>
            </a:r>
            <a:r>
              <a:rPr lang="en-US" sz="1800" b="1" dirty="0" smtClean="0">
                <a:solidFill>
                  <a:srgbClr val="000000"/>
                </a:solidFill>
              </a:rPr>
              <a:t>Nissan Motors</a:t>
            </a:r>
            <a:endParaRPr lang="en-US" sz="1800" b="1" dirty="0">
              <a:solidFill>
                <a:srgbClr val="000000"/>
              </a:solidFill>
              <a:ea typeface="Lucida Grande"/>
              <a:cs typeface="Lucida Grande"/>
            </a:endParaRPr>
          </a:p>
          <a:p>
            <a:pPr marL="120650" indent="-290513" fontAlgn="b">
              <a:buClr>
                <a:srgbClr val="FF0000"/>
              </a:buClr>
              <a:buFont typeface="Wingdings" charset="2"/>
              <a:buChar char="q"/>
            </a:pPr>
            <a:r>
              <a:rPr lang="en-US" sz="2400" b="1" dirty="0" smtClean="0"/>
              <a:t>  SC Maintenance   </a:t>
            </a:r>
            <a:r>
              <a:rPr lang="en-US" sz="1800" b="1" dirty="0" smtClean="0"/>
              <a:t>Wednesday 12 July, PM2 </a:t>
            </a:r>
          </a:p>
          <a:p>
            <a:pPr marL="914400" lvl="1" indent="-457200" eaLnBrk="0" fontAlgn="b" hangingPunct="0">
              <a:buClr>
                <a:srgbClr val="FF0000"/>
              </a:buClr>
              <a:buFont typeface="Wingdings" charset="0"/>
              <a:buChar char="q"/>
            </a:pPr>
            <a:r>
              <a:rPr lang="en-US" sz="1800" b="1" dirty="0" smtClean="0"/>
              <a:t>Corrigendum comment resolution and draft change</a:t>
            </a:r>
          </a:p>
          <a:p>
            <a:pPr marL="914400" lvl="1" indent="-457200" eaLnBrk="0" fontAlgn="b" hangingPunct="0">
              <a:buClr>
                <a:srgbClr val="FF0000"/>
              </a:buClr>
              <a:buFont typeface="Wingdings" charset="0"/>
              <a:buChar char="q"/>
            </a:pPr>
            <a:r>
              <a:rPr lang="en-US" sz="1800" b="1" dirty="0" smtClean="0"/>
              <a:t>Review 802.15.4 roll-up and discuss 802.15.4 revision changes</a:t>
            </a:r>
            <a:endParaRPr lang="en-US" sz="1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40382</TotalTime>
  <Words>3079</Words>
  <Application>Microsoft Macintosh PowerPoint</Application>
  <PresentationFormat>On-screen Show (4:3)</PresentationFormat>
  <Paragraphs>394</Paragraphs>
  <Slides>28</Slides>
  <Notes>9</Notes>
  <HiddenSlides>23</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IETF</vt:lpstr>
      <vt:lpstr>SC IETF</vt:lpstr>
      <vt:lpstr>SC IETF</vt:lpstr>
      <vt:lpstr>PowerPoint Presentation</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motions</vt:lpstr>
      <vt:lpstr>SC maintenance motions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Berlin</dc:title>
  <dc:subject>IEEE 802.15 &lt;SC Report&gt;</dc:subject>
  <dc:creator>Pat Kinney</dc:creator>
  <cp:keywords/>
  <dc:description>&lt;15-17-0409-00-0mag&gt;</dc:description>
  <cp:lastModifiedBy>Pat Kinney</cp:lastModifiedBy>
  <cp:revision>859</cp:revision>
  <cp:lastPrinted>2016-07-25T16:00:41Z</cp:lastPrinted>
  <dcterms:created xsi:type="dcterms:W3CDTF">2009-07-12T16:25:16Z</dcterms:created>
  <dcterms:modified xsi:type="dcterms:W3CDTF">2017-07-13T14:18:54Z</dcterms:modified>
  <cp:category/>
</cp:coreProperties>
</file>