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80" r:id="rId2"/>
    <p:sldId id="289" r:id="rId3"/>
    <p:sldId id="302" r:id="rId4"/>
    <p:sldId id="303" r:id="rId5"/>
    <p:sldId id="304" r:id="rId6"/>
    <p:sldId id="306" r:id="rId7"/>
    <p:sldId id="301"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01" autoAdjust="0"/>
    <p:restoredTop sz="94660"/>
  </p:normalViewPr>
  <p:slideViewPr>
    <p:cSldViewPr>
      <p:cViewPr varScale="1">
        <p:scale>
          <a:sx n="74" d="100"/>
          <a:sy n="74" d="100"/>
        </p:scale>
        <p:origin x="150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7/11/2017</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7/11/2017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7/11/2017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July 2017</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15-17-0407-00-0vat</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7/11/2017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7/11/2017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 2017</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15-17-0407-00-0vat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7/11/2017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7/11/2017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7/11/2017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7/11/2017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7/11/2017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7/11/2017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7/11/2017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7/11/2017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52400" y="533400"/>
            <a:ext cx="8991600" cy="5601533"/>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endParaRPr lang="en-US" sz="1600" b="1"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a:t>
            </a:r>
            <a:r>
              <a:rPr lang="en-US" sz="1600" b="1" dirty="0">
                <a:latin typeface="Times New Roman" pitchFamily="18" charset="0"/>
                <a:cs typeface="Times New Roman" pitchFamily="18" charset="0"/>
              </a:rPr>
              <a:t>Title:</a:t>
            </a:r>
            <a:r>
              <a:rPr lang="en-US" sz="1600" dirty="0">
                <a:latin typeface="Times New Roman" pitchFamily="18" charset="0"/>
                <a:cs typeface="Times New Roman" pitchFamily="18" charset="0"/>
              </a:rPr>
              <a:t> VAT V2V CAMCOM System Design Parameters Considerations</a:t>
            </a:r>
            <a:endParaRPr lang="en-US" sz="1600"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July 2017</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endParaRPr lang="en-US" sz="1600" b="1"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Cha, Vinayagam Mariappan(SNUST), </a:t>
            </a:r>
            <a:r>
              <a:rPr lang="en-US" sz="1600" dirty="0" err="1">
                <a:latin typeface="Times New Roman" pitchFamily="18" charset="0"/>
                <a:cs typeface="Times New Roman" pitchFamily="18" charset="0"/>
              </a:rPr>
              <a:t>Ilkyoo</a:t>
            </a:r>
            <a:r>
              <a:rPr lang="en-US" sz="1600" dirty="0">
                <a:latin typeface="Times New Roman" pitchFamily="18" charset="0"/>
                <a:cs typeface="Times New Roman" pitchFamily="18" charset="0"/>
              </a:rPr>
              <a:t> Lee (</a:t>
            </a:r>
            <a:r>
              <a:rPr lang="en-US" sz="1600" dirty="0" err="1">
                <a:latin typeface="Times New Roman" pitchFamily="18" charset="0"/>
                <a:cs typeface="Times New Roman" pitchFamily="18" charset="0"/>
              </a:rPr>
              <a:t>Kongju</a:t>
            </a:r>
            <a:r>
              <a:rPr lang="en-US" sz="1600" dirty="0">
                <a:latin typeface="Times New Roman" pitchFamily="18" charset="0"/>
                <a:cs typeface="Times New Roman" pitchFamily="18" charset="0"/>
              </a:rPr>
              <a:t> National Univ.), </a:t>
            </a:r>
            <a:r>
              <a:rPr lang="en-US" sz="1600" dirty="0" err="1">
                <a:latin typeface="Times New Roman" pitchFamily="18" charset="0"/>
                <a:cs typeface="Times New Roman" pitchFamily="18" charset="0"/>
              </a:rPr>
              <a:t>Gilsik</a:t>
            </a:r>
            <a:r>
              <a:rPr lang="en-US" sz="1600" dirty="0">
                <a:latin typeface="Times New Roman" pitchFamily="18" charset="0"/>
                <a:cs typeface="Times New Roman" pitchFamily="18" charset="0"/>
              </a:rPr>
              <a:t> Lee(The Univ. of Texas at Dallas), </a:t>
            </a:r>
            <a:r>
              <a:rPr lang="en-US" sz="1600" dirty="0" err="1">
                <a:latin typeface="Times New Roman" pitchFamily="18" charset="0"/>
                <a:cs typeface="Times New Roman" pitchFamily="18" charset="0"/>
              </a:rPr>
              <a:t>Sooyoung</a:t>
            </a:r>
            <a:r>
              <a:rPr lang="en-US" sz="1600" dirty="0">
                <a:latin typeface="Times New Roman" pitchFamily="18" charset="0"/>
                <a:cs typeface="Times New Roman" pitchFamily="18" charset="0"/>
              </a:rPr>
              <a:t> Chang(CSUS)</a:t>
            </a:r>
          </a:p>
          <a:p>
            <a:pPr marL="228600" algn="just"/>
            <a:endParaRPr lang="en-US" sz="1600"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a:t>
            </a:r>
            <a:r>
              <a:rPr lang="en-US" sz="1600" dirty="0">
                <a:latin typeface="Times New Roman" pitchFamily="18" charset="0"/>
                <a:cs typeface="Times New Roman" pitchFamily="18" charset="0"/>
              </a:rPr>
              <a:t>+82-2-970-6431, FAX: +82-2-970-6123, E-Mail: chajs@seoultech.ac.kr </a:t>
            </a:r>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sz="1600" dirty="0" smtClean="0">
                <a:latin typeface="Times New Roman" pitchFamily="18" charset="0"/>
                <a:cs typeface="Times New Roman" pitchFamily="18" charset="0"/>
              </a:rPr>
              <a:t>This documents introduce the V2V CAMCOM design consideration for Vehicular Assistant Technology(VAT). This proposed LiFi / CamCom design consideration for VAT to operate on the application services like ITS, ADAS, </a:t>
            </a:r>
            <a:r>
              <a:rPr lang="en-US" sz="1600" dirty="0" err="1" smtClean="0">
                <a:latin typeface="Times New Roman" pitchFamily="18" charset="0"/>
                <a:cs typeface="Times New Roman" pitchFamily="18" charset="0"/>
              </a:rPr>
              <a:t>etc</a:t>
            </a:r>
            <a:r>
              <a:rPr lang="en-US" sz="1600" dirty="0" smtClean="0">
                <a:latin typeface="Times New Roman" pitchFamily="18" charset="0"/>
                <a:cs typeface="Times New Roman" pitchFamily="18" charset="0"/>
              </a:rPr>
              <a:t> on road condition.  Also this can be used for IoT/IoL, LEDIT, Digital Signage with Advertisement Information etc</a:t>
            </a:r>
            <a:r>
              <a:rPr lang="en-US" sz="1600" dirty="0">
                <a:latin typeface="Times New Roman" pitchFamily="18" charset="0"/>
                <a:cs typeface="Times New Roman" pitchFamily="18" charset="0"/>
              </a:rPr>
              <a:t>.. 	</a:t>
            </a:r>
          </a:p>
          <a:p>
            <a:pPr marL="228600">
              <a:spcBef>
                <a:spcPts val="600"/>
              </a:spcBef>
              <a:spcAft>
                <a:spcPts val="600"/>
              </a:spcAft>
            </a:pPr>
            <a:r>
              <a:rPr lang="en-US" sz="1600" b="1" dirty="0">
                <a:latin typeface="Times New Roman" pitchFamily="18" charset="0"/>
                <a:cs typeface="Times New Roman" pitchFamily="18" charset="0"/>
              </a:rPr>
              <a:t>Purpose: </a:t>
            </a:r>
            <a:r>
              <a:rPr lang="en-US" sz="1600" dirty="0">
                <a:latin typeface="Times New Roman" pitchFamily="18" charset="0"/>
                <a:cs typeface="Times New Roman" pitchFamily="18" charset="0"/>
              </a:rPr>
              <a:t>To Provided Concept models of Vehicle  </a:t>
            </a:r>
            <a:r>
              <a:rPr lang="en-US" sz="1600" dirty="0" smtClean="0">
                <a:latin typeface="Times New Roman" pitchFamily="18" charset="0"/>
                <a:cs typeface="Times New Roman" pitchFamily="18" charset="0"/>
              </a:rPr>
              <a:t>CamCom for </a:t>
            </a:r>
            <a:r>
              <a:rPr lang="en-US" altLang="en-US" sz="1600" dirty="0" smtClean="0">
                <a:latin typeface="Times New Roman" panose="02020603050405020304" pitchFamily="18" charset="0"/>
                <a:cs typeface="Times New Roman" panose="02020603050405020304" pitchFamily="18" charset="0"/>
              </a:rPr>
              <a:t>VAT </a:t>
            </a:r>
            <a:r>
              <a:rPr lang="en-US" altLang="en-US" sz="1600" dirty="0">
                <a:latin typeface="Times New Roman" panose="02020603050405020304" pitchFamily="18" charset="0"/>
                <a:cs typeface="Times New Roman" panose="02020603050405020304" pitchFamily="18" charset="0"/>
              </a:rPr>
              <a:t>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09600"/>
          </a:xfrm>
        </p:spPr>
        <p:txBody>
          <a:bodyPr>
            <a:normAutofit/>
          </a:bodyPr>
          <a:lstStyle/>
          <a:p>
            <a:r>
              <a:rPr lang="en-US" altLang="ko-KR" sz="3200" b="1" dirty="0">
                <a:ea typeface="굴림" panose="020B0600000101010101" pitchFamily="50" charset="-127"/>
              </a:rPr>
              <a:t>Contents</a:t>
            </a:r>
            <a:endParaRPr lang="en-US" sz="3200" b="1" dirty="0"/>
          </a:p>
        </p:txBody>
      </p:sp>
      <p:sp>
        <p:nvSpPr>
          <p:cNvPr id="3" name="Content Placeholder 2"/>
          <p:cNvSpPr>
            <a:spLocks noGrp="1"/>
          </p:cNvSpPr>
          <p:nvPr>
            <p:ph idx="1"/>
          </p:nvPr>
        </p:nvSpPr>
        <p:spPr>
          <a:xfrm>
            <a:off x="438955" y="2362200"/>
            <a:ext cx="8382000" cy="2286000"/>
          </a:xfrm>
        </p:spPr>
        <p:txBody>
          <a:bodyPr>
            <a:normAutofit/>
          </a:bodyPr>
          <a:lstStyle/>
          <a:p>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VAT V2V CAMCOM System</a:t>
            </a:r>
          </a:p>
          <a:p>
            <a:r>
              <a:rPr lang="en-US" altLang="ko-KR" sz="2400" dirty="0">
                <a:latin typeface="Times New Roman" panose="02020603050405020304" pitchFamily="18" charset="0"/>
                <a:ea typeface="굴림" panose="020B0600000101010101" pitchFamily="50" charset="-127"/>
                <a:cs typeface="Times New Roman" panose="02020603050405020304" pitchFamily="18" charset="0"/>
              </a:rPr>
              <a:t>VAT V2V CAMCOM </a:t>
            </a:r>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Design </a:t>
            </a:r>
            <a:r>
              <a:rPr lang="en-US" altLang="ko-KR" sz="2400" dirty="0">
                <a:latin typeface="Times New Roman" panose="02020603050405020304" pitchFamily="18" charset="0"/>
                <a:ea typeface="굴림" panose="020B0600000101010101" pitchFamily="50" charset="-127"/>
                <a:cs typeface="Times New Roman" panose="02020603050405020304" pitchFamily="18" charset="0"/>
              </a:rPr>
              <a:t>Parameters Considerations</a:t>
            </a:r>
            <a:endPar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endParaRPr>
          </a:p>
          <a:p>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Conclusion</a:t>
            </a:r>
            <a:endParaRPr lang="en-US" sz="2400" dirty="0"/>
          </a:p>
        </p:txBody>
      </p:sp>
    </p:spTree>
    <p:extLst>
      <p:ext uri="{BB962C8B-B14F-4D97-AF65-F5344CB8AC3E}">
        <p14:creationId xmlns:p14="http://schemas.microsoft.com/office/powerpoint/2010/main" val="5185673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9833" y="685800"/>
            <a:ext cx="8229600" cy="731838"/>
          </a:xfrm>
        </p:spPr>
        <p:txBody>
          <a:bodyPr/>
          <a:lstStyle/>
          <a:p>
            <a:r>
              <a:rPr lang="en-US" sz="3200" b="1" dirty="0"/>
              <a:t>VAT V2V CAMCOM System</a:t>
            </a:r>
          </a:p>
        </p:txBody>
      </p:sp>
      <p:sp>
        <p:nvSpPr>
          <p:cNvPr id="13" name="Rectangle 12"/>
          <p:cNvSpPr/>
          <p:nvPr/>
        </p:nvSpPr>
        <p:spPr>
          <a:xfrm>
            <a:off x="609600" y="5181600"/>
            <a:ext cx="8077200" cy="1107996"/>
          </a:xfrm>
          <a:prstGeom prst="rect">
            <a:avLst/>
          </a:prstGeom>
        </p:spPr>
        <p:txBody>
          <a:bodyPr wrap="square">
            <a:spAutoFit/>
          </a:bodyPr>
          <a:lstStyle/>
          <a:p>
            <a:pPr marL="285750" indent="-285750">
              <a:buFont typeface="Arial" panose="020B0604020202020204" pitchFamily="34" charset="0"/>
              <a:buChar char="•"/>
            </a:pPr>
            <a:r>
              <a:rPr lang="en-US" dirty="0"/>
              <a:t>Image Sensor based V2V Communication</a:t>
            </a:r>
          </a:p>
          <a:p>
            <a:pPr marL="742950" lvl="1" indent="-285750">
              <a:buFont typeface="Calibri" panose="020F0502020204030204" pitchFamily="34" charset="0"/>
              <a:buChar char="-"/>
            </a:pPr>
            <a:r>
              <a:rPr lang="en-US" sz="1600" dirty="0" smtClean="0"/>
              <a:t>Tx - LED </a:t>
            </a:r>
            <a:r>
              <a:rPr lang="en-US" sz="1600" dirty="0"/>
              <a:t>; Rx </a:t>
            </a:r>
            <a:r>
              <a:rPr lang="en-US" sz="1600" dirty="0" smtClean="0"/>
              <a:t>- CMOS </a:t>
            </a:r>
            <a:r>
              <a:rPr lang="en-US" sz="1600" dirty="0"/>
              <a:t>Image </a:t>
            </a:r>
            <a:r>
              <a:rPr lang="en-US" sz="1600" dirty="0" smtClean="0"/>
              <a:t>Sensor</a:t>
            </a:r>
          </a:p>
          <a:p>
            <a:pPr marL="742950" lvl="1" indent="-285750">
              <a:buFont typeface="Calibri" panose="020F0502020204030204" pitchFamily="34" charset="0"/>
              <a:buChar char="-"/>
            </a:pPr>
            <a:r>
              <a:rPr lang="en-US" sz="1600" dirty="0" smtClean="0"/>
              <a:t>Data </a:t>
            </a:r>
            <a:r>
              <a:rPr lang="en-US" sz="1600" dirty="0"/>
              <a:t>Rate : 10 </a:t>
            </a:r>
            <a:r>
              <a:rPr lang="en-US" sz="1600" dirty="0" smtClean="0"/>
              <a:t>Mb/s</a:t>
            </a:r>
          </a:p>
          <a:p>
            <a:pPr marL="742950" lvl="1" indent="-285750">
              <a:buFont typeface="Calibri" panose="020F0502020204030204" pitchFamily="34" charset="0"/>
              <a:buChar char="-"/>
            </a:pPr>
            <a:r>
              <a:rPr lang="en-US" sz="1600" dirty="0" smtClean="0"/>
              <a:t>Day-Night </a:t>
            </a:r>
            <a:r>
              <a:rPr lang="en-US" sz="1600" dirty="0"/>
              <a:t>Communication Mode</a:t>
            </a:r>
          </a:p>
        </p:txBody>
      </p:sp>
      <p:grpSp>
        <p:nvGrpSpPr>
          <p:cNvPr id="5" name="그룹 28"/>
          <p:cNvGrpSpPr/>
          <p:nvPr/>
        </p:nvGrpSpPr>
        <p:grpSpPr>
          <a:xfrm>
            <a:off x="1981200" y="1905000"/>
            <a:ext cx="4704381" cy="3276600"/>
            <a:chOff x="5181600" y="2010737"/>
            <a:chExt cx="3507496" cy="2777624"/>
          </a:xfrm>
        </p:grpSpPr>
        <p:pic>
          <p:nvPicPr>
            <p:cNvPr id="6" name="그림 9"/>
            <p:cNvPicPr>
              <a:picLocks noChangeAspect="1"/>
            </p:cNvPicPr>
            <p:nvPr/>
          </p:nvPicPr>
          <p:blipFill>
            <a:blip r:embed="rId2" cstate="print"/>
            <a:stretch>
              <a:fillRect/>
            </a:stretch>
          </p:blipFill>
          <p:spPr>
            <a:xfrm flipH="1">
              <a:off x="5562600" y="2010737"/>
              <a:ext cx="1247787" cy="887021"/>
            </a:xfrm>
            <a:prstGeom prst="rect">
              <a:avLst/>
            </a:prstGeom>
          </p:spPr>
        </p:pic>
        <p:pic>
          <p:nvPicPr>
            <p:cNvPr id="7" name="그림 10"/>
            <p:cNvPicPr>
              <a:picLocks noChangeAspect="1"/>
            </p:cNvPicPr>
            <p:nvPr/>
          </p:nvPicPr>
          <p:blipFill>
            <a:blip r:embed="rId2" cstate="print"/>
            <a:stretch>
              <a:fillRect/>
            </a:stretch>
          </p:blipFill>
          <p:spPr>
            <a:xfrm flipH="1">
              <a:off x="6997376" y="3187831"/>
              <a:ext cx="1247787" cy="887021"/>
            </a:xfrm>
            <a:prstGeom prst="rect">
              <a:avLst/>
            </a:prstGeom>
          </p:spPr>
        </p:pic>
        <p:grpSp>
          <p:nvGrpSpPr>
            <p:cNvPr id="8" name="그룹 18"/>
            <p:cNvGrpSpPr/>
            <p:nvPr/>
          </p:nvGrpSpPr>
          <p:grpSpPr>
            <a:xfrm rot="223536">
              <a:off x="6629400" y="2822407"/>
              <a:ext cx="576280" cy="449650"/>
              <a:chOff x="6629400" y="2822407"/>
              <a:chExt cx="576280" cy="449650"/>
            </a:xfrm>
          </p:grpSpPr>
          <p:cxnSp>
            <p:nvCxnSpPr>
              <p:cNvPr id="16" name="직선 화살표 연결선 16"/>
              <p:cNvCxnSpPr/>
              <p:nvPr/>
            </p:nvCxnSpPr>
            <p:spPr bwMode="auto">
              <a:xfrm>
                <a:off x="6629400" y="2897758"/>
                <a:ext cx="457200" cy="374299"/>
              </a:xfrm>
              <a:prstGeom prst="straightConnector1">
                <a:avLst/>
              </a:prstGeom>
              <a:solidFill>
                <a:schemeClr val="accent1"/>
              </a:solidFill>
              <a:ln w="12700" cap="flat" cmpd="sng" algn="ctr">
                <a:solidFill>
                  <a:srgbClr val="CC0000"/>
                </a:solidFill>
                <a:prstDash val="solid"/>
                <a:round/>
                <a:headEnd type="none" w="sm" len="sm"/>
                <a:tailEnd type="triangle"/>
              </a:ln>
              <a:effectLst/>
            </p:spPr>
          </p:cxnSp>
          <p:cxnSp>
            <p:nvCxnSpPr>
              <p:cNvPr id="17" name="직선 화살표 연결선 22"/>
              <p:cNvCxnSpPr/>
              <p:nvPr/>
            </p:nvCxnSpPr>
            <p:spPr bwMode="auto">
              <a:xfrm>
                <a:off x="6748480" y="2822407"/>
                <a:ext cx="457200" cy="374299"/>
              </a:xfrm>
              <a:prstGeom prst="straightConnector1">
                <a:avLst/>
              </a:prstGeom>
              <a:solidFill>
                <a:schemeClr val="accent1"/>
              </a:solidFill>
              <a:ln w="12700" cap="flat" cmpd="sng" algn="ctr">
                <a:solidFill>
                  <a:srgbClr val="CC0000"/>
                </a:solidFill>
                <a:prstDash val="dash"/>
                <a:round/>
                <a:headEnd type="triangle" w="med" len="med"/>
                <a:tailEnd type="none" w="med" len="med"/>
              </a:ln>
              <a:effectLst/>
            </p:spPr>
          </p:cxnSp>
        </p:grpSp>
        <p:cxnSp>
          <p:nvCxnSpPr>
            <p:cNvPr id="9" name="직선 연결선 20"/>
            <p:cNvCxnSpPr/>
            <p:nvPr/>
          </p:nvCxnSpPr>
          <p:spPr bwMode="auto">
            <a:xfrm>
              <a:off x="5181600" y="2209800"/>
              <a:ext cx="2942168" cy="2578561"/>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0" name="TextBox 9"/>
            <p:cNvSpPr txBox="1"/>
            <p:nvPr/>
          </p:nvSpPr>
          <p:spPr>
            <a:xfrm>
              <a:off x="5611601" y="3052249"/>
              <a:ext cx="1558463" cy="430887"/>
            </a:xfrm>
            <a:prstGeom prst="rect">
              <a:avLst/>
            </a:prstGeom>
            <a:noFill/>
          </p:spPr>
          <p:txBody>
            <a:bodyPr wrap="square" rtlCol="0">
              <a:spAutoFit/>
            </a:bodyPr>
            <a:lstStyle/>
            <a:p>
              <a:pPr algn="ctr"/>
              <a:r>
                <a:rPr lang="en-US" altLang="ko-KR" sz="1100" b="1" dirty="0" smtClean="0"/>
                <a:t>Vehicle-to-vehicle</a:t>
              </a:r>
            </a:p>
            <a:p>
              <a:pPr algn="ctr"/>
              <a:r>
                <a:rPr lang="en-US" altLang="ko-KR" sz="1100" b="1" dirty="0" smtClean="0"/>
                <a:t>CAMCOM Technology</a:t>
              </a:r>
              <a:endParaRPr lang="ko-KR" altLang="en-US" sz="1100" b="1" dirty="0"/>
            </a:p>
          </p:txBody>
        </p:sp>
        <p:sp>
          <p:nvSpPr>
            <p:cNvPr id="11" name="직사각형 25"/>
            <p:cNvSpPr/>
            <p:nvPr/>
          </p:nvSpPr>
          <p:spPr bwMode="auto">
            <a:xfrm rot="18731636">
              <a:off x="6845061" y="1719861"/>
              <a:ext cx="21864" cy="774906"/>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4" name="직사각형 34"/>
            <p:cNvSpPr/>
            <p:nvPr/>
          </p:nvSpPr>
          <p:spPr bwMode="auto">
            <a:xfrm rot="18719647">
              <a:off x="7615205" y="2384183"/>
              <a:ext cx="21328" cy="774906"/>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5" name="직사각형 36"/>
            <p:cNvSpPr/>
            <p:nvPr/>
          </p:nvSpPr>
          <p:spPr bwMode="auto">
            <a:xfrm rot="18719647">
              <a:off x="8358223" y="3092222"/>
              <a:ext cx="21328" cy="6404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14575366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8200"/>
            <a:ext cx="9143999" cy="731838"/>
          </a:xfrm>
        </p:spPr>
        <p:txBody>
          <a:bodyPr>
            <a:normAutofit fontScale="90000"/>
          </a:bodyPr>
          <a:lstStyle/>
          <a:p>
            <a:r>
              <a:rPr lang="en-US" sz="3200" b="1" dirty="0"/>
              <a:t>VAT V2V CAMCOM Design Parameters </a:t>
            </a:r>
            <a:r>
              <a:rPr lang="en-US" sz="3200" b="1" dirty="0" smtClean="0"/>
              <a:t>Considerations (1)</a:t>
            </a:r>
            <a:endParaRPr lang="en-US" sz="3200" b="1" dirty="0"/>
          </a:p>
        </p:txBody>
      </p:sp>
      <p:sp>
        <p:nvSpPr>
          <p:cNvPr id="3" name="Content Placeholder 2"/>
          <p:cNvSpPr>
            <a:spLocks noGrp="1"/>
          </p:cNvSpPr>
          <p:nvPr>
            <p:ph idx="1"/>
          </p:nvPr>
        </p:nvSpPr>
        <p:spPr>
          <a:xfrm>
            <a:off x="152400" y="1828800"/>
            <a:ext cx="8322734" cy="2849562"/>
          </a:xfrm>
        </p:spPr>
        <p:txBody>
          <a:bodyPr>
            <a:noAutofit/>
          </a:bodyPr>
          <a:lstStyle/>
          <a:p>
            <a:pPr algn="just"/>
            <a:r>
              <a:rPr lang="en-US" sz="2400" dirty="0" smtClean="0">
                <a:latin typeface="Times New Roman" panose="02020603050405020304" pitchFamily="18" charset="0"/>
                <a:cs typeface="Times New Roman" panose="02020603050405020304" pitchFamily="18" charset="0"/>
              </a:rPr>
              <a:t>Noise Sources</a:t>
            </a:r>
            <a:endParaRPr lang="en-US" sz="2400" dirty="0">
              <a:latin typeface="Times New Roman" panose="02020603050405020304" pitchFamily="18" charset="0"/>
              <a:cs typeface="Times New Roman" panose="02020603050405020304" pitchFamily="18" charset="0"/>
            </a:endParaRPr>
          </a:p>
          <a:p>
            <a:pPr lvl="1" algn="just"/>
            <a:r>
              <a:rPr lang="en-US" sz="2000" dirty="0" smtClean="0">
                <a:latin typeface="Times New Roman" panose="02020603050405020304" pitchFamily="18" charset="0"/>
                <a:cs typeface="Times New Roman" panose="02020603050405020304" pitchFamily="18" charset="0"/>
              </a:rPr>
              <a:t>CamCom system in ITS is largely affected by natural and artificial lights (noise and interference) such as Sunlight, ambient lights, road/street lights etc</a:t>
            </a:r>
            <a:r>
              <a:rPr lang="en-US" sz="2000" dirty="0">
                <a:latin typeface="Times New Roman" panose="02020603050405020304" pitchFamily="18" charset="0"/>
                <a:cs typeface="Times New Roman" panose="02020603050405020304" pitchFamily="18" charset="0"/>
              </a:rPr>
              <a:t>.</a:t>
            </a:r>
          </a:p>
          <a:p>
            <a:pPr algn="just"/>
            <a:r>
              <a:rPr lang="en-US" sz="2400" dirty="0" smtClean="0">
                <a:latin typeface="Times New Roman" panose="02020603050405020304" pitchFamily="18" charset="0"/>
                <a:cs typeface="Times New Roman" panose="02020603050405020304" pitchFamily="18" charset="0"/>
              </a:rPr>
              <a:t>Issues Needs to be address in design</a:t>
            </a:r>
            <a:endParaRPr lang="en-US" sz="2400" dirty="0">
              <a:latin typeface="Times New Roman" panose="02020603050405020304" pitchFamily="18" charset="0"/>
              <a:cs typeface="Times New Roman" panose="02020603050405020304" pitchFamily="18" charset="0"/>
            </a:endParaRPr>
          </a:p>
          <a:p>
            <a:pPr lvl="1" algn="just"/>
            <a:r>
              <a:rPr lang="en-US" sz="2000" dirty="0" smtClean="0">
                <a:latin typeface="Times New Roman" panose="02020603050405020304" pitchFamily="18" charset="0"/>
                <a:cs typeface="Times New Roman" panose="02020603050405020304" pitchFamily="18" charset="0"/>
              </a:rPr>
              <a:t>Minimizing the effect of external noise</a:t>
            </a:r>
          </a:p>
          <a:p>
            <a:pPr lvl="2" algn="just">
              <a:buFont typeface="Times New Roman" panose="02020603050405020304" pitchFamily="18" charset="0"/>
              <a:buChar char="▫"/>
            </a:pPr>
            <a:r>
              <a:rPr lang="en-US" sz="1800" dirty="0" smtClean="0">
                <a:latin typeface="Times New Roman" panose="02020603050405020304" pitchFamily="18" charset="0"/>
                <a:cs typeface="Times New Roman" panose="02020603050405020304" pitchFamily="18" charset="0"/>
              </a:rPr>
              <a:t>Artificial or Natural</a:t>
            </a:r>
            <a:endParaRPr lang="en-US" sz="1800" dirty="0">
              <a:latin typeface="Times New Roman" panose="02020603050405020304" pitchFamily="18" charset="0"/>
              <a:cs typeface="Times New Roman" panose="02020603050405020304" pitchFamily="18" charset="0"/>
            </a:endParaRPr>
          </a:p>
          <a:p>
            <a:pPr lvl="1" algn="just"/>
            <a:r>
              <a:rPr lang="en-US" sz="2000" dirty="0" smtClean="0">
                <a:latin typeface="Times New Roman" panose="02020603050405020304" pitchFamily="18" charset="0"/>
                <a:cs typeface="Times New Roman" panose="02020603050405020304" pitchFamily="18" charset="0"/>
              </a:rPr>
              <a:t>Ambient lights effect</a:t>
            </a:r>
          </a:p>
          <a:p>
            <a:pPr lvl="1" algn="just"/>
            <a:r>
              <a:rPr lang="en-US" sz="2000" dirty="0" smtClean="0">
                <a:latin typeface="Times New Roman" panose="02020603050405020304" pitchFamily="18" charset="0"/>
                <a:cs typeface="Times New Roman" panose="02020603050405020304" pitchFamily="18" charset="0"/>
              </a:rPr>
              <a:t>Interference minimization</a:t>
            </a:r>
          </a:p>
        </p:txBody>
      </p:sp>
    </p:spTree>
    <p:extLst>
      <p:ext uri="{BB962C8B-B14F-4D97-AF65-F5344CB8AC3E}">
        <p14:creationId xmlns:p14="http://schemas.microsoft.com/office/powerpoint/2010/main" val="23721764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731838"/>
          </a:xfrm>
        </p:spPr>
        <p:txBody>
          <a:bodyPr>
            <a:normAutofit fontScale="90000"/>
          </a:bodyPr>
          <a:lstStyle/>
          <a:p>
            <a:r>
              <a:rPr lang="en-US" sz="3200" b="1" dirty="0"/>
              <a:t>VAT V2V CAMCOM Design Parameters Considerations </a:t>
            </a:r>
            <a:r>
              <a:rPr lang="en-US" sz="3200" b="1" dirty="0" smtClean="0"/>
              <a:t>(2)</a:t>
            </a:r>
            <a:endParaRPr lang="en-US" sz="3200" b="1" dirty="0"/>
          </a:p>
        </p:txBody>
      </p:sp>
      <p:sp>
        <p:nvSpPr>
          <p:cNvPr id="3" name="Content Placeholder 2"/>
          <p:cNvSpPr>
            <a:spLocks noGrp="1"/>
          </p:cNvSpPr>
          <p:nvPr>
            <p:ph idx="1"/>
          </p:nvPr>
        </p:nvSpPr>
        <p:spPr>
          <a:xfrm>
            <a:off x="410633" y="1371600"/>
            <a:ext cx="8322734" cy="2849562"/>
          </a:xfrm>
        </p:spPr>
        <p:txBody>
          <a:bodyPr>
            <a:noAutofit/>
          </a:bodyPr>
          <a:lstStyle/>
          <a:p>
            <a:pPr algn="just"/>
            <a:r>
              <a:rPr lang="en-US" sz="2400" dirty="0" smtClean="0">
                <a:latin typeface="Times New Roman" panose="02020603050405020304" pitchFamily="18" charset="0"/>
                <a:cs typeface="Times New Roman" panose="02020603050405020304" pitchFamily="18" charset="0"/>
              </a:rPr>
              <a:t>Noise and Interference Minimization Techniques</a:t>
            </a:r>
            <a:endParaRPr lang="en-US" sz="2400" dirty="0">
              <a:latin typeface="Times New Roman" panose="02020603050405020304" pitchFamily="18" charset="0"/>
              <a:cs typeface="Times New Roman" panose="02020603050405020304" pitchFamily="18" charset="0"/>
            </a:endParaRPr>
          </a:p>
          <a:p>
            <a:pPr lvl="1" algn="just"/>
            <a:r>
              <a:rPr lang="en-US" sz="2000" dirty="0" smtClean="0">
                <a:latin typeface="Times New Roman" panose="02020603050405020304" pitchFamily="18" charset="0"/>
                <a:cs typeface="Times New Roman" panose="02020603050405020304" pitchFamily="18" charset="0"/>
              </a:rPr>
              <a:t>Optical filter</a:t>
            </a:r>
            <a:endParaRPr lang="en-US" sz="2000" dirty="0">
              <a:latin typeface="Times New Roman" panose="02020603050405020304" pitchFamily="18" charset="0"/>
              <a:cs typeface="Times New Roman" panose="02020603050405020304" pitchFamily="18" charset="0"/>
            </a:endParaRPr>
          </a:p>
          <a:p>
            <a:pPr lvl="1" algn="just"/>
            <a:r>
              <a:rPr lang="en-US" sz="2000" dirty="0" smtClean="0">
                <a:latin typeface="Times New Roman" panose="02020603050405020304" pitchFamily="18" charset="0"/>
                <a:cs typeface="Times New Roman" panose="02020603050405020304" pitchFamily="18" charset="0"/>
              </a:rPr>
              <a:t>Infrared filter</a:t>
            </a:r>
            <a:endParaRPr lang="en-US" sz="2000" dirty="0">
              <a:latin typeface="Times New Roman" panose="02020603050405020304" pitchFamily="18" charset="0"/>
              <a:cs typeface="Times New Roman" panose="02020603050405020304" pitchFamily="18" charset="0"/>
            </a:endParaRPr>
          </a:p>
          <a:p>
            <a:pPr lvl="1" algn="just"/>
            <a:r>
              <a:rPr lang="en-US" sz="2000" dirty="0" smtClean="0">
                <a:latin typeface="Times New Roman" panose="02020603050405020304" pitchFamily="18" charset="0"/>
                <a:cs typeface="Times New Roman" panose="02020603050405020304" pitchFamily="18" charset="0"/>
              </a:rPr>
              <a:t>Robust modulation techniques</a:t>
            </a:r>
            <a:endParaRPr lang="en-US" sz="2000" dirty="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Robust Modulation Techniques</a:t>
            </a:r>
            <a:endParaRPr lang="en-US" sz="2400" dirty="0">
              <a:latin typeface="Times New Roman" panose="02020603050405020304" pitchFamily="18" charset="0"/>
              <a:cs typeface="Times New Roman" panose="02020603050405020304" pitchFamily="18" charset="0"/>
            </a:endParaRPr>
          </a:p>
          <a:p>
            <a:pPr lvl="1" algn="just"/>
            <a:r>
              <a:rPr lang="en-US" sz="2000" dirty="0" smtClean="0">
                <a:latin typeface="Times New Roman" panose="02020603050405020304" pitchFamily="18" charset="0"/>
                <a:cs typeface="Times New Roman" panose="02020603050405020304" pitchFamily="18" charset="0"/>
              </a:rPr>
              <a:t>Different Modulation used including Optical MIMO</a:t>
            </a:r>
            <a:endParaRPr lang="en-US" sz="2000" dirty="0">
              <a:latin typeface="Times New Roman" panose="02020603050405020304" pitchFamily="18" charset="0"/>
              <a:cs typeface="Times New Roman" panose="02020603050405020304" pitchFamily="18" charset="0"/>
            </a:endParaRPr>
          </a:p>
          <a:p>
            <a:pPr lvl="1" algn="just"/>
            <a:r>
              <a:rPr lang="en-US" sz="2000" dirty="0" smtClean="0">
                <a:latin typeface="Times New Roman" panose="02020603050405020304" pitchFamily="18" charset="0"/>
                <a:cs typeface="Times New Roman" panose="02020603050405020304" pitchFamily="18" charset="0"/>
              </a:rPr>
              <a:t>Adaptive Modulation Techniques for different applications</a:t>
            </a:r>
            <a:endParaRPr lang="en-US" sz="2000" dirty="0">
              <a:latin typeface="Times New Roman" panose="02020603050405020304" pitchFamily="18" charset="0"/>
              <a:cs typeface="Times New Roman" panose="02020603050405020304" pitchFamily="18" charset="0"/>
            </a:endParaRPr>
          </a:p>
          <a:p>
            <a:pPr lvl="1" algn="just"/>
            <a:r>
              <a:rPr lang="en-US" sz="2000" dirty="0" smtClean="0">
                <a:latin typeface="Times New Roman" panose="02020603050405020304" pitchFamily="18" charset="0"/>
                <a:cs typeface="Times New Roman" panose="02020603050405020304" pitchFamily="18" charset="0"/>
              </a:rPr>
              <a:t>Equalization Techniques have advantages in design</a:t>
            </a:r>
            <a:endParaRPr lang="en-US" sz="2000" dirty="0">
              <a:latin typeface="Times New Roman" panose="02020603050405020304" pitchFamily="18" charset="0"/>
              <a:cs typeface="Times New Roman" panose="02020603050405020304" pitchFamily="18" charset="0"/>
            </a:endParaRPr>
          </a:p>
          <a:p>
            <a:pPr lvl="1" algn="just"/>
            <a:r>
              <a:rPr lang="en-US" sz="2000" dirty="0" smtClean="0">
                <a:latin typeface="Times New Roman" panose="02020603050405020304" pitchFamily="18" charset="0"/>
                <a:cs typeface="Times New Roman" panose="02020603050405020304" pitchFamily="18" charset="0"/>
              </a:rPr>
              <a:t>Suitable Modulation</a:t>
            </a:r>
            <a:endParaRPr lang="en-US" sz="2000" dirty="0">
              <a:latin typeface="Times New Roman" panose="02020603050405020304" pitchFamily="18" charset="0"/>
              <a:cs typeface="Times New Roman" panose="02020603050405020304" pitchFamily="18" charset="0"/>
            </a:endParaRPr>
          </a:p>
          <a:p>
            <a:pPr lvl="2" algn="just">
              <a:buFont typeface="Times New Roman" panose="02020603050405020304" pitchFamily="18" charset="0"/>
              <a:buChar char="▫"/>
            </a:pPr>
            <a:r>
              <a:rPr lang="en-US" sz="1600" dirty="0" smtClean="0">
                <a:latin typeface="Times New Roman" panose="02020603050405020304" pitchFamily="18" charset="0"/>
                <a:cs typeface="Times New Roman" panose="02020603050405020304" pitchFamily="18" charset="0"/>
              </a:rPr>
              <a:t>OOK</a:t>
            </a:r>
          </a:p>
          <a:p>
            <a:pPr lvl="2" algn="just">
              <a:buFont typeface="Times New Roman" panose="02020603050405020304" pitchFamily="18" charset="0"/>
              <a:buChar char="▫"/>
            </a:pPr>
            <a:r>
              <a:rPr lang="en-US" sz="1600" dirty="0" smtClean="0">
                <a:latin typeface="Times New Roman" panose="02020603050405020304" pitchFamily="18" charset="0"/>
                <a:cs typeface="Times New Roman" panose="02020603050405020304" pitchFamily="18" charset="0"/>
              </a:rPr>
              <a:t>Multilevel PPM</a:t>
            </a:r>
            <a:endParaRPr lang="en-US" sz="1600" dirty="0">
              <a:latin typeface="Times New Roman" panose="02020603050405020304" pitchFamily="18" charset="0"/>
              <a:cs typeface="Times New Roman" panose="02020603050405020304" pitchFamily="18" charset="0"/>
            </a:endParaRPr>
          </a:p>
          <a:p>
            <a:pPr lvl="2" algn="just">
              <a:buFont typeface="Times New Roman" panose="02020603050405020304" pitchFamily="18" charset="0"/>
              <a:buChar char="▫"/>
            </a:pPr>
            <a:r>
              <a:rPr lang="en-US" sz="1600" dirty="0" smtClean="0">
                <a:latin typeface="Times New Roman" panose="02020603050405020304" pitchFamily="18" charset="0"/>
                <a:cs typeface="Times New Roman" panose="02020603050405020304" pitchFamily="18" charset="0"/>
              </a:rPr>
              <a:t>Inverted PPM</a:t>
            </a:r>
            <a:endParaRPr lang="en-US" sz="1600" dirty="0">
              <a:latin typeface="Times New Roman" panose="02020603050405020304" pitchFamily="18" charset="0"/>
              <a:cs typeface="Times New Roman" panose="02020603050405020304" pitchFamily="18" charset="0"/>
            </a:endParaRPr>
          </a:p>
          <a:p>
            <a:pPr lvl="2" algn="just">
              <a:buFont typeface="Times New Roman" panose="02020603050405020304" pitchFamily="18" charset="0"/>
              <a:buChar char="▫"/>
            </a:pPr>
            <a:r>
              <a:rPr lang="en-US" sz="1600" dirty="0" smtClean="0">
                <a:latin typeface="Times New Roman" panose="02020603050405020304" pitchFamily="18" charset="0"/>
                <a:cs typeface="Times New Roman" panose="02020603050405020304" pitchFamily="18" charset="0"/>
              </a:rPr>
              <a:t>Sub Carrier PPM</a:t>
            </a:r>
            <a:endParaRPr lang="en-US" sz="1600" dirty="0">
              <a:latin typeface="Times New Roman" panose="02020603050405020304" pitchFamily="18" charset="0"/>
              <a:cs typeface="Times New Roman" panose="02020603050405020304" pitchFamily="18" charset="0"/>
            </a:endParaRPr>
          </a:p>
          <a:p>
            <a:pPr lvl="2" algn="just">
              <a:buFont typeface="Times New Roman" panose="02020603050405020304" pitchFamily="18" charset="0"/>
              <a:buChar char="▫"/>
            </a:pPr>
            <a:r>
              <a:rPr lang="en-US" sz="1600" dirty="0" smtClean="0">
                <a:latin typeface="Times New Roman" panose="02020603050405020304" pitchFamily="18" charset="0"/>
                <a:cs typeface="Times New Roman" panose="02020603050405020304" pitchFamily="18" charset="0"/>
              </a:rPr>
              <a:t>DSSS SIK</a:t>
            </a:r>
          </a:p>
        </p:txBody>
      </p:sp>
    </p:spTree>
    <p:extLst>
      <p:ext uri="{BB962C8B-B14F-4D97-AF65-F5344CB8AC3E}">
        <p14:creationId xmlns:p14="http://schemas.microsoft.com/office/powerpoint/2010/main" val="37899539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731838"/>
          </a:xfrm>
        </p:spPr>
        <p:txBody>
          <a:bodyPr>
            <a:normAutofit fontScale="90000"/>
          </a:bodyPr>
          <a:lstStyle/>
          <a:p>
            <a:r>
              <a:rPr lang="en-US" sz="3200" b="1" dirty="0"/>
              <a:t>VAT V2V CAMCOM Design Parameters Considerations </a:t>
            </a:r>
            <a:r>
              <a:rPr lang="en-US" sz="3200" b="1" dirty="0" smtClean="0"/>
              <a:t>(3)</a:t>
            </a:r>
            <a:endParaRPr lang="en-US" sz="3200" b="1" dirty="0"/>
          </a:p>
        </p:txBody>
      </p:sp>
      <p:sp>
        <p:nvSpPr>
          <p:cNvPr id="3" name="Content Placeholder 2"/>
          <p:cNvSpPr>
            <a:spLocks noGrp="1"/>
          </p:cNvSpPr>
          <p:nvPr>
            <p:ph idx="1"/>
          </p:nvPr>
        </p:nvSpPr>
        <p:spPr>
          <a:xfrm>
            <a:off x="410633" y="1371600"/>
            <a:ext cx="8322734" cy="2849562"/>
          </a:xfrm>
        </p:spPr>
        <p:txBody>
          <a:bodyPr>
            <a:noAutofit/>
          </a:bodyPr>
          <a:lstStyle/>
          <a:p>
            <a:pPr algn="just"/>
            <a:r>
              <a:rPr lang="en-US" sz="2400" dirty="0" smtClean="0">
                <a:latin typeface="Times New Roman" panose="02020603050405020304" pitchFamily="18" charset="0"/>
                <a:cs typeface="Times New Roman" panose="02020603050405020304" pitchFamily="18" charset="0"/>
              </a:rPr>
              <a:t>Uplink Design Requires</a:t>
            </a:r>
            <a:endParaRPr lang="en-US" sz="2400" dirty="0">
              <a:latin typeface="Times New Roman" panose="02020603050405020304" pitchFamily="18" charset="0"/>
              <a:cs typeface="Times New Roman" panose="02020603050405020304" pitchFamily="18" charset="0"/>
            </a:endParaRPr>
          </a:p>
          <a:p>
            <a:pPr lvl="1" algn="just"/>
            <a:r>
              <a:rPr lang="en-US" sz="2000" dirty="0" smtClean="0">
                <a:latin typeface="Times New Roman" panose="02020603050405020304" pitchFamily="18" charset="0"/>
                <a:cs typeface="Times New Roman" panose="02020603050405020304" pitchFamily="18" charset="0"/>
              </a:rPr>
              <a:t>Long Range Communication</a:t>
            </a:r>
            <a:endParaRPr lang="en-US" sz="2000" dirty="0">
              <a:latin typeface="Times New Roman" panose="02020603050405020304" pitchFamily="18" charset="0"/>
              <a:cs typeface="Times New Roman" panose="02020603050405020304" pitchFamily="18" charset="0"/>
            </a:endParaRPr>
          </a:p>
          <a:p>
            <a:pPr lvl="1" algn="just"/>
            <a:r>
              <a:rPr lang="en-US" sz="2000" dirty="0" smtClean="0">
                <a:latin typeface="Times New Roman" panose="02020603050405020304" pitchFamily="18" charset="0"/>
                <a:cs typeface="Times New Roman" panose="02020603050405020304" pitchFamily="18" charset="0"/>
              </a:rPr>
              <a:t>Line-of-Sight (</a:t>
            </a:r>
            <a:r>
              <a:rPr lang="en-US" sz="2000" dirty="0" err="1" smtClean="0">
                <a:latin typeface="Times New Roman" panose="02020603050405020304" pitchFamily="18" charset="0"/>
                <a:cs typeface="Times New Roman" panose="02020603050405020304" pitchFamily="18" charset="0"/>
              </a:rPr>
              <a:t>LoS</a:t>
            </a:r>
            <a:r>
              <a:rPr lang="en-US" sz="2000" dirty="0">
                <a:latin typeface="Times New Roman" panose="02020603050405020304" pitchFamily="18" charset="0"/>
                <a:cs typeface="Times New Roman" panose="02020603050405020304" pitchFamily="18" charset="0"/>
              </a:rPr>
              <a:t>)</a:t>
            </a:r>
          </a:p>
          <a:p>
            <a:pPr lvl="1" algn="just"/>
            <a:r>
              <a:rPr lang="en-US" sz="2000" dirty="0" smtClean="0">
                <a:latin typeface="Times New Roman" panose="02020603050405020304" pitchFamily="18" charset="0"/>
                <a:cs typeface="Times New Roman" panose="02020603050405020304" pitchFamily="18" charset="0"/>
              </a:rPr>
              <a:t>Limiting Communication range and many more</a:t>
            </a:r>
            <a:r>
              <a:rPr lang="en-US" sz="2000" dirty="0">
                <a:latin typeface="Times New Roman" panose="02020603050405020304" pitchFamily="18" charset="0"/>
                <a:cs typeface="Times New Roman" panose="02020603050405020304" pitchFamily="18" charset="0"/>
              </a:rPr>
              <a:t>…</a:t>
            </a:r>
          </a:p>
          <a:p>
            <a:pPr lvl="1" algn="just"/>
            <a:r>
              <a:rPr lang="en-US" sz="2000" dirty="0" smtClean="0">
                <a:latin typeface="Times New Roman" panose="02020603050405020304" pitchFamily="18" charset="0"/>
                <a:cs typeface="Times New Roman" panose="02020603050405020304" pitchFamily="18" charset="0"/>
              </a:rPr>
              <a:t>Integration with Infrastructure</a:t>
            </a:r>
            <a:endParaRPr lang="en-US" sz="2000" dirty="0">
              <a:latin typeface="Times New Roman" panose="02020603050405020304" pitchFamily="18" charset="0"/>
              <a:cs typeface="Times New Roman" panose="02020603050405020304" pitchFamily="18" charset="0"/>
            </a:endParaRPr>
          </a:p>
          <a:p>
            <a:pPr lvl="2" algn="just">
              <a:buFont typeface="Times New Roman" panose="02020603050405020304" pitchFamily="18" charset="0"/>
              <a:buChar char="▫"/>
            </a:pPr>
            <a:r>
              <a:rPr lang="en-US" sz="1600" dirty="0" smtClean="0">
                <a:latin typeface="Times New Roman" panose="02020603050405020304" pitchFamily="18" charset="0"/>
                <a:cs typeface="Times New Roman" panose="02020603050405020304" pitchFamily="18" charset="0"/>
              </a:rPr>
              <a:t>RF/OWC Integration</a:t>
            </a:r>
            <a:endParaRPr lang="en-US" sz="1600" dirty="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To Increase the Range</a:t>
            </a:r>
            <a:endParaRPr lang="en-US" sz="2400" dirty="0">
              <a:latin typeface="Times New Roman" panose="02020603050405020304" pitchFamily="18" charset="0"/>
              <a:cs typeface="Times New Roman" panose="02020603050405020304" pitchFamily="18" charset="0"/>
            </a:endParaRPr>
          </a:p>
          <a:p>
            <a:pPr lvl="1" algn="just"/>
            <a:r>
              <a:rPr lang="en-US" sz="2000" dirty="0" smtClean="0">
                <a:latin typeface="Times New Roman" panose="02020603050405020304" pitchFamily="18" charset="0"/>
                <a:cs typeface="Times New Roman" panose="02020603050405020304" pitchFamily="18" charset="0"/>
              </a:rPr>
              <a:t>Optimize Illumination</a:t>
            </a:r>
            <a:endParaRPr lang="en-US" sz="2000" dirty="0">
              <a:latin typeface="Times New Roman" panose="02020603050405020304" pitchFamily="18" charset="0"/>
              <a:cs typeface="Times New Roman" panose="02020603050405020304" pitchFamily="18" charset="0"/>
            </a:endParaRPr>
          </a:p>
          <a:p>
            <a:pPr lvl="1" algn="just"/>
            <a:r>
              <a:rPr lang="en-US" sz="2000" dirty="0" smtClean="0">
                <a:latin typeface="Times New Roman" panose="02020603050405020304" pitchFamily="18" charset="0"/>
                <a:cs typeface="Times New Roman" panose="02020603050405020304" pitchFamily="18" charset="0"/>
              </a:rPr>
              <a:t>Optimize Placement of Luminaries</a:t>
            </a:r>
            <a:endParaRPr lang="en-US" sz="2000" dirty="0">
              <a:latin typeface="Times New Roman" panose="02020603050405020304" pitchFamily="18" charset="0"/>
              <a:cs typeface="Times New Roman" panose="02020603050405020304" pitchFamily="18" charset="0"/>
            </a:endParaRPr>
          </a:p>
          <a:p>
            <a:pPr lvl="2" algn="just">
              <a:buFont typeface="Times New Roman" panose="02020603050405020304" pitchFamily="18" charset="0"/>
              <a:buChar char="▫"/>
            </a:pPr>
            <a:r>
              <a:rPr lang="en-US" sz="1600" dirty="0" smtClean="0">
                <a:latin typeface="Times New Roman" panose="02020603050405020304" pitchFamily="18" charset="0"/>
                <a:cs typeface="Times New Roman" panose="02020603050405020304" pitchFamily="18" charset="0"/>
              </a:rPr>
              <a:t>Traffic Lights, Car Lights Position</a:t>
            </a:r>
            <a:endParaRPr lang="en-US" sz="1600" dirty="0">
              <a:latin typeface="Times New Roman" panose="02020603050405020304" pitchFamily="18" charset="0"/>
              <a:cs typeface="Times New Roman" panose="02020603050405020304" pitchFamily="18" charset="0"/>
            </a:endParaRPr>
          </a:p>
          <a:p>
            <a:pPr lvl="1" algn="just"/>
            <a:r>
              <a:rPr lang="en-US" sz="2000" dirty="0" smtClean="0">
                <a:latin typeface="Times New Roman" panose="02020603050405020304" pitchFamily="18" charset="0"/>
                <a:cs typeface="Times New Roman" panose="02020603050405020304" pitchFamily="18" charset="0"/>
              </a:rPr>
              <a:t>Use Relaying Techniques</a:t>
            </a:r>
            <a:endParaRPr lang="en-US" sz="2000" dirty="0">
              <a:latin typeface="Times New Roman" panose="02020603050405020304" pitchFamily="18" charset="0"/>
              <a:cs typeface="Times New Roman" panose="02020603050405020304" pitchFamily="18" charset="0"/>
            </a:endParaRPr>
          </a:p>
          <a:p>
            <a:pPr lvl="2" algn="just">
              <a:buFont typeface="Times New Roman" panose="02020603050405020304" pitchFamily="18" charset="0"/>
              <a:buChar char="▫"/>
            </a:pPr>
            <a:r>
              <a:rPr lang="en-US" sz="1600" dirty="0" smtClean="0">
                <a:latin typeface="Times New Roman" panose="02020603050405020304" pitchFamily="18" charset="0"/>
                <a:cs typeface="Times New Roman" panose="02020603050405020304" pitchFamily="18" charset="0"/>
              </a:rPr>
              <a:t>Vehicle-to-Vehicle</a:t>
            </a:r>
            <a:endParaRPr lang="en-US" sz="1600" dirty="0">
              <a:latin typeface="Times New Roman" panose="02020603050405020304" pitchFamily="18" charset="0"/>
              <a:cs typeface="Times New Roman" panose="02020603050405020304" pitchFamily="18" charset="0"/>
            </a:endParaRPr>
          </a:p>
          <a:p>
            <a:pPr lvl="2" algn="just">
              <a:buFont typeface="Times New Roman" panose="02020603050405020304" pitchFamily="18" charset="0"/>
              <a:buChar char="▫"/>
            </a:pPr>
            <a:r>
              <a:rPr lang="en-US" sz="1600" dirty="0" smtClean="0">
                <a:latin typeface="Times New Roman" panose="02020603050405020304" pitchFamily="18" charset="0"/>
                <a:cs typeface="Times New Roman" panose="02020603050405020304" pitchFamily="18" charset="0"/>
              </a:rPr>
              <a:t>Break Lights</a:t>
            </a:r>
            <a:endParaRPr lang="en-US" sz="800" dirty="0" smtClean="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stretch>
            <a:fillRect/>
          </a:stretch>
        </p:blipFill>
        <p:spPr>
          <a:xfrm>
            <a:off x="6440928" y="1600200"/>
            <a:ext cx="2286000" cy="1803846"/>
          </a:xfrm>
          <a:prstGeom prst="rect">
            <a:avLst/>
          </a:prstGeom>
        </p:spPr>
      </p:pic>
      <p:pic>
        <p:nvPicPr>
          <p:cNvPr id="5" name="Picture 4"/>
          <p:cNvPicPr>
            <a:picLocks noChangeAspect="1"/>
          </p:cNvPicPr>
          <p:nvPr/>
        </p:nvPicPr>
        <p:blipFill>
          <a:blip r:embed="rId3"/>
          <a:stretch>
            <a:fillRect/>
          </a:stretch>
        </p:blipFill>
        <p:spPr>
          <a:xfrm>
            <a:off x="5715000" y="3735387"/>
            <a:ext cx="2924175" cy="2343150"/>
          </a:xfrm>
          <a:prstGeom prst="rect">
            <a:avLst/>
          </a:prstGeom>
        </p:spPr>
      </p:pic>
    </p:spTree>
    <p:extLst>
      <p:ext uri="{BB962C8B-B14F-4D97-AF65-F5344CB8AC3E}">
        <p14:creationId xmlns:p14="http://schemas.microsoft.com/office/powerpoint/2010/main" val="41405387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333" y="838200"/>
            <a:ext cx="8229600" cy="731838"/>
          </a:xfrm>
        </p:spPr>
        <p:txBody>
          <a:bodyPr/>
          <a:lstStyle/>
          <a:p>
            <a:r>
              <a:rPr lang="en-US" sz="3200" b="1" dirty="0" smtClean="0"/>
              <a:t>Conclusion</a:t>
            </a:r>
            <a:endParaRPr lang="en-US" sz="3200" b="1" dirty="0"/>
          </a:p>
        </p:txBody>
      </p:sp>
      <p:sp>
        <p:nvSpPr>
          <p:cNvPr id="3" name="Content Placeholder 2"/>
          <p:cNvSpPr>
            <a:spLocks noGrp="1"/>
          </p:cNvSpPr>
          <p:nvPr>
            <p:ph idx="1"/>
          </p:nvPr>
        </p:nvSpPr>
        <p:spPr>
          <a:xfrm>
            <a:off x="453384" y="2286000"/>
            <a:ext cx="8322734" cy="2468562"/>
          </a:xfrm>
        </p:spPr>
        <p:txBody>
          <a:bodyPr>
            <a:noAutofit/>
          </a:bodyPr>
          <a:lstStyle/>
          <a:p>
            <a:pPr algn="just"/>
            <a:r>
              <a:rPr lang="en-US" sz="2400" dirty="0" smtClean="0">
                <a:latin typeface="Times New Roman" panose="02020603050405020304" pitchFamily="18" charset="0"/>
                <a:cs typeface="Times New Roman" panose="02020603050405020304" pitchFamily="18" charset="0"/>
              </a:rPr>
              <a:t>Supported by existing infrastructures, a low cost CamCom can find wide range of applications, offers ubiquitous and seamless connectivity</a:t>
            </a:r>
            <a:endParaRPr lang="en-US" sz="2400" dirty="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CamCom guarantees data communication from infrastructure-to-vehicle and vehicle-to vehicle, broadcasting many safety related information, hence suitable for road safety applications</a:t>
            </a:r>
            <a:r>
              <a:rPr lang="en-US"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7782223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5986</TotalTime>
  <Words>288</Words>
  <Application>Microsoft Office PowerPoint</Application>
  <PresentationFormat>On-screen Show (4:3)</PresentationFormat>
  <Paragraphs>67</Paragraphs>
  <Slides>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굴림</vt:lpstr>
      <vt:lpstr>맑은 고딕</vt:lpstr>
      <vt:lpstr>Arial</vt:lpstr>
      <vt:lpstr>Calibri</vt:lpstr>
      <vt:lpstr>Times New Roman</vt:lpstr>
      <vt:lpstr>Office Theme</vt:lpstr>
      <vt:lpstr>PowerPoint Presentation</vt:lpstr>
      <vt:lpstr>Contents</vt:lpstr>
      <vt:lpstr>VAT V2V CAMCOM System</vt:lpstr>
      <vt:lpstr>VAT V2V CAMCOM Design Parameters Considerations (1)</vt:lpstr>
      <vt:lpstr>VAT V2V CAMCOM Design Parameters Considerations (2)</vt:lpstr>
      <vt:lpstr>VAT V2V CAMCOM Design Parameters Considerations (3)</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254</cp:revision>
  <cp:lastPrinted>2017-05-07T15:48:38Z</cp:lastPrinted>
  <dcterms:created xsi:type="dcterms:W3CDTF">2010-05-15T17:50:32Z</dcterms:created>
  <dcterms:modified xsi:type="dcterms:W3CDTF">2017-07-11T05:34:40Z</dcterms:modified>
</cp:coreProperties>
</file>