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0" r:id="rId2"/>
    <p:sldId id="289" r:id="rId3"/>
    <p:sldId id="302" r:id="rId4"/>
    <p:sldId id="306" r:id="rId5"/>
    <p:sldId id="295" r:id="rId6"/>
    <p:sldId id="308" r:id="rId7"/>
    <p:sldId id="303" r:id="rId8"/>
    <p:sldId id="307" r:id="rId9"/>
    <p:sldId id="309" r:id="rId10"/>
    <p:sldId id="304" r:id="rId11"/>
    <p:sldId id="310" r:id="rId12"/>
    <p:sldId id="305" r:id="rId13"/>
    <p:sldId id="30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15-17-0406-00-0vat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VAT CAMCOM Image Processing Functional Requirements</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a:t>
            </a:r>
            <a:r>
              <a:rPr lang="en-US" sz="1600" dirty="0" err="1">
                <a:latin typeface="Times New Roman" pitchFamily="18" charset="0"/>
                <a:cs typeface="Times New Roman" pitchFamily="18" charset="0"/>
              </a:rPr>
              <a:t>Miseon</a:t>
            </a:r>
            <a:r>
              <a:rPr lang="en-US" sz="1600" dirty="0">
                <a:latin typeface="Times New Roman" pitchFamily="18" charset="0"/>
                <a:cs typeface="Times New Roman" pitchFamily="18" charset="0"/>
              </a:rPr>
              <a:t> Kim, Minwoo Lee, Vinayagam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Jeonggon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Korea Polytechnic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Ilkyoo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Kongju</a:t>
            </a:r>
            <a:r>
              <a:rPr lang="en-US" sz="1600" dirty="0">
                <a:latin typeface="Times New Roman" pitchFamily="18" charset="0"/>
                <a:cs typeface="Times New Roman" pitchFamily="18" charset="0"/>
              </a:rPr>
              <a:t> Nat’ Univ.), </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The Univ. of Texas at Dallas),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Chang (</a:t>
            </a:r>
            <a:r>
              <a:rPr lang="en-US" sz="1600" dirty="0">
                <a:latin typeface="Times New Roman" pitchFamily="18" charset="0"/>
                <a:cs typeface="Times New Roman" pitchFamily="18" charset="0"/>
              </a:rPr>
              <a:t>CSUS)</a:t>
            </a: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image processing techniques to use on Vehicle CamCom Concept models for Vehicular Assistant Technology(VAT). This proposed LiFi / CamCom Image processing techniques for VAT to operate on the application services like ITS, ADAS, </a:t>
            </a:r>
            <a:r>
              <a:rPr lang="en-US" sz="1600" dirty="0" err="1" smtClean="0">
                <a:latin typeface="Times New Roman" pitchFamily="18" charset="0"/>
                <a:cs typeface="Times New Roman" pitchFamily="18" charset="0"/>
              </a:rPr>
              <a:t>etc</a:t>
            </a:r>
            <a:r>
              <a:rPr lang="en-US" sz="1600" dirty="0" smtClean="0">
                <a:latin typeface="Times New Roman" pitchFamily="18" charset="0"/>
                <a:cs typeface="Times New Roman" pitchFamily="18" charset="0"/>
              </a:rPr>
              <a:t> on road condition.  Also this proposed image processing techniques can used for IoT/IoL, LEDIT, Digital Signage with Advertisement Information etc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31838"/>
          </a:xfrm>
        </p:spPr>
        <p:txBody>
          <a:bodyPr>
            <a:normAutofit fontScale="90000"/>
          </a:bodyPr>
          <a:lstStyle/>
          <a:p>
            <a:r>
              <a:rPr lang="en-US" sz="2800" b="1" dirty="0"/>
              <a:t>Vehicle </a:t>
            </a:r>
            <a:r>
              <a:rPr lang="en-US" sz="2800" b="1" dirty="0" smtClean="0"/>
              <a:t>CAMCOM Transmitter </a:t>
            </a:r>
            <a:r>
              <a:rPr lang="en-US" sz="2800" b="1" dirty="0"/>
              <a:t>Detection Imaging </a:t>
            </a:r>
            <a:r>
              <a:rPr lang="en-US" sz="2800" b="1" dirty="0" smtClean="0"/>
              <a:t>Techniques (1)</a:t>
            </a:r>
            <a:endParaRPr lang="en-US" sz="2800" b="1" dirty="0"/>
          </a:p>
        </p:txBody>
      </p:sp>
      <p:sp>
        <p:nvSpPr>
          <p:cNvPr id="3" name="Content Placeholder 2"/>
          <p:cNvSpPr>
            <a:spLocks noGrp="1"/>
          </p:cNvSpPr>
          <p:nvPr>
            <p:ph idx="1"/>
          </p:nvPr>
        </p:nvSpPr>
        <p:spPr>
          <a:xfrm>
            <a:off x="410633" y="16002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Transmitter detection </a:t>
            </a:r>
            <a:r>
              <a:rPr lang="en-US" sz="2400" dirty="0">
                <a:latin typeface="Times New Roman" panose="02020603050405020304" pitchFamily="18" charset="0"/>
                <a:cs typeface="Times New Roman" panose="02020603050405020304" pitchFamily="18" charset="0"/>
              </a:rPr>
              <a:t>includes two steps, </a:t>
            </a:r>
            <a:endParaRPr lang="en-US"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Finding </a:t>
            </a:r>
            <a:r>
              <a:rPr lang="en-US" sz="2000" dirty="0">
                <a:latin typeface="Times New Roman" panose="02020603050405020304" pitchFamily="18" charset="0"/>
                <a:cs typeface="Times New Roman" panose="02020603050405020304" pitchFamily="18" charset="0"/>
              </a:rPr>
              <a:t>and </a:t>
            </a:r>
            <a:r>
              <a:rPr lang="en-US" sz="2000" dirty="0" smtClean="0">
                <a:latin typeface="Times New Roman" panose="02020603050405020304" pitchFamily="18" charset="0"/>
                <a:cs typeface="Times New Roman" panose="02020603050405020304" pitchFamily="18" charset="0"/>
              </a:rPr>
              <a:t>Tracking</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First, transmitter is found from an original image taken by </a:t>
            </a:r>
            <a:r>
              <a:rPr lang="en-US" sz="2000" dirty="0" smtClean="0">
                <a:latin typeface="Times New Roman" panose="02020603050405020304" pitchFamily="18" charset="0"/>
                <a:cs typeface="Times New Roman" panose="02020603050405020304" pitchFamily="18" charset="0"/>
              </a:rPr>
              <a:t>high speed camera</a:t>
            </a:r>
          </a:p>
          <a:p>
            <a:pPr lvl="1" algn="just"/>
            <a:r>
              <a:rPr lang="en-US" sz="2000" dirty="0" smtClean="0">
                <a:latin typeface="Times New Roman" panose="02020603050405020304" pitchFamily="18" charset="0"/>
                <a:cs typeface="Times New Roman" panose="02020603050405020304" pitchFamily="18" charset="0"/>
              </a:rPr>
              <a:t>Track </a:t>
            </a:r>
            <a:r>
              <a:rPr lang="en-US" sz="2000" dirty="0">
                <a:latin typeface="Times New Roman" panose="02020603050405020304" pitchFamily="18" charset="0"/>
                <a:cs typeface="Times New Roman" panose="02020603050405020304" pitchFamily="18" charset="0"/>
              </a:rPr>
              <a:t>it only processing a defined cut out </a:t>
            </a:r>
            <a:r>
              <a:rPr lang="en-US" sz="2000" dirty="0" smtClean="0">
                <a:latin typeface="Times New Roman" panose="02020603050405020304" pitchFamily="18" charset="0"/>
                <a:cs typeface="Times New Roman" panose="02020603050405020304" pitchFamily="18" charset="0"/>
              </a:rPr>
              <a:t>image area </a:t>
            </a:r>
            <a:r>
              <a:rPr lang="en-US" sz="2000" dirty="0">
                <a:latin typeface="Times New Roman" panose="02020603050405020304" pitchFamily="18" charset="0"/>
                <a:cs typeface="Times New Roman" panose="02020603050405020304" pitchFamily="18" charset="0"/>
              </a:rPr>
              <a:t>in consecutive frames</a:t>
            </a:r>
            <a:endParaRPr lang="en-US" sz="2000" dirty="0" smtClean="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2514600" y="3581400"/>
            <a:ext cx="4876800" cy="2665781"/>
          </a:xfrm>
          <a:prstGeom prst="rect">
            <a:avLst/>
          </a:prstGeom>
        </p:spPr>
      </p:pic>
    </p:spTree>
    <p:extLst>
      <p:ext uri="{BB962C8B-B14F-4D97-AF65-F5344CB8AC3E}">
        <p14:creationId xmlns:p14="http://schemas.microsoft.com/office/powerpoint/2010/main" val="3789953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31838"/>
          </a:xfrm>
        </p:spPr>
        <p:txBody>
          <a:bodyPr>
            <a:normAutofit fontScale="90000"/>
          </a:bodyPr>
          <a:lstStyle/>
          <a:p>
            <a:r>
              <a:rPr lang="en-US" sz="2800" b="1" dirty="0"/>
              <a:t>Vehicle </a:t>
            </a:r>
            <a:r>
              <a:rPr lang="en-US" sz="2800" b="1" dirty="0" smtClean="0"/>
              <a:t>CAMCOM Transmitter </a:t>
            </a:r>
            <a:r>
              <a:rPr lang="en-US" sz="2800" b="1" dirty="0"/>
              <a:t>Detection Imaging </a:t>
            </a:r>
            <a:r>
              <a:rPr lang="en-US" sz="2800" b="1" dirty="0" smtClean="0"/>
              <a:t>Techniques (2)</a:t>
            </a:r>
            <a:endParaRPr lang="en-US" sz="2800" b="1" dirty="0"/>
          </a:p>
        </p:txBody>
      </p:sp>
      <p:sp>
        <p:nvSpPr>
          <p:cNvPr id="3" name="Content Placeholder 2"/>
          <p:cNvSpPr>
            <a:spLocks noGrp="1"/>
          </p:cNvSpPr>
          <p:nvPr>
            <p:ph idx="1"/>
          </p:nvPr>
        </p:nvSpPr>
        <p:spPr>
          <a:xfrm>
            <a:off x="410633" y="16002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Transmitter Finding </a:t>
            </a:r>
          </a:p>
          <a:p>
            <a:pPr lvl="1" algn="just"/>
            <a:r>
              <a:rPr lang="en-US" sz="2000" dirty="0" smtClean="0">
                <a:latin typeface="Times New Roman" panose="02020603050405020304" pitchFamily="18" charset="0"/>
                <a:cs typeface="Times New Roman" panose="02020603050405020304" pitchFamily="18" charset="0"/>
              </a:rPr>
              <a:t>Absolute </a:t>
            </a:r>
            <a:r>
              <a:rPr lang="en-US" sz="2000" dirty="0">
                <a:latin typeface="Times New Roman" panose="02020603050405020304" pitchFamily="18" charset="0"/>
                <a:cs typeface="Times New Roman" panose="02020603050405020304" pitchFamily="18" charset="0"/>
              </a:rPr>
              <a:t>differences between current frame and Previous Frame</a:t>
            </a:r>
          </a:p>
          <a:p>
            <a:pPr lvl="1" algn="just"/>
            <a:r>
              <a:rPr lang="en-US" sz="2000" dirty="0">
                <a:latin typeface="Times New Roman" panose="02020603050405020304" pitchFamily="18" charset="0"/>
                <a:cs typeface="Times New Roman" panose="02020603050405020304" pitchFamily="18" charset="0"/>
              </a:rPr>
              <a:t>Binarization </a:t>
            </a:r>
            <a:endParaRPr lang="en-US" sz="2000" dirty="0" smtClean="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M</a:t>
            </a:r>
            <a:r>
              <a:rPr lang="en-US" sz="2000" dirty="0" smtClean="0">
                <a:latin typeface="Times New Roman" panose="02020603050405020304" pitchFamily="18" charset="0"/>
                <a:cs typeface="Times New Roman" panose="02020603050405020304" pitchFamily="18" charset="0"/>
              </a:rPr>
              <a:t>orphology operation</a:t>
            </a:r>
          </a:p>
          <a:p>
            <a:pPr lvl="1" algn="just"/>
            <a:r>
              <a:rPr lang="en-US" sz="2000" dirty="0">
                <a:latin typeface="Times New Roman" panose="02020603050405020304" pitchFamily="18" charset="0"/>
                <a:cs typeface="Times New Roman" panose="02020603050405020304" pitchFamily="18" charset="0"/>
              </a:rPr>
              <a:t>Candidates </a:t>
            </a:r>
            <a:r>
              <a:rPr lang="en-US" sz="2000" dirty="0" smtClean="0">
                <a:latin typeface="Times New Roman" panose="02020603050405020304" pitchFamily="18" charset="0"/>
                <a:cs typeface="Times New Roman" panose="02020603050405020304" pitchFamily="18" charset="0"/>
              </a:rPr>
              <a:t>selection</a:t>
            </a:r>
          </a:p>
          <a:p>
            <a:pPr lvl="1" algn="just"/>
            <a:r>
              <a:rPr lang="en-US" sz="2000" dirty="0" smtClean="0">
                <a:latin typeface="Times New Roman" panose="02020603050405020304" pitchFamily="18" charset="0"/>
                <a:cs typeface="Times New Roman" panose="02020603050405020304" pitchFamily="18" charset="0"/>
              </a:rPr>
              <a:t>RoI Extraction</a:t>
            </a:r>
          </a:p>
          <a:p>
            <a:pPr lvl="1" algn="just"/>
            <a:r>
              <a:rPr lang="en-US" sz="2000" dirty="0" smtClean="0"/>
              <a:t>Transmitter confirmation</a:t>
            </a:r>
          </a:p>
          <a:p>
            <a:pPr algn="just"/>
            <a:r>
              <a:rPr lang="en-US" sz="2400" dirty="0">
                <a:latin typeface="Times New Roman" panose="02020603050405020304" pitchFamily="18" charset="0"/>
                <a:cs typeface="Times New Roman" panose="02020603050405020304" pitchFamily="18" charset="0"/>
              </a:rPr>
              <a:t>Transmitter </a:t>
            </a:r>
            <a:r>
              <a:rPr lang="en-US" sz="2400" dirty="0" smtClean="0">
                <a:latin typeface="Times New Roman" panose="02020603050405020304" pitchFamily="18" charset="0"/>
                <a:cs typeface="Times New Roman" panose="02020603050405020304" pitchFamily="18" charset="0"/>
              </a:rPr>
              <a:t>Tracking</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Optical Flow Method based on RoI </a:t>
            </a:r>
          </a:p>
        </p:txBody>
      </p:sp>
    </p:spTree>
    <p:extLst>
      <p:ext uri="{BB962C8B-B14F-4D97-AF65-F5344CB8AC3E}">
        <p14:creationId xmlns:p14="http://schemas.microsoft.com/office/powerpoint/2010/main" val="981839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fontScale="90000"/>
          </a:bodyPr>
          <a:lstStyle/>
          <a:p>
            <a:r>
              <a:rPr lang="en-US" sz="3200" b="1" dirty="0"/>
              <a:t>Vehicle </a:t>
            </a:r>
            <a:r>
              <a:rPr lang="en-US" sz="3200" b="1" dirty="0" smtClean="0"/>
              <a:t>CAMCOM </a:t>
            </a:r>
            <a:r>
              <a:rPr lang="en-US" sz="3200" b="1" dirty="0"/>
              <a:t>Data Processing Imaging </a:t>
            </a:r>
            <a:r>
              <a:rPr lang="en-US" sz="3200" b="1" dirty="0" smtClean="0"/>
              <a:t>Techniques</a:t>
            </a:r>
            <a:endParaRPr lang="en-US" sz="3200" b="1" dirty="0"/>
          </a:p>
        </p:txBody>
      </p:sp>
      <p:sp>
        <p:nvSpPr>
          <p:cNvPr id="3" name="Content Placeholder 2"/>
          <p:cNvSpPr>
            <a:spLocks noGrp="1"/>
          </p:cNvSpPr>
          <p:nvPr>
            <p:ph idx="1"/>
          </p:nvPr>
        </p:nvSpPr>
        <p:spPr>
          <a:xfrm>
            <a:off x="409381" y="1828800"/>
            <a:ext cx="8322734" cy="2849562"/>
          </a:xfrm>
        </p:spPr>
        <p:txBody>
          <a:bodyPr>
            <a:noAutofit/>
          </a:bodyPr>
          <a:lstStyle/>
          <a:p>
            <a:pPr algn="just"/>
            <a:r>
              <a:rPr lang="en-US" sz="2400" dirty="0">
                <a:latin typeface="Times New Roman" panose="02020603050405020304" pitchFamily="18" charset="0"/>
                <a:cs typeface="Times New Roman" panose="02020603050405020304" pitchFamily="18" charset="0"/>
              </a:rPr>
              <a:t>The lighting pattern detection of blinking transmitter which appear on each continuous frame taken by high speed camera to decode the data is </a:t>
            </a:r>
            <a:r>
              <a:rPr lang="en-US" sz="2400" dirty="0" smtClean="0">
                <a:latin typeface="Times New Roman" panose="02020603050405020304" pitchFamily="18" charset="0"/>
                <a:cs typeface="Times New Roman" panose="02020603050405020304" pitchFamily="18" charset="0"/>
              </a:rPr>
              <a:t>important</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Pixel </a:t>
            </a:r>
            <a:r>
              <a:rPr lang="en-US" sz="2000" dirty="0">
                <a:latin typeface="Times New Roman" panose="02020603050405020304" pitchFamily="18" charset="0"/>
                <a:cs typeface="Times New Roman" panose="02020603050405020304" pitchFamily="18" charset="0"/>
              </a:rPr>
              <a:t>values for lighting LEDs in the images are mainly depended on the distance between the camera and the </a:t>
            </a:r>
            <a:r>
              <a:rPr lang="en-US" sz="2000" dirty="0" smtClean="0">
                <a:latin typeface="Times New Roman" panose="02020603050405020304" pitchFamily="18" charset="0"/>
                <a:cs typeface="Times New Roman" panose="02020603050405020304" pitchFamily="18" charset="0"/>
              </a:rPr>
              <a:t>transmitter</a:t>
            </a:r>
          </a:p>
          <a:p>
            <a:pPr lvl="1" algn="just"/>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ixel values varies duet to the </a:t>
            </a:r>
            <a:r>
              <a:rPr lang="en-US" sz="2000" dirty="0">
                <a:latin typeface="Times New Roman" panose="02020603050405020304" pitchFamily="18" charset="0"/>
                <a:cs typeface="Times New Roman" panose="02020603050405020304" pitchFamily="18" charset="0"/>
              </a:rPr>
              <a:t>outdoor light sources such as sun light at the day time, outdoor illumination at the night </a:t>
            </a:r>
            <a:r>
              <a:rPr lang="en-US" sz="2000" dirty="0" smtClean="0">
                <a:latin typeface="Times New Roman" panose="02020603050405020304" pitchFamily="18" charset="0"/>
                <a:cs typeface="Times New Roman" panose="02020603050405020304" pitchFamily="18" charset="0"/>
              </a:rPr>
              <a:t>time</a:t>
            </a:r>
          </a:p>
          <a:p>
            <a:pPr lvl="1" algn="just"/>
            <a:r>
              <a:rPr lang="en-US" sz="2000" dirty="0" smtClean="0">
                <a:latin typeface="Times New Roman" panose="02020603050405020304" pitchFamily="18" charset="0"/>
                <a:cs typeface="Times New Roman" panose="02020603050405020304" pitchFamily="18" charset="0"/>
              </a:rPr>
              <a:t>Pixel values varies depends </a:t>
            </a:r>
            <a:r>
              <a:rPr lang="en-US" sz="2000" dirty="0">
                <a:latin typeface="Times New Roman" panose="02020603050405020304" pitchFamily="18" charset="0"/>
                <a:cs typeface="Times New Roman" panose="02020603050405020304" pitchFamily="18" charset="0"/>
              </a:rPr>
              <a:t>on the whether condition and the affection due to high frame rate image capturing of blinking </a:t>
            </a:r>
            <a:r>
              <a:rPr lang="en-US" sz="2000" dirty="0" smtClean="0">
                <a:latin typeface="Times New Roman" panose="02020603050405020304" pitchFamily="18" charset="0"/>
                <a:cs typeface="Times New Roman" panose="02020603050405020304" pitchFamily="18" charset="0"/>
              </a:rPr>
              <a:t>transmitter</a:t>
            </a:r>
          </a:p>
          <a:p>
            <a:pPr algn="just"/>
            <a:r>
              <a:rPr lang="en-US" sz="2400" dirty="0" smtClean="0">
                <a:latin typeface="Times New Roman" panose="02020603050405020304" pitchFamily="18" charset="0"/>
                <a:cs typeface="Times New Roman" panose="02020603050405020304" pitchFamily="18" charset="0"/>
              </a:rPr>
              <a:t>Discriminant analysis (</a:t>
            </a:r>
            <a:r>
              <a:rPr lang="en-US" sz="2400" dirty="0">
                <a:latin typeface="Times New Roman" panose="02020603050405020304" pitchFamily="18" charset="0"/>
                <a:cs typeface="Times New Roman" panose="02020603050405020304" pitchFamily="18" charset="0"/>
              </a:rPr>
              <a:t>similar as </a:t>
            </a:r>
            <a:r>
              <a:rPr lang="en-US" sz="2400" dirty="0" err="1">
                <a:latin typeface="Times New Roman" panose="02020603050405020304" pitchFamily="18" charset="0"/>
                <a:cs typeface="Times New Roman" panose="02020603050405020304" pitchFamily="18" charset="0"/>
              </a:rPr>
              <a:t>Othsu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binarization</a:t>
            </a:r>
            <a:r>
              <a:rPr lang="en-US" sz="2400" dirty="0">
                <a:latin typeface="Times New Roman" panose="02020603050405020304" pitchFamily="18" charset="0"/>
                <a:cs typeface="Times New Roman" panose="02020603050405020304" pitchFamily="18" charset="0"/>
              </a:rPr>
              <a:t> method) is </a:t>
            </a:r>
            <a:r>
              <a:rPr lang="en-US" sz="2400" dirty="0" smtClean="0">
                <a:latin typeface="Times New Roman" panose="02020603050405020304" pitchFamily="18" charset="0"/>
                <a:cs typeface="Times New Roman" panose="02020603050405020304" pitchFamily="18" charset="0"/>
              </a:rPr>
              <a:t>best </a:t>
            </a:r>
            <a:r>
              <a:rPr lang="en-US" sz="2400" dirty="0" err="1" smtClean="0">
                <a:latin typeface="Times New Roman" panose="02020603050405020304" pitchFamily="18" charset="0"/>
                <a:cs typeface="Times New Roman" panose="02020603050405020304" pitchFamily="18" charset="0"/>
              </a:rPr>
              <a:t>apprach</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distinguish the pixels belongs to the lighting LEDs and non-lighting </a:t>
            </a:r>
            <a:r>
              <a:rPr lang="en-US" sz="2400" dirty="0" smtClean="0">
                <a:latin typeface="Times New Roman" panose="02020603050405020304" pitchFamily="18" charset="0"/>
                <a:cs typeface="Times New Roman" panose="02020603050405020304" pitchFamily="18" charset="0"/>
              </a:rPr>
              <a:t>LEDs</a:t>
            </a:r>
            <a:endParaRPr lang="en-US" sz="20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20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3611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Presented Image Processing algorithms requirement for V2V OWC for VAT using High Speed Camera Receiver</a:t>
            </a:r>
          </a:p>
          <a:p>
            <a:pPr algn="just"/>
            <a:r>
              <a:rPr lang="en-US" sz="2400" dirty="0" smtClean="0">
                <a:latin typeface="Times New Roman" panose="02020603050405020304" pitchFamily="18" charset="0"/>
                <a:cs typeface="Times New Roman" panose="02020603050405020304" pitchFamily="18" charset="0"/>
              </a:rPr>
              <a:t>V2V </a:t>
            </a:r>
            <a:r>
              <a:rPr lang="en-US" sz="2400" dirty="0">
                <a:latin typeface="Times New Roman" panose="02020603050405020304" pitchFamily="18" charset="0"/>
                <a:cs typeface="Times New Roman" panose="02020603050405020304" pitchFamily="18" charset="0"/>
              </a:rPr>
              <a:t>OWC using </a:t>
            </a:r>
            <a:r>
              <a:rPr lang="en-US" sz="2400" dirty="0" smtClean="0">
                <a:latin typeface="Times New Roman" panose="02020603050405020304" pitchFamily="18" charset="0"/>
                <a:cs typeface="Times New Roman" panose="02020603050405020304" pitchFamily="18" charset="0"/>
              </a:rPr>
              <a:t>CAMCOM System need Efficient Image Processing Techniques are</a:t>
            </a:r>
          </a:p>
          <a:p>
            <a:pPr lvl="1" algn="just"/>
            <a:r>
              <a:rPr lang="en-US" sz="2000" dirty="0" smtClean="0">
                <a:latin typeface="Times New Roman" panose="02020603050405020304" pitchFamily="18" charset="0"/>
                <a:cs typeface="Times New Roman" panose="02020603050405020304" pitchFamily="18" charset="0"/>
              </a:rPr>
              <a:t>Transmitter finding</a:t>
            </a:r>
          </a:p>
          <a:p>
            <a:pPr lvl="1" algn="just"/>
            <a:r>
              <a:rPr lang="en-US" sz="2000" dirty="0" smtClean="0">
                <a:latin typeface="Times New Roman" panose="02020603050405020304" pitchFamily="18" charset="0"/>
                <a:cs typeface="Times New Roman" panose="02020603050405020304" pitchFamily="18" charset="0"/>
              </a:rPr>
              <a:t>Tracking Transmitter</a:t>
            </a:r>
          </a:p>
          <a:p>
            <a:pPr lvl="1" algn="just"/>
            <a:r>
              <a:rPr lang="en-US" sz="2000" dirty="0" smtClean="0">
                <a:latin typeface="Times New Roman" panose="02020603050405020304" pitchFamily="18" charset="0"/>
                <a:cs typeface="Times New Roman" panose="02020603050405020304" pitchFamily="18" charset="0"/>
              </a:rPr>
              <a:t>Lighting Pattern Detection Algorithms to Demodulate the Data.</a:t>
            </a:r>
            <a:endParaRPr lang="en-US" sz="20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Presented algorithms </a:t>
            </a:r>
            <a:r>
              <a:rPr lang="en-US" sz="2400" dirty="0">
                <a:latin typeface="Times New Roman" panose="02020603050405020304" pitchFamily="18" charset="0"/>
                <a:cs typeface="Times New Roman" panose="02020603050405020304" pitchFamily="18" charset="0"/>
              </a:rPr>
              <a:t>include processing time reduction and increase the communication performance</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23332" y="1752600"/>
            <a:ext cx="8644467" cy="2590800"/>
          </a:xfrm>
        </p:spPr>
        <p:txBody>
          <a:bodyPr>
            <a:normAutofit lnSpcReduction="10000"/>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Vehicle CAMCOM Introduction</a:t>
            </a: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CAMCOM with High-Speed Camera Receiver</a:t>
            </a: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CAMCOM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 Image Processing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for R</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eceiver</a:t>
            </a:r>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CAMCOM Transmitter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Detection Imaging Techniques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CAMCOM Data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Processing Imaging Techniques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731043"/>
            <a:ext cx="8229600" cy="731838"/>
          </a:xfrm>
        </p:spPr>
        <p:txBody>
          <a:bodyPr/>
          <a:lstStyle/>
          <a:p>
            <a:r>
              <a:rPr lang="en-US" sz="3000" b="1" dirty="0" smtClean="0"/>
              <a:t>Vehicle CAMCOM Introduction (1)</a:t>
            </a:r>
            <a:endParaRPr lang="en-US" sz="3000" b="1" dirty="0"/>
          </a:p>
        </p:txBody>
      </p:sp>
      <p:sp>
        <p:nvSpPr>
          <p:cNvPr id="3" name="Content Placeholder 2"/>
          <p:cNvSpPr>
            <a:spLocks noGrp="1"/>
          </p:cNvSpPr>
          <p:nvPr>
            <p:ph idx="1"/>
          </p:nvPr>
        </p:nvSpPr>
        <p:spPr>
          <a:xfrm>
            <a:off x="423333" y="1600200"/>
            <a:ext cx="8322734" cy="457200"/>
          </a:xfrm>
        </p:spPr>
        <p:txBody>
          <a:bodyPr>
            <a:noAutofit/>
          </a:bodyPr>
          <a:lstStyle/>
          <a:p>
            <a:pPr algn="just"/>
            <a:r>
              <a:rPr lang="en-US" sz="2400" dirty="0">
                <a:latin typeface="Times New Roman" panose="02020603050405020304" pitchFamily="18" charset="0"/>
                <a:cs typeface="Times New Roman" panose="02020603050405020304" pitchFamily="18" charset="0"/>
              </a:rPr>
              <a:t>Automotive Market Trends </a:t>
            </a:r>
            <a:endParaRPr lang="en-US" sz="2400" dirty="0" smtClean="0">
              <a:latin typeface="Times New Roman" panose="02020603050405020304" pitchFamily="18" charset="0"/>
              <a:cs typeface="Times New Roman" panose="02020603050405020304" pitchFamily="18" charset="0"/>
            </a:endParaRPr>
          </a:p>
        </p:txBody>
      </p:sp>
      <p:grpSp>
        <p:nvGrpSpPr>
          <p:cNvPr id="9" name="Group 8"/>
          <p:cNvGrpSpPr/>
          <p:nvPr/>
        </p:nvGrpSpPr>
        <p:grpSpPr>
          <a:xfrm>
            <a:off x="609600" y="2057400"/>
            <a:ext cx="5114925" cy="4124325"/>
            <a:chOff x="1828800" y="2057400"/>
            <a:chExt cx="5114925" cy="4124325"/>
          </a:xfrm>
        </p:grpSpPr>
        <p:pic>
          <p:nvPicPr>
            <p:cNvPr id="5" name="Picture 4"/>
            <p:cNvPicPr>
              <a:picLocks noChangeAspect="1"/>
            </p:cNvPicPr>
            <p:nvPr/>
          </p:nvPicPr>
          <p:blipFill>
            <a:blip r:embed="rId2"/>
            <a:stretch>
              <a:fillRect/>
            </a:stretch>
          </p:blipFill>
          <p:spPr>
            <a:xfrm>
              <a:off x="1828800" y="2057400"/>
              <a:ext cx="5114925" cy="4124325"/>
            </a:xfrm>
            <a:prstGeom prst="rect">
              <a:avLst/>
            </a:prstGeom>
          </p:spPr>
        </p:pic>
        <p:sp>
          <p:nvSpPr>
            <p:cNvPr id="6" name="Rectangle 5"/>
            <p:cNvSpPr/>
            <p:nvPr/>
          </p:nvSpPr>
          <p:spPr>
            <a:xfrm>
              <a:off x="5410200" y="2756079"/>
              <a:ext cx="838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825284" y="2209800"/>
              <a:ext cx="838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791200" y="3313091"/>
              <a:ext cx="838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p:cNvSpPr/>
          <p:nvPr/>
        </p:nvSpPr>
        <p:spPr>
          <a:xfrm>
            <a:off x="5739684" y="2298680"/>
            <a:ext cx="3251916" cy="3416320"/>
          </a:xfrm>
          <a:prstGeom prst="rect">
            <a:avLst/>
          </a:prstGeom>
        </p:spPr>
        <p:txBody>
          <a:bodyPr wrap="square">
            <a:spAutoFit/>
          </a:bodyPr>
          <a:lstStyle/>
          <a:p>
            <a:r>
              <a:rPr lang="en-US" b="1" dirty="0">
                <a:solidFill>
                  <a:srgbClr val="FF0000"/>
                </a:solidFill>
              </a:rPr>
              <a:t>Safer</a:t>
            </a:r>
            <a:r>
              <a:rPr lang="en-US" dirty="0"/>
              <a:t> – predict and prevent accidents </a:t>
            </a:r>
            <a:endParaRPr lang="en-US" dirty="0" smtClean="0"/>
          </a:p>
          <a:p>
            <a:endParaRPr lang="en-US" dirty="0"/>
          </a:p>
          <a:p>
            <a:r>
              <a:rPr lang="en-US" b="1" dirty="0">
                <a:solidFill>
                  <a:srgbClr val="FF0000"/>
                </a:solidFill>
              </a:rPr>
              <a:t>Greener</a:t>
            </a:r>
            <a:r>
              <a:rPr lang="en-US" dirty="0"/>
              <a:t> – more efficient, lighter, aerodynamic </a:t>
            </a:r>
            <a:endParaRPr lang="en-US" dirty="0" smtClean="0"/>
          </a:p>
          <a:p>
            <a:endParaRPr lang="en-US" dirty="0"/>
          </a:p>
          <a:p>
            <a:r>
              <a:rPr lang="en-US" b="1" dirty="0">
                <a:solidFill>
                  <a:srgbClr val="FF0000"/>
                </a:solidFill>
              </a:rPr>
              <a:t>Smarter</a:t>
            </a:r>
            <a:r>
              <a:rPr lang="en-US" dirty="0"/>
              <a:t>– use explosion of data to protect, save time and entertain </a:t>
            </a:r>
            <a:endParaRPr lang="en-US" dirty="0" smtClean="0"/>
          </a:p>
          <a:p>
            <a:endParaRPr lang="en-US" dirty="0"/>
          </a:p>
          <a:p>
            <a:r>
              <a:rPr lang="en-US" dirty="0">
                <a:solidFill>
                  <a:srgbClr val="FF0000"/>
                </a:solidFill>
              </a:rPr>
              <a:t>Cheaper</a:t>
            </a:r>
            <a:r>
              <a:rPr lang="en-US" dirty="0"/>
              <a:t> - democratization of technology</a:t>
            </a:r>
          </a:p>
        </p:txBody>
      </p:sp>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731043"/>
            <a:ext cx="8229600" cy="731838"/>
          </a:xfrm>
        </p:spPr>
        <p:txBody>
          <a:bodyPr>
            <a:normAutofit/>
          </a:bodyPr>
          <a:lstStyle/>
          <a:p>
            <a:r>
              <a:rPr lang="en-US" sz="3000" b="1" dirty="0"/>
              <a:t>Vehicle </a:t>
            </a:r>
            <a:r>
              <a:rPr lang="en-US" sz="3000" b="1" dirty="0" smtClean="0"/>
              <a:t>CAMCOM Introduction (2)</a:t>
            </a:r>
            <a:endParaRPr lang="en-US" sz="3000" b="1" dirty="0"/>
          </a:p>
        </p:txBody>
      </p:sp>
      <p:sp>
        <p:nvSpPr>
          <p:cNvPr id="3" name="Content Placeholder 2"/>
          <p:cNvSpPr>
            <a:spLocks noGrp="1"/>
          </p:cNvSpPr>
          <p:nvPr>
            <p:ph idx="1"/>
          </p:nvPr>
        </p:nvSpPr>
        <p:spPr>
          <a:xfrm>
            <a:off x="423333" y="1600200"/>
            <a:ext cx="8322734" cy="457200"/>
          </a:xfrm>
        </p:spPr>
        <p:txBody>
          <a:bodyPr>
            <a:noAutofit/>
          </a:bodyPr>
          <a:lstStyle/>
          <a:p>
            <a:pPr algn="just"/>
            <a:r>
              <a:rPr lang="en-US" sz="2400" dirty="0">
                <a:latin typeface="Times New Roman" panose="02020603050405020304" pitchFamily="18" charset="0"/>
                <a:cs typeface="Times New Roman" panose="02020603050405020304" pitchFamily="18" charset="0"/>
              </a:rPr>
              <a:t>ADAS Applications: Building toward Autonomy </a:t>
            </a:r>
            <a:endParaRPr lang="en-US" sz="240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76200" y="2194719"/>
            <a:ext cx="7315200" cy="3620938"/>
          </a:xfrm>
          <a:prstGeom prst="rect">
            <a:avLst/>
          </a:prstGeom>
        </p:spPr>
      </p:pic>
      <p:sp>
        <p:nvSpPr>
          <p:cNvPr id="11" name="Oval 10"/>
          <p:cNvSpPr/>
          <p:nvPr/>
        </p:nvSpPr>
        <p:spPr>
          <a:xfrm>
            <a:off x="7315200" y="4166543"/>
            <a:ext cx="1752600" cy="162465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OWC CAMCOM FOR V2V</a:t>
            </a:r>
            <a:endParaRPr lang="en-US" sz="2000" b="1" dirty="0"/>
          </a:p>
        </p:txBody>
      </p:sp>
    </p:spTree>
    <p:extLst>
      <p:ext uri="{BB962C8B-B14F-4D97-AF65-F5344CB8AC3E}">
        <p14:creationId xmlns:p14="http://schemas.microsoft.com/office/powerpoint/2010/main" val="1710640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Vehicle </a:t>
            </a:r>
            <a:r>
              <a:rPr lang="en-US" sz="3000" b="1" dirty="0" smtClean="0"/>
              <a:t>CAMCOM Introduction (3)</a:t>
            </a:r>
            <a:endParaRPr lang="en-US" sz="3000" b="1" dirty="0"/>
          </a:p>
        </p:txBody>
      </p:sp>
      <p:sp>
        <p:nvSpPr>
          <p:cNvPr id="8" name="Content Placeholder 2"/>
          <p:cNvSpPr>
            <a:spLocks noGrp="1"/>
          </p:cNvSpPr>
          <p:nvPr>
            <p:ph idx="1"/>
          </p:nvPr>
        </p:nvSpPr>
        <p:spPr>
          <a:xfrm>
            <a:off x="67733" y="1828800"/>
            <a:ext cx="8991600" cy="2849562"/>
          </a:xfrm>
        </p:spPr>
        <p:txBody>
          <a:bodyPr>
            <a:noAutofit/>
          </a:bodyPr>
          <a:lstStyle/>
          <a:p>
            <a:r>
              <a:rPr lang="en-US" sz="2400" dirty="0" smtClean="0">
                <a:latin typeface="Times New Roman" panose="02020603050405020304" pitchFamily="18" charset="0"/>
                <a:cs typeface="Times New Roman" panose="02020603050405020304" pitchFamily="18" charset="0"/>
              </a:rPr>
              <a:t>V2V CAMCOM for VAT used the </a:t>
            </a:r>
            <a:r>
              <a:rPr lang="en-US" sz="2400" dirty="0" smtClean="0"/>
              <a:t>Vehicle </a:t>
            </a:r>
            <a:r>
              <a:rPr lang="en-US" sz="2400" dirty="0"/>
              <a:t>tail and head </a:t>
            </a:r>
            <a:r>
              <a:rPr lang="en-US" sz="2400" dirty="0" smtClean="0"/>
              <a:t>lights </a:t>
            </a:r>
            <a:r>
              <a:rPr lang="en-US" sz="2400" dirty="0"/>
              <a:t>LEDs </a:t>
            </a:r>
            <a:endParaRPr lang="en-US" sz="2400" dirty="0" smtClean="0"/>
          </a:p>
          <a:p>
            <a:r>
              <a:rPr lang="en-US" sz="2400" dirty="0" smtClean="0">
                <a:latin typeface="Times New Roman" panose="02020603050405020304" pitchFamily="18" charset="0"/>
                <a:cs typeface="Times New Roman" panose="02020603050405020304" pitchFamily="18" charset="0"/>
              </a:rPr>
              <a:t>V2I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CAMCOM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for VAT used the </a:t>
            </a:r>
            <a:r>
              <a:rPr lang="en-US" sz="2400" dirty="0" smtClean="0"/>
              <a:t>Traffic Lights </a:t>
            </a:r>
            <a:r>
              <a:rPr lang="en-US" sz="2400" dirty="0"/>
              <a:t>LEDs </a:t>
            </a:r>
            <a:r>
              <a:rPr lang="en-US" sz="2400" dirty="0" smtClean="0"/>
              <a:t>and Roadway Signage Systems</a:t>
            </a:r>
          </a:p>
          <a:p>
            <a:r>
              <a:rPr lang="en-US" sz="2400" dirty="0" smtClean="0"/>
              <a:t>Photo </a:t>
            </a:r>
            <a:r>
              <a:rPr lang="en-US" sz="2400" dirty="0"/>
              <a:t>Diode(PD</a:t>
            </a:r>
            <a:r>
              <a:rPr lang="en-US" sz="2400" dirty="0" smtClean="0"/>
              <a:t>) based VAT receiver have limitations</a:t>
            </a:r>
          </a:p>
          <a:p>
            <a:pPr lvl="1"/>
            <a:r>
              <a:rPr lang="en-US" sz="2000" dirty="0" smtClean="0"/>
              <a:t>Can </a:t>
            </a:r>
            <a:r>
              <a:rPr lang="en-US" sz="2000" dirty="0"/>
              <a:t>transmit data maximum of 2Mbps in the static </a:t>
            </a:r>
            <a:r>
              <a:rPr lang="en-US" sz="2000" dirty="0" smtClean="0"/>
              <a:t>environment</a:t>
            </a:r>
          </a:p>
          <a:p>
            <a:pPr lvl="1"/>
            <a:r>
              <a:rPr lang="en-US" sz="2000" dirty="0"/>
              <a:t>Bit Error Rate(BER) &lt; 10</a:t>
            </a:r>
            <a:r>
              <a:rPr lang="en-US" sz="2000" baseline="30000" dirty="0"/>
              <a:t>−6</a:t>
            </a:r>
            <a:r>
              <a:rPr lang="en-US" sz="2000" dirty="0"/>
              <a:t>, when the distance between transmitter and receiver is less than </a:t>
            </a:r>
            <a:r>
              <a:rPr lang="en-US" sz="2000" dirty="0" smtClean="0"/>
              <a:t>40m</a:t>
            </a:r>
          </a:p>
          <a:p>
            <a:pPr lvl="1"/>
            <a:r>
              <a:rPr lang="en-US" sz="2000" dirty="0" smtClean="0"/>
              <a:t>LEDs </a:t>
            </a:r>
            <a:r>
              <a:rPr lang="en-US" sz="2000" dirty="0"/>
              <a:t>in the transmitter is considered as single </a:t>
            </a:r>
            <a:r>
              <a:rPr lang="en-US" sz="2000" dirty="0" smtClean="0"/>
              <a:t>transmitter</a:t>
            </a:r>
          </a:p>
          <a:p>
            <a:pPr lvl="1"/>
            <a:r>
              <a:rPr lang="en-US" sz="2000" dirty="0"/>
              <a:t>S</a:t>
            </a:r>
            <a:r>
              <a:rPr lang="en-US" sz="2000" dirty="0" smtClean="0"/>
              <a:t>mall </a:t>
            </a:r>
            <a:r>
              <a:rPr lang="en-US" sz="2000" dirty="0"/>
              <a:t>group of LEDs in the transmitter cannot be </a:t>
            </a:r>
            <a:r>
              <a:rPr lang="en-US" sz="2000" dirty="0" smtClean="0"/>
              <a:t>identified individually</a:t>
            </a:r>
            <a:r>
              <a:rPr lang="en-US" sz="2000" dirty="0"/>
              <a:t>, when a PD is </a:t>
            </a:r>
            <a:r>
              <a:rPr lang="en-US" sz="2000" dirty="0" smtClean="0"/>
              <a:t>used</a:t>
            </a:r>
          </a:p>
          <a:p>
            <a:pPr lvl="1"/>
            <a:r>
              <a:rPr lang="en-US" sz="2000" dirty="0" smtClean="0"/>
              <a:t>Limits the PD usage on VAT and Enable CAMCOM on VAT</a:t>
            </a:r>
            <a:endParaRPr lang="en-US" sz="2000" dirty="0"/>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000" b="1" dirty="0"/>
              <a:t>Vehicle </a:t>
            </a:r>
            <a:r>
              <a:rPr lang="en-US" sz="3000" b="1" dirty="0" smtClean="0"/>
              <a:t>CAMCOM with </a:t>
            </a:r>
            <a:r>
              <a:rPr lang="en-US" sz="3000" b="1" dirty="0"/>
              <a:t>High-Speed Camera </a:t>
            </a:r>
            <a:r>
              <a:rPr lang="en-US" sz="3000" b="1" dirty="0" smtClean="0"/>
              <a:t>Receiver (1)</a:t>
            </a:r>
            <a:endParaRPr lang="en-US" sz="3000" b="1" dirty="0"/>
          </a:p>
        </p:txBody>
      </p:sp>
      <p:sp>
        <p:nvSpPr>
          <p:cNvPr id="3" name="Content Placeholder 2"/>
          <p:cNvSpPr>
            <a:spLocks noGrp="1"/>
          </p:cNvSpPr>
          <p:nvPr>
            <p:ph idx="1"/>
          </p:nvPr>
        </p:nvSpPr>
        <p:spPr>
          <a:xfrm>
            <a:off x="409381" y="1828800"/>
            <a:ext cx="8322734" cy="2849562"/>
          </a:xfrm>
        </p:spPr>
        <p:txBody>
          <a:bodyPr>
            <a:noAutofit/>
          </a:bodyPr>
          <a:lstStyle/>
          <a:p>
            <a:pPr algn="just"/>
            <a:r>
              <a:rPr lang="en-US" sz="2400" dirty="0">
                <a:latin typeface="Times New Roman" panose="02020603050405020304" pitchFamily="18" charset="0"/>
                <a:cs typeface="Times New Roman" panose="02020603050405020304" pitchFamily="18" charset="0"/>
              </a:rPr>
              <a:t>High-speed cameras can capture more information of fast moving objects and changing objects in high frequency, compared to the conventional video </a:t>
            </a:r>
            <a:r>
              <a:rPr lang="en-US" sz="2400" dirty="0" smtClean="0">
                <a:latin typeface="Times New Roman" panose="02020603050405020304" pitchFamily="18" charset="0"/>
                <a:cs typeface="Times New Roman" panose="02020603050405020304" pitchFamily="18" charset="0"/>
              </a:rPr>
              <a:t>cameras</a:t>
            </a:r>
          </a:p>
          <a:p>
            <a:pPr algn="just"/>
            <a:r>
              <a:rPr lang="en-US" sz="2400" dirty="0">
                <a:latin typeface="Times New Roman" panose="02020603050405020304" pitchFamily="18" charset="0"/>
                <a:cs typeface="Times New Roman" panose="02020603050405020304" pitchFamily="18" charset="0"/>
              </a:rPr>
              <a:t>Cameras from companies like </a:t>
            </a:r>
            <a:r>
              <a:rPr lang="en-US" sz="2400" dirty="0" err="1">
                <a:latin typeface="Times New Roman" panose="02020603050405020304" pitchFamily="18" charset="0"/>
                <a:cs typeface="Times New Roman" panose="02020603050405020304" pitchFamily="18" charset="0"/>
              </a:rPr>
              <a:t>Photron</a:t>
            </a:r>
            <a:r>
              <a:rPr lang="en-US" sz="2400" dirty="0">
                <a:latin typeface="Times New Roman" panose="02020603050405020304" pitchFamily="18" charset="0"/>
                <a:cs typeface="Times New Roman" panose="02020603050405020304" pitchFamily="18" charset="0"/>
              </a:rPr>
              <a:t> and Vision Research can record 800 × 600pixels at 4800fps, or 2.3 </a:t>
            </a:r>
            <a:r>
              <a:rPr lang="en-US" sz="2400" dirty="0" err="1">
                <a:latin typeface="Times New Roman" panose="02020603050405020304" pitchFamily="18" charset="0"/>
                <a:cs typeface="Times New Roman" panose="02020603050405020304" pitchFamily="18" charset="0"/>
              </a:rPr>
              <a:t>giga</a:t>
            </a:r>
            <a:r>
              <a:rPr lang="en-US" sz="2400" dirty="0">
                <a:latin typeface="Times New Roman" panose="02020603050405020304" pitchFamily="18" charset="0"/>
                <a:cs typeface="Times New Roman" panose="02020603050405020304" pitchFamily="18" charset="0"/>
              </a:rPr>
              <a:t> samples per second</a:t>
            </a:r>
            <a:endParaRPr lang="en-US" sz="240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194495" y="3878940"/>
            <a:ext cx="6435900" cy="2116367"/>
          </a:xfrm>
          <a:prstGeom prst="rect">
            <a:avLst/>
          </a:prstGeom>
        </p:spPr>
      </p:pic>
    </p:spTree>
    <p:extLst>
      <p:ext uri="{BB962C8B-B14F-4D97-AF65-F5344CB8AC3E}">
        <p14:creationId xmlns:p14="http://schemas.microsoft.com/office/powerpoint/2010/main" val="4045593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000" b="1" dirty="0"/>
              <a:t>Vehicle </a:t>
            </a:r>
            <a:r>
              <a:rPr lang="en-US" sz="3000" b="1" dirty="0" smtClean="0"/>
              <a:t>CAMCOM with </a:t>
            </a:r>
            <a:r>
              <a:rPr lang="en-US" sz="3000" b="1" dirty="0"/>
              <a:t>High-Speed Camera </a:t>
            </a:r>
            <a:r>
              <a:rPr lang="en-US" sz="3000" b="1" dirty="0" smtClean="0"/>
              <a:t>Receiver (2)</a:t>
            </a:r>
            <a:endParaRPr lang="en-US" sz="3000" b="1" dirty="0"/>
          </a:p>
        </p:txBody>
      </p:sp>
      <p:sp>
        <p:nvSpPr>
          <p:cNvPr id="3" name="Content Placeholder 2"/>
          <p:cNvSpPr>
            <a:spLocks noGrp="1"/>
          </p:cNvSpPr>
          <p:nvPr>
            <p:ph idx="1"/>
          </p:nvPr>
        </p:nvSpPr>
        <p:spPr>
          <a:xfrm>
            <a:off x="409381" y="18288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Needs of High Speed Camera for Receiver</a:t>
            </a:r>
          </a:p>
          <a:p>
            <a:pPr lvl="1" algn="just"/>
            <a:r>
              <a:rPr lang="en-US" sz="2000" dirty="0" smtClean="0">
                <a:latin typeface="Times New Roman" panose="02020603050405020304" pitchFamily="18" charset="0"/>
                <a:cs typeface="Times New Roman" panose="02020603050405020304" pitchFamily="18" charset="0"/>
              </a:rPr>
              <a:t>Vehicle Speeds Varies depends on the driving moment so VAT need to be act faster to support real-time driving assistance to the driver</a:t>
            </a:r>
          </a:p>
          <a:p>
            <a:pPr lvl="1" algn="just"/>
            <a:r>
              <a:rPr lang="en-US" sz="2000" dirty="0" smtClean="0">
                <a:latin typeface="Times New Roman" panose="02020603050405020304" pitchFamily="18" charset="0"/>
                <a:cs typeface="Times New Roman" panose="02020603050405020304" pitchFamily="18" charset="0"/>
              </a:rPr>
              <a:t>Needs to </a:t>
            </a:r>
            <a:r>
              <a:rPr lang="en-US" sz="2000" dirty="0">
                <a:latin typeface="Times New Roman" panose="02020603050405020304" pitchFamily="18" charset="0"/>
                <a:cs typeface="Times New Roman" panose="02020603050405020304" pitchFamily="18" charset="0"/>
              </a:rPr>
              <a:t>capture the high frequency blinking of LEDs, a camera should have a high frame </a:t>
            </a:r>
            <a:r>
              <a:rPr lang="en-US" sz="2000" dirty="0" smtClean="0">
                <a:latin typeface="Times New Roman" panose="02020603050405020304" pitchFamily="18" charset="0"/>
                <a:cs typeface="Times New Roman" panose="02020603050405020304" pitchFamily="18" charset="0"/>
              </a:rPr>
              <a:t>rate</a:t>
            </a:r>
          </a:p>
          <a:p>
            <a:pPr lvl="1" algn="just"/>
            <a:r>
              <a:rPr lang="en-US" sz="2000" dirty="0">
                <a:latin typeface="Times New Roman" panose="02020603050405020304" pitchFamily="18" charset="0"/>
                <a:cs typeface="Times New Roman" panose="02020603050405020304" pitchFamily="18" charset="0"/>
              </a:rPr>
              <a:t>Transmitter build-up with Group of LEDs</a:t>
            </a:r>
          </a:p>
          <a:p>
            <a:pPr lvl="1" algn="just"/>
            <a:r>
              <a:rPr lang="en-US" sz="2000" dirty="0">
                <a:latin typeface="Times New Roman" panose="02020603050405020304" pitchFamily="18" charset="0"/>
                <a:cs typeface="Times New Roman" panose="02020603050405020304" pitchFamily="18" charset="0"/>
              </a:rPr>
              <a:t>LEDs in the transmitter could be recognized individually, it is possible to use each of them as a separate sub-transmitters communicating in parallel at the same time</a:t>
            </a:r>
          </a:p>
        </p:txBody>
      </p:sp>
    </p:spTree>
    <p:extLst>
      <p:ext uri="{BB962C8B-B14F-4D97-AF65-F5344CB8AC3E}">
        <p14:creationId xmlns:p14="http://schemas.microsoft.com/office/powerpoint/2010/main" val="2372176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Vehicle </a:t>
            </a:r>
            <a:r>
              <a:rPr lang="en-US" sz="3200" b="1" dirty="0" smtClean="0"/>
              <a:t>CAMCOM with </a:t>
            </a:r>
            <a:r>
              <a:rPr lang="en-US" sz="3200" b="1" dirty="0"/>
              <a:t>High-Speed Camera </a:t>
            </a:r>
            <a:r>
              <a:rPr lang="en-US" sz="3200" b="1" dirty="0" smtClean="0"/>
              <a:t>Receiver (3)</a:t>
            </a:r>
            <a:endParaRPr lang="en-US" sz="3200" b="1" dirty="0"/>
          </a:p>
        </p:txBody>
      </p:sp>
      <p:sp>
        <p:nvSpPr>
          <p:cNvPr id="3" name="Content Placeholder 2"/>
          <p:cNvSpPr>
            <a:spLocks noGrp="1"/>
          </p:cNvSpPr>
          <p:nvPr>
            <p:ph idx="1"/>
          </p:nvPr>
        </p:nvSpPr>
        <p:spPr>
          <a:xfrm>
            <a:off x="409381" y="18288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Advantages</a:t>
            </a:r>
          </a:p>
          <a:p>
            <a:pPr lvl="1" algn="just"/>
            <a:r>
              <a:rPr lang="en-US" sz="2000" dirty="0" smtClean="0">
                <a:latin typeface="Times New Roman" panose="02020603050405020304" pitchFamily="18" charset="0"/>
                <a:cs typeface="Times New Roman" panose="02020603050405020304" pitchFamily="18" charset="0"/>
              </a:rPr>
              <a:t>Can dramatically increase </a:t>
            </a:r>
            <a:r>
              <a:rPr lang="en-US" sz="2000" dirty="0">
                <a:latin typeface="Times New Roman" panose="02020603050405020304" pitchFamily="18" charset="0"/>
                <a:cs typeface="Times New Roman" panose="02020603050405020304" pitchFamily="18" charset="0"/>
              </a:rPr>
              <a:t>the communication speed by modulating each LED </a:t>
            </a:r>
            <a:r>
              <a:rPr lang="en-US" sz="2000" dirty="0" smtClean="0">
                <a:latin typeface="Times New Roman" panose="02020603050405020304" pitchFamily="18" charset="0"/>
                <a:cs typeface="Times New Roman" panose="02020603050405020304" pitchFamily="18" charset="0"/>
              </a:rPr>
              <a:t>individually</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an </a:t>
            </a:r>
            <a:r>
              <a:rPr lang="en-US" sz="2000" dirty="0">
                <a:latin typeface="Times New Roman" panose="02020603050405020304" pitchFamily="18" charset="0"/>
                <a:cs typeface="Times New Roman" panose="02020603050405020304" pitchFamily="18" charset="0"/>
              </a:rPr>
              <a:t>communicate with several transmitters </a:t>
            </a:r>
            <a:r>
              <a:rPr lang="en-US" sz="2000" dirty="0" smtClean="0">
                <a:latin typeface="Times New Roman" panose="02020603050405020304" pitchFamily="18" charset="0"/>
                <a:cs typeface="Times New Roman" panose="02020603050405020304" pitchFamily="18" charset="0"/>
              </a:rPr>
              <a:t>and receive </a:t>
            </a:r>
            <a:r>
              <a:rPr lang="en-US" sz="2000" dirty="0">
                <a:latin typeface="Times New Roman" panose="02020603050405020304" pitchFamily="18" charset="0"/>
                <a:cs typeface="Times New Roman" panose="02020603050405020304" pitchFamily="18" charset="0"/>
              </a:rPr>
              <a:t>different information in </a:t>
            </a:r>
            <a:r>
              <a:rPr lang="en-US" sz="2000" dirty="0" smtClean="0">
                <a:latin typeface="Times New Roman" panose="02020603050405020304" pitchFamily="18" charset="0"/>
                <a:cs typeface="Times New Roman" panose="02020603050405020304" pitchFamily="18" charset="0"/>
              </a:rPr>
              <a:t>parallel</a:t>
            </a:r>
          </a:p>
          <a:p>
            <a:pPr algn="just"/>
            <a:r>
              <a:rPr lang="en-US" sz="2400" dirty="0" smtClean="0">
                <a:latin typeface="Times New Roman" panose="02020603050405020304" pitchFamily="18" charset="0"/>
                <a:cs typeface="Times New Roman" panose="02020603050405020304" pitchFamily="18" charset="0"/>
              </a:rPr>
              <a:t>To assess the Real-time Processing</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Specific </a:t>
            </a:r>
            <a:r>
              <a:rPr lang="en-US" sz="2000" dirty="0">
                <a:latin typeface="Times New Roman" panose="02020603050405020304" pitchFamily="18" charset="0"/>
                <a:cs typeface="Times New Roman" panose="02020603050405020304" pitchFamily="18" charset="0"/>
              </a:rPr>
              <a:t>image processing technique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be necessary when these high-speed cameras are </a:t>
            </a:r>
            <a:r>
              <a:rPr lang="en-US" sz="2000" dirty="0" smtClean="0">
                <a:latin typeface="Times New Roman" panose="02020603050405020304" pitchFamily="18" charset="0"/>
                <a:cs typeface="Times New Roman" panose="02020603050405020304" pitchFamily="18" charset="0"/>
              </a:rPr>
              <a:t>used in VAT</a:t>
            </a:r>
          </a:p>
        </p:txBody>
      </p:sp>
    </p:spTree>
    <p:extLst>
      <p:ext uri="{BB962C8B-B14F-4D97-AF65-F5344CB8AC3E}">
        <p14:creationId xmlns:p14="http://schemas.microsoft.com/office/powerpoint/2010/main" val="1940809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2800" b="1" dirty="0"/>
              <a:t>Vehicle CAMCOM  Image Processing for Receiver</a:t>
            </a:r>
          </a:p>
        </p:txBody>
      </p:sp>
      <p:sp>
        <p:nvSpPr>
          <p:cNvPr id="3" name="Content Placeholder 2"/>
          <p:cNvSpPr>
            <a:spLocks noGrp="1"/>
          </p:cNvSpPr>
          <p:nvPr>
            <p:ph idx="1"/>
          </p:nvPr>
        </p:nvSpPr>
        <p:spPr>
          <a:xfrm>
            <a:off x="409381" y="1828800"/>
            <a:ext cx="8322734" cy="2849562"/>
          </a:xfrm>
        </p:spPr>
        <p:txBody>
          <a:bodyPr>
            <a:noAutofit/>
          </a:bodyPr>
          <a:lstStyle/>
          <a:p>
            <a:pPr algn="just"/>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mages </a:t>
            </a:r>
            <a:r>
              <a:rPr lang="en-US" sz="2400" dirty="0">
                <a:latin typeface="Times New Roman" panose="02020603050405020304" pitchFamily="18" charset="0"/>
                <a:cs typeface="Times New Roman" panose="02020603050405020304" pitchFamily="18" charset="0"/>
              </a:rPr>
              <a:t>taken by high-speed camera should be processed</a:t>
            </a:r>
          </a:p>
          <a:p>
            <a:pPr algn="just"/>
            <a:r>
              <a:rPr lang="en-US" sz="2400" dirty="0">
                <a:latin typeface="Times New Roman" panose="02020603050405020304" pitchFamily="18" charset="0"/>
                <a:cs typeface="Times New Roman" panose="02020603050405020304" pitchFamily="18" charset="0"/>
              </a:rPr>
              <a:t>to capture the lighting pattern of the </a:t>
            </a:r>
            <a:r>
              <a:rPr lang="en-US" sz="2400" dirty="0" smtClean="0">
                <a:latin typeface="Times New Roman" panose="02020603050405020304" pitchFamily="18" charset="0"/>
                <a:cs typeface="Times New Roman" panose="02020603050405020304" pitchFamily="18" charset="0"/>
              </a:rPr>
              <a:t>transmitter</a:t>
            </a:r>
          </a:p>
          <a:p>
            <a:pPr algn="just"/>
            <a:r>
              <a:rPr lang="en-US" sz="2400" dirty="0" smtClean="0">
                <a:latin typeface="Times New Roman" panose="02020603050405020304" pitchFamily="18" charset="0"/>
                <a:cs typeface="Times New Roman" panose="02020603050405020304" pitchFamily="18" charset="0"/>
              </a:rPr>
              <a:t>Demodulate the using processed patterns to extract the data</a:t>
            </a:r>
          </a:p>
          <a:p>
            <a:pPr algn="just"/>
            <a:r>
              <a:rPr lang="en-US" sz="2400" dirty="0" smtClean="0">
                <a:latin typeface="Times New Roman" panose="02020603050405020304" pitchFamily="18" charset="0"/>
                <a:cs typeface="Times New Roman" panose="02020603050405020304" pitchFamily="18" charset="0"/>
              </a:rPr>
              <a:t>Image </a:t>
            </a:r>
            <a:r>
              <a:rPr lang="en-US" sz="2400" dirty="0">
                <a:latin typeface="Times New Roman" panose="02020603050405020304" pitchFamily="18" charset="0"/>
                <a:cs typeface="Times New Roman" panose="02020603050405020304" pitchFamily="18" charset="0"/>
              </a:rPr>
              <a:t>processing </a:t>
            </a:r>
            <a:r>
              <a:rPr lang="en-US" sz="2400" dirty="0" smtClean="0">
                <a:latin typeface="Times New Roman" panose="02020603050405020304" pitchFamily="18" charset="0"/>
                <a:cs typeface="Times New Roman" panose="02020603050405020304" pitchFamily="18" charset="0"/>
              </a:rPr>
              <a:t>is required to be used </a:t>
            </a:r>
            <a:r>
              <a:rPr lang="en-US" sz="2400" dirty="0">
                <a:latin typeface="Times New Roman" panose="02020603050405020304" pitchFamily="18" charset="0"/>
                <a:cs typeface="Times New Roman" panose="02020603050405020304" pitchFamily="18" charset="0"/>
              </a:rPr>
              <a:t>for following </a:t>
            </a:r>
            <a:r>
              <a:rPr lang="en-US" sz="2400" dirty="0" smtClean="0">
                <a:latin typeface="Times New Roman" panose="02020603050405020304" pitchFamily="18" charset="0"/>
                <a:cs typeface="Times New Roman" panose="02020603050405020304" pitchFamily="18" charset="0"/>
              </a:rPr>
              <a:t>purposes</a:t>
            </a:r>
          </a:p>
          <a:p>
            <a:pPr lvl="1" algn="just"/>
            <a:r>
              <a:rPr lang="en-US" sz="2000" dirty="0"/>
              <a:t>Transmitter detection</a:t>
            </a:r>
          </a:p>
          <a:p>
            <a:pPr lvl="2" algn="just">
              <a:buFont typeface="Times New Roman" panose="02020603050405020304" pitchFamily="18" charset="0"/>
              <a:buChar char="▫"/>
            </a:pPr>
            <a:r>
              <a:rPr lang="en-US" sz="1800" dirty="0" smtClean="0"/>
              <a:t>To Find </a:t>
            </a:r>
            <a:r>
              <a:rPr lang="en-US" sz="1800" dirty="0"/>
              <a:t>the transmitter</a:t>
            </a:r>
          </a:p>
          <a:p>
            <a:pPr lvl="2" algn="just">
              <a:buFont typeface="Times New Roman" panose="02020603050405020304" pitchFamily="18" charset="0"/>
              <a:buChar char="▫"/>
            </a:pPr>
            <a:r>
              <a:rPr lang="en-US" sz="1800" dirty="0" smtClean="0"/>
              <a:t>To Track </a:t>
            </a:r>
            <a:r>
              <a:rPr lang="en-US" sz="1800" dirty="0"/>
              <a:t>the transmitter</a:t>
            </a:r>
          </a:p>
          <a:p>
            <a:pPr lvl="1" algn="just"/>
            <a:r>
              <a:rPr lang="en-US" sz="2000" dirty="0" smtClean="0"/>
              <a:t>Lighting </a:t>
            </a:r>
            <a:r>
              <a:rPr lang="en-US" sz="2000" dirty="0"/>
              <a:t>pattern </a:t>
            </a:r>
            <a:r>
              <a:rPr lang="en-US" sz="2000" dirty="0" smtClean="0"/>
              <a:t>detection</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To Decode the Data</a:t>
            </a:r>
          </a:p>
        </p:txBody>
      </p:sp>
    </p:spTree>
    <p:extLst>
      <p:ext uri="{BB962C8B-B14F-4D97-AF65-F5344CB8AC3E}">
        <p14:creationId xmlns:p14="http://schemas.microsoft.com/office/powerpoint/2010/main" val="3765079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5958</TotalTime>
  <Words>732</Words>
  <Application>Microsoft Office PowerPoint</Application>
  <PresentationFormat>On-screen Show (4:3)</PresentationFormat>
  <Paragraphs>95</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굴림</vt:lpstr>
      <vt:lpstr>Arial</vt:lpstr>
      <vt:lpstr>Calibri</vt:lpstr>
      <vt:lpstr>Times New Roman</vt:lpstr>
      <vt:lpstr>Office Theme</vt:lpstr>
      <vt:lpstr>PowerPoint Presentation</vt:lpstr>
      <vt:lpstr>Contents</vt:lpstr>
      <vt:lpstr>Vehicle CAMCOM Introduction (1)</vt:lpstr>
      <vt:lpstr>Vehicle CAMCOM Introduction (2)</vt:lpstr>
      <vt:lpstr>Vehicle CAMCOM Introduction (3)</vt:lpstr>
      <vt:lpstr>Vehicle CAMCOM with High-Speed Camera Receiver (1)</vt:lpstr>
      <vt:lpstr>Vehicle CAMCOM with High-Speed Camera Receiver (2)</vt:lpstr>
      <vt:lpstr>Vehicle CAMCOM with High-Speed Camera Receiver (3)</vt:lpstr>
      <vt:lpstr>Vehicle CAMCOM  Image Processing for Receiver</vt:lpstr>
      <vt:lpstr>Vehicle CAMCOM Transmitter Detection Imaging Techniques (1)</vt:lpstr>
      <vt:lpstr>Vehicle CAMCOM Transmitter Detection Imaging Techniques (2)</vt:lpstr>
      <vt:lpstr>Vehicle CAMCOM Data Processing Imaging Techniques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265</cp:revision>
  <cp:lastPrinted>2017-05-07T15:48:38Z</cp:lastPrinted>
  <dcterms:created xsi:type="dcterms:W3CDTF">2010-05-15T17:50:32Z</dcterms:created>
  <dcterms:modified xsi:type="dcterms:W3CDTF">2017-07-11T05:32:42Z</dcterms:modified>
</cp:coreProperties>
</file>