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289" r:id="rId3"/>
    <p:sldId id="302" r:id="rId4"/>
    <p:sldId id="303" r:id="rId5"/>
    <p:sldId id="304"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544" autoAdjust="0"/>
    <p:restoredTop sz="94660"/>
  </p:normalViewPr>
  <p:slideViewPr>
    <p:cSldViewPr>
      <p:cViewPr varScale="1">
        <p:scale>
          <a:sx n="75" d="100"/>
          <a:sy n="75" d="100"/>
        </p:scale>
        <p:origin x="144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7/11/2017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15-17-0405-00-0vat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15-17-0405-00-0vat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Signage/Display based </a:t>
            </a:r>
            <a:r>
              <a:rPr lang="en-US" sz="1600" dirty="0">
                <a:latin typeface="Times New Roman" pitchFamily="18" charset="0"/>
                <a:cs typeface="Times New Roman" pitchFamily="18" charset="0"/>
              </a:rPr>
              <a:t>CamCom </a:t>
            </a:r>
            <a:r>
              <a:rPr lang="en-US" sz="1600" dirty="0" smtClean="0">
                <a:latin typeface="Times New Roman" pitchFamily="18" charset="0"/>
                <a:cs typeface="Times New Roman" pitchFamily="18" charset="0"/>
              </a:rPr>
              <a:t>Link Technology for Transportation </a:t>
            </a:r>
            <a:r>
              <a:rPr lang="en-US" sz="1600" dirty="0">
                <a:latin typeface="Times New Roman" pitchFamily="18" charset="0"/>
                <a:cs typeface="Times New Roman" pitchFamily="18" charset="0"/>
              </a:rPr>
              <a:t>Facilities</a:t>
            </a:r>
            <a:endParaRPr lang="en-US" sz="1600" dirty="0" smtClean="0">
              <a:latin typeface="Times New Roman" pitchFamily="18" charset="0"/>
              <a:cs typeface="Times New Roman" pitchFamily="18" charset="0"/>
            </a:endParaRPr>
          </a:p>
          <a:p>
            <a:pPr marL="228600"/>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Jinyeong </a:t>
            </a:r>
            <a:r>
              <a:rPr lang="en-US" sz="1600" dirty="0" smtClean="0">
                <a:latin typeface="Times New Roman" pitchFamily="18" charset="0"/>
                <a:cs typeface="Times New Roman" pitchFamily="18" charset="0"/>
              </a:rPr>
              <a:t>Choi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Byungjun</a:t>
            </a:r>
            <a:r>
              <a:rPr lang="en-US" sz="1600" dirty="0">
                <a:latin typeface="Times New Roman" pitchFamily="18" charset="0"/>
                <a:cs typeface="Times New Roman" pitchFamily="18" charset="0"/>
              </a:rPr>
              <a:t> Min (Head IT </a:t>
            </a:r>
            <a:r>
              <a:rPr lang="en-US" sz="1600" dirty="0" err="1">
                <a:latin typeface="Times New Roman" pitchFamily="18" charset="0"/>
                <a:cs typeface="Times New Roman" pitchFamily="18" charset="0"/>
              </a:rPr>
              <a:t>Co.,Ltd</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Juphil</a:t>
            </a:r>
            <a:r>
              <a:rPr lang="en-US" sz="1600" dirty="0">
                <a:latin typeface="Times New Roman" pitchFamily="18" charset="0"/>
                <a:cs typeface="Times New Roman" pitchFamily="18" charset="0"/>
              </a:rPr>
              <a:t> 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Nat’Univ</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Choi (</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a:t>
            </a:r>
            <a:r>
              <a:rPr lang="en-US" sz="1600" dirty="0" err="1">
                <a:latin typeface="Times New Roman" pitchFamily="18" charset="0"/>
                <a:cs typeface="Times New Roman" pitchFamily="18" charset="0"/>
              </a:rPr>
              <a:t>Gilsik</a:t>
            </a:r>
            <a:r>
              <a:rPr lang="en-US" sz="1600" dirty="0">
                <a:latin typeface="Times New Roman" pitchFamily="18" charset="0"/>
                <a:cs typeface="Times New Roman" pitchFamily="18" charset="0"/>
              </a:rPr>
              <a:t> Lee(The Univ. of Texas at Dallas),</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Chang(CSUS) </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CamCom </a:t>
            </a:r>
            <a:r>
              <a:rPr lang="en-US" sz="1600" dirty="0" smtClean="0">
                <a:latin typeface="Times New Roman" pitchFamily="18" charset="0"/>
                <a:cs typeface="Times New Roman" pitchFamily="18" charset="0"/>
              </a:rPr>
              <a:t>Technology for Transportation Facilities. </a:t>
            </a:r>
            <a:r>
              <a:rPr lang="en-US" sz="1600" dirty="0">
                <a:latin typeface="Times New Roman" pitchFamily="18" charset="0"/>
                <a:cs typeface="Times New Roman" pitchFamily="18" charset="0"/>
              </a:rPr>
              <a:t>This </a:t>
            </a:r>
            <a:r>
              <a:rPr lang="en-US" sz="1600" dirty="0" smtClean="0">
                <a:latin typeface="Times New Roman" pitchFamily="18" charset="0"/>
                <a:cs typeface="Times New Roman" pitchFamily="18" charset="0"/>
              </a:rPr>
              <a:t>proposed VAT  using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ITS, ADAS, IoT/IoL</a:t>
            </a:r>
            <a:r>
              <a:rPr lang="en-US" sz="1600" dirty="0">
                <a:latin typeface="Times New Roman" pitchFamily="18" charset="0"/>
                <a:cs typeface="Times New Roman" pitchFamily="18" charset="0"/>
              </a:rPr>
              <a:t>, LED IT, Digital Signage </a:t>
            </a:r>
            <a:r>
              <a:rPr lang="en-US" sz="1600" dirty="0" smtClean="0">
                <a:latin typeface="Times New Roman" pitchFamily="18" charset="0"/>
                <a:cs typeface="Times New Roman" pitchFamily="18" charset="0"/>
              </a:rPr>
              <a:t>based interactive </a:t>
            </a:r>
            <a:r>
              <a:rPr lang="en-US" sz="1600" dirty="0">
                <a:latin typeface="Times New Roman" pitchFamily="18" charset="0"/>
                <a:cs typeface="Times New Roman" pitchFamily="18" charset="0"/>
              </a:rPr>
              <a:t>Advertisement Information etc.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2209800"/>
            <a:ext cx="9144000" cy="1828800"/>
          </a:xfrm>
        </p:spPr>
        <p:txBody>
          <a:bodyPr>
            <a:noAutofit/>
          </a:bodyPr>
          <a:lstStyle/>
          <a:p>
            <a:r>
              <a:rPr lang="en-US" sz="2400" dirty="0" smtClean="0">
                <a:latin typeface="Times New Roman" pitchFamily="18" charset="0"/>
                <a:cs typeface="Times New Roman" pitchFamily="18" charset="0"/>
              </a:rPr>
              <a:t>Signage/Display Transportation Facilities</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Signage/Display based CamCom Link for Transportation F</a:t>
            </a:r>
            <a:r>
              <a:rPr lang="en-US" sz="2400" dirty="0" smtClean="0">
                <a:latin typeface="Times New Roman" pitchFamily="18" charset="0"/>
                <a:cs typeface="Times New Roman" pitchFamily="18" charset="0"/>
              </a:rPr>
              <a:t>acilities</a:t>
            </a: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9233"/>
            <a:ext cx="8229600" cy="609600"/>
          </a:xfrm>
        </p:spPr>
        <p:txBody>
          <a:bodyPr>
            <a:normAutofit/>
          </a:bodyPr>
          <a:lstStyle/>
          <a:p>
            <a:r>
              <a:rPr lang="en-US" sz="3200" b="1" dirty="0" smtClean="0">
                <a:latin typeface="Times New Roman" panose="02020603050405020304" pitchFamily="18" charset="0"/>
                <a:ea typeface="굴림" panose="020B0600000101010101" pitchFamily="50" charset="-127"/>
                <a:cs typeface="Times New Roman" panose="02020603050405020304" pitchFamily="18" charset="0"/>
              </a:rPr>
              <a:t>Signage/Display Transportation </a:t>
            </a:r>
            <a:r>
              <a:rPr lang="en-US" sz="3200" b="1" dirty="0">
                <a:latin typeface="Times New Roman" panose="02020603050405020304" pitchFamily="18" charset="0"/>
                <a:ea typeface="굴림" panose="020B0600000101010101" pitchFamily="50" charset="-127"/>
                <a:cs typeface="Times New Roman" panose="02020603050405020304" pitchFamily="18" charset="0"/>
              </a:rPr>
              <a:t>Facilities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47800"/>
            <a:ext cx="8610600" cy="4648200"/>
          </a:xfrm>
        </p:spPr>
        <p:txBody>
          <a:bodyPr>
            <a:normAutofit fontScale="62500" lnSpcReduction="20000"/>
          </a:bodyPr>
          <a:lstStyle/>
          <a:p>
            <a:pPr algn="just"/>
            <a:r>
              <a:rPr lang="en-US" altLang="ko-KR" sz="2900" dirty="0">
                <a:latin typeface="Times New Roman" panose="02020603050405020304" pitchFamily="18" charset="0"/>
                <a:ea typeface="굴림" panose="020B0600000101010101" pitchFamily="50" charset="-127"/>
                <a:cs typeface="Times New Roman" panose="02020603050405020304" pitchFamily="18" charset="0"/>
              </a:rPr>
              <a:t>The signage / display </a:t>
            </a:r>
            <a:r>
              <a:rPr lang="en-US" altLang="ko-KR" sz="2900" dirty="0" smtClean="0">
                <a:latin typeface="Times New Roman" panose="02020603050405020304" pitchFamily="18" charset="0"/>
                <a:ea typeface="굴림" panose="020B0600000101010101" pitchFamily="50" charset="-127"/>
                <a:cs typeface="Times New Roman" panose="02020603050405020304" pitchFamily="18" charset="0"/>
              </a:rPr>
              <a:t>Transportation </a:t>
            </a:r>
            <a:r>
              <a:rPr lang="en-US" altLang="ko-KR" sz="2900" dirty="0">
                <a:latin typeface="Times New Roman" panose="02020603050405020304" pitchFamily="18" charset="0"/>
                <a:ea typeface="굴림" panose="020B0600000101010101" pitchFamily="50" charset="-127"/>
                <a:cs typeface="Times New Roman" panose="02020603050405020304" pitchFamily="18" charset="0"/>
              </a:rPr>
              <a:t>facilities (tollgate, gas station, etc.) can provide detailed facility information (congestion, usage fee, etc.).</a:t>
            </a:r>
            <a:endParaRPr lang="en-US" altLang="ko-KR" sz="2900" dirty="0" smtClean="0">
              <a:latin typeface="Times New Roman" panose="02020603050405020304" pitchFamily="18" charset="0"/>
              <a:ea typeface="굴림" panose="020B0600000101010101" pitchFamily="50" charset="-127"/>
              <a:cs typeface="Times New Roman" panose="02020603050405020304" pitchFamily="18" charset="0"/>
            </a:endParaRPr>
          </a:p>
          <a:p>
            <a:pPr algn="just"/>
            <a:r>
              <a:rPr lang="en-US" altLang="ko-KR" sz="2900" dirty="0">
                <a:latin typeface="Times New Roman" panose="02020603050405020304" pitchFamily="18" charset="0"/>
                <a:ea typeface="굴림" panose="020B0600000101010101" pitchFamily="50" charset="-127"/>
                <a:cs typeface="Times New Roman" panose="02020603050405020304" pitchFamily="18" charset="0"/>
              </a:rPr>
              <a:t>Traffic accidents caused by collision with nearby vehicles and people can be prevented.</a:t>
            </a:r>
            <a:endParaRPr lang="en-US" altLang="ko-KR" sz="2900" dirty="0" smtClean="0">
              <a:latin typeface="Times New Roman" panose="02020603050405020304" pitchFamily="18" charset="0"/>
              <a:ea typeface="굴림" panose="020B0600000101010101" pitchFamily="50" charset="-127"/>
              <a:cs typeface="Times New Roman" panose="02020603050405020304" pitchFamily="18" charset="0"/>
            </a:endParaRPr>
          </a:p>
          <a:p>
            <a:pPr algn="just"/>
            <a:r>
              <a:rPr lang="en-US" altLang="ko-KR" sz="2900" dirty="0">
                <a:latin typeface="Times New Roman" panose="02020603050405020304" pitchFamily="18" charset="0"/>
                <a:ea typeface="굴림" panose="020B0600000101010101" pitchFamily="50" charset="-127"/>
                <a:cs typeface="Times New Roman" panose="02020603050405020304" pitchFamily="18" charset="0"/>
              </a:rPr>
              <a:t>Transportation Facilities Signage </a:t>
            </a:r>
            <a:r>
              <a:rPr lang="en-US" altLang="ko-KR" sz="2900" dirty="0" smtClean="0">
                <a:latin typeface="Times New Roman" panose="02020603050405020304" pitchFamily="18" charset="0"/>
                <a:ea typeface="굴림" panose="020B0600000101010101" pitchFamily="50" charset="-127"/>
                <a:cs typeface="Times New Roman" panose="02020603050405020304" pitchFamily="18" charset="0"/>
              </a:rPr>
              <a:t>Display</a:t>
            </a:r>
          </a:p>
          <a:p>
            <a:pPr lvl="1" algn="just"/>
            <a:r>
              <a:rPr lang="en-US" altLang="ko-KR" sz="2300" dirty="0">
                <a:latin typeface="Times New Roman" panose="02020603050405020304" pitchFamily="18" charset="0"/>
                <a:ea typeface="굴림" panose="020B0600000101010101" pitchFamily="50" charset="-127"/>
                <a:cs typeface="Times New Roman" panose="02020603050405020304" pitchFamily="18" charset="0"/>
              </a:rPr>
              <a:t>Signage/Display surface in the entry point of the transportation facilities</a:t>
            </a:r>
            <a:endParaRPr lang="en-US" altLang="ko-KR" sz="2300" dirty="0" smtClean="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2300" dirty="0">
                <a:latin typeface="Times New Roman" panose="02020603050405020304" pitchFamily="18" charset="0"/>
                <a:ea typeface="굴림" panose="020B0600000101010101" pitchFamily="50" charset="-127"/>
                <a:cs typeface="Times New Roman" panose="02020603050405020304" pitchFamily="18" charset="0"/>
              </a:rPr>
              <a:t>It show the front view of Road/facilities Condition from transportation facilities using front side installed Camera</a:t>
            </a:r>
            <a:endParaRPr lang="en-US" altLang="ko-KR" sz="2300" dirty="0" smtClean="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2300" dirty="0">
                <a:latin typeface="Times New Roman" panose="02020603050405020304" pitchFamily="18" charset="0"/>
                <a:ea typeface="굴림" panose="020B0600000101010101" pitchFamily="50" charset="-127"/>
                <a:cs typeface="Times New Roman" panose="02020603050405020304" pitchFamily="18" charset="0"/>
              </a:rPr>
              <a:t>It actually shows the driver what's going on in the forward direction</a:t>
            </a:r>
          </a:p>
          <a:p>
            <a:pPr lvl="1" algn="just"/>
            <a:r>
              <a:rPr lang="en-US" altLang="ko-KR" sz="2300" dirty="0">
                <a:latin typeface="Times New Roman" panose="02020603050405020304" pitchFamily="18" charset="0"/>
                <a:ea typeface="굴림" panose="020B0600000101010101" pitchFamily="50" charset="-127"/>
                <a:cs typeface="Times New Roman" panose="02020603050405020304" pitchFamily="18" charset="0"/>
              </a:rPr>
              <a:t>Aiming to reduce </a:t>
            </a:r>
            <a:r>
              <a:rPr lang="en-US" altLang="ko-KR" sz="2300" dirty="0" smtClean="0">
                <a:latin typeface="Times New Roman" panose="02020603050405020304" pitchFamily="18" charset="0"/>
                <a:ea typeface="굴림" panose="020B0600000101010101" pitchFamily="50" charset="-127"/>
                <a:cs typeface="Times New Roman" panose="02020603050405020304" pitchFamily="18" charset="0"/>
              </a:rPr>
              <a:t>accidents </a:t>
            </a:r>
            <a:r>
              <a:rPr lang="en-US" altLang="ko-KR" sz="2300" dirty="0">
                <a:latin typeface="Times New Roman" panose="02020603050405020304" pitchFamily="18" charset="0"/>
                <a:ea typeface="굴림" panose="020B0600000101010101" pitchFamily="50" charset="-127"/>
                <a:cs typeface="Times New Roman" panose="02020603050405020304" pitchFamily="18" charset="0"/>
              </a:rPr>
              <a:t>when drivers are attempting to </a:t>
            </a:r>
            <a:r>
              <a:rPr lang="en-US" altLang="ko-KR" sz="2300" dirty="0" smtClean="0">
                <a:latin typeface="Times New Roman" panose="02020603050405020304" pitchFamily="18" charset="0"/>
                <a:ea typeface="굴림" panose="020B0600000101010101" pitchFamily="50" charset="-127"/>
                <a:cs typeface="Times New Roman" panose="02020603050405020304" pitchFamily="18" charset="0"/>
              </a:rPr>
              <a:t>access/enter transportation </a:t>
            </a:r>
            <a:r>
              <a:rPr lang="en-US" altLang="ko-KR" sz="2300" dirty="0">
                <a:latin typeface="Times New Roman" panose="02020603050405020304" pitchFamily="18" charset="0"/>
                <a:ea typeface="굴림" panose="020B0600000101010101" pitchFamily="50" charset="-127"/>
                <a:cs typeface="Times New Roman" panose="02020603050405020304" pitchFamily="18" charset="0"/>
              </a:rPr>
              <a:t>facilities</a:t>
            </a:r>
          </a:p>
          <a:p>
            <a:pPr algn="just"/>
            <a:r>
              <a:rPr lang="en-US" altLang="ko-KR" sz="2900" dirty="0" smtClean="0">
                <a:latin typeface="Times New Roman" panose="02020603050405020304" pitchFamily="18" charset="0"/>
                <a:ea typeface="굴림" panose="020B0600000101010101" pitchFamily="50" charset="-127"/>
                <a:cs typeface="Times New Roman" panose="02020603050405020304" pitchFamily="18" charset="0"/>
              </a:rPr>
              <a:t>Integrated with</a:t>
            </a:r>
            <a:endParaRPr lang="en-US" altLang="ko-KR" sz="2400" dirty="0">
              <a:latin typeface="Times New Roman" panose="02020603050405020304" pitchFamily="18" charset="0"/>
              <a:ea typeface="굴림" panose="020B0600000101010101" pitchFamily="50" charset="-127"/>
              <a:cs typeface="Times New Roman" panose="02020603050405020304" pitchFamily="18" charset="0"/>
            </a:endParaRPr>
          </a:p>
          <a:p>
            <a:pPr lvl="1"/>
            <a:r>
              <a:rPr lang="en-US" altLang="ko-KR" sz="2300" dirty="0" smtClean="0">
                <a:latin typeface="Times New Roman" panose="02020603050405020304" pitchFamily="18" charset="0"/>
                <a:ea typeface="굴림" panose="020B0600000101010101" pitchFamily="50" charset="-127"/>
                <a:cs typeface="Times New Roman" panose="02020603050405020304" pitchFamily="18" charset="0"/>
              </a:rPr>
              <a:t>Day/Night </a:t>
            </a:r>
            <a:r>
              <a:rPr lang="en-US" altLang="ko-KR" sz="2300" dirty="0">
                <a:latin typeface="Times New Roman" panose="02020603050405020304" pitchFamily="18" charset="0"/>
                <a:ea typeface="굴림" panose="020B0600000101010101" pitchFamily="50" charset="-127"/>
                <a:cs typeface="Times New Roman" panose="02020603050405020304" pitchFamily="18" charset="0"/>
              </a:rPr>
              <a:t>Clear </a:t>
            </a:r>
            <a:r>
              <a:rPr lang="en-US" altLang="ko-KR" sz="2300" dirty="0" smtClean="0">
                <a:latin typeface="Times New Roman" panose="02020603050405020304" pitchFamily="18" charset="0"/>
                <a:ea typeface="굴림" panose="020B0600000101010101" pitchFamily="50" charset="-127"/>
                <a:cs typeface="Times New Roman" panose="02020603050405020304" pitchFamily="18" charset="0"/>
              </a:rPr>
              <a:t>View of transportation facilities </a:t>
            </a:r>
            <a:endParaRPr lang="en-US" altLang="ko-KR" sz="2300" dirty="0">
              <a:latin typeface="Times New Roman" panose="02020603050405020304" pitchFamily="18" charset="0"/>
              <a:ea typeface="굴림" panose="020B0600000101010101" pitchFamily="50" charset="-127"/>
              <a:cs typeface="Times New Roman" panose="02020603050405020304" pitchFamily="18" charset="0"/>
            </a:endParaRPr>
          </a:p>
          <a:p>
            <a:pPr lvl="1"/>
            <a:r>
              <a:rPr lang="en-US" altLang="ko-KR" sz="2300" dirty="0" smtClean="0">
                <a:latin typeface="Times New Roman" panose="02020603050405020304" pitchFamily="18" charset="0"/>
                <a:ea typeface="굴림" panose="020B0600000101010101" pitchFamily="50" charset="-127"/>
                <a:cs typeface="Times New Roman" panose="02020603050405020304" pitchFamily="18" charset="0"/>
              </a:rPr>
              <a:t>Wireless Video Feeds to Display Screens</a:t>
            </a:r>
            <a:endParaRPr lang="en-US" altLang="ko-KR" sz="2300" dirty="0">
              <a:latin typeface="Times New Roman" panose="02020603050405020304" pitchFamily="18" charset="0"/>
              <a:ea typeface="굴림" panose="020B0600000101010101" pitchFamily="50" charset="-127"/>
              <a:cs typeface="Times New Roman" panose="02020603050405020304" pitchFamily="18" charset="0"/>
            </a:endParaRPr>
          </a:p>
          <a:p>
            <a:pPr lvl="1"/>
            <a:r>
              <a:rPr lang="en-US" altLang="ko-KR" sz="2300" dirty="0" smtClean="0">
                <a:latin typeface="Times New Roman" panose="02020603050405020304" pitchFamily="18" charset="0"/>
                <a:ea typeface="굴림" panose="020B0600000101010101" pitchFamily="50" charset="-127"/>
                <a:cs typeface="Times New Roman" panose="02020603050405020304" pitchFamily="18" charset="0"/>
              </a:rPr>
              <a:t>High Resolution Display Screens </a:t>
            </a:r>
          </a:p>
          <a:p>
            <a:pPr lvl="2">
              <a:buFont typeface="Times New Roman" panose="02020603050405020304" pitchFamily="18" charset="0"/>
              <a:buChar char="▫"/>
            </a:pPr>
            <a:r>
              <a:rPr lang="en-US" altLang="ko-KR" sz="2300" dirty="0" smtClean="0">
                <a:latin typeface="Times New Roman" panose="02020603050405020304" pitchFamily="18" charset="0"/>
                <a:ea typeface="굴림" panose="020B0600000101010101" pitchFamily="50" charset="-127"/>
                <a:cs typeface="Times New Roman" panose="02020603050405020304" pitchFamily="18" charset="0"/>
              </a:rPr>
              <a:t>HD, Full HD, UHD</a:t>
            </a:r>
          </a:p>
          <a:p>
            <a:r>
              <a:rPr lang="en-US" altLang="ko-KR" sz="2900" dirty="0" smtClean="0">
                <a:latin typeface="Times New Roman" panose="02020603050405020304" pitchFamily="18" charset="0"/>
                <a:ea typeface="굴림" panose="020B0600000101010101" pitchFamily="50" charset="-127"/>
                <a:cs typeface="Times New Roman" panose="02020603050405020304" pitchFamily="18" charset="0"/>
              </a:rPr>
              <a:t>Dual Mode Use</a:t>
            </a:r>
          </a:p>
          <a:p>
            <a:pPr lvl="1"/>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Digital Signage Advertisement </a:t>
            </a:r>
          </a:p>
          <a:p>
            <a:pPr lvl="1"/>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Road/facilities Safety - Driver Assistance </a:t>
            </a:r>
          </a:p>
        </p:txBody>
      </p:sp>
    </p:spTree>
    <p:extLst>
      <p:ext uri="{BB962C8B-B14F-4D97-AF65-F5344CB8AC3E}">
        <p14:creationId xmlns:p14="http://schemas.microsoft.com/office/powerpoint/2010/main" val="2858312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3948"/>
            <a:ext cx="9144000" cy="685800"/>
          </a:xfrm>
        </p:spPr>
        <p:txBody>
          <a:bodyPr vert="horz" lIns="91440" tIns="45720" rIns="91440" bIns="45720" rtlCol="0" anchor="ctr">
            <a:normAutofit fontScale="90000"/>
          </a:bodyPr>
          <a:lstStyle/>
          <a:p>
            <a:r>
              <a:rPr lang="en-US" sz="3200" b="1" dirty="0" smtClean="0">
                <a:latin typeface="Times New Roman" panose="02020603050405020304" pitchFamily="18" charset="0"/>
                <a:ea typeface="굴림" panose="020B0600000101010101" pitchFamily="50" charset="-127"/>
                <a:cs typeface="Times New Roman" panose="02020603050405020304" pitchFamily="18" charset="0"/>
              </a:rPr>
              <a:t>Signage/Display based CamCom </a:t>
            </a:r>
            <a:r>
              <a:rPr lang="en-US" sz="3200" b="1" dirty="0">
                <a:latin typeface="Times New Roman" panose="02020603050405020304" pitchFamily="18" charset="0"/>
                <a:ea typeface="굴림" panose="020B0600000101010101" pitchFamily="50" charset="-127"/>
                <a:cs typeface="Times New Roman" panose="02020603050405020304" pitchFamily="18" charset="0"/>
              </a:rPr>
              <a:t>Link </a:t>
            </a:r>
            <a:r>
              <a:rPr lang="en-US" sz="3200" b="1" dirty="0" smtClean="0">
                <a:latin typeface="Times New Roman" panose="02020603050405020304" pitchFamily="18" charset="0"/>
                <a:ea typeface="굴림" panose="020B0600000101010101" pitchFamily="50" charset="-127"/>
                <a:cs typeface="Times New Roman" panose="02020603050405020304" pitchFamily="18" charset="0"/>
              </a:rPr>
              <a:t>for </a:t>
            </a:r>
            <a:r>
              <a:rPr lang="en-US" sz="3200" b="1" dirty="0">
                <a:latin typeface="Times New Roman" panose="02020603050405020304" pitchFamily="18" charset="0"/>
                <a:ea typeface="굴림" panose="020B0600000101010101" pitchFamily="50" charset="-127"/>
                <a:cs typeface="Times New Roman" panose="02020603050405020304" pitchFamily="18" charset="0"/>
              </a:rPr>
              <a:t>Transportation facilities</a:t>
            </a:r>
          </a:p>
        </p:txBody>
      </p:sp>
      <p:sp>
        <p:nvSpPr>
          <p:cNvPr id="11" name="Content Placeholder 2"/>
          <p:cNvSpPr>
            <a:spLocks noGrp="1"/>
          </p:cNvSpPr>
          <p:nvPr>
            <p:ph idx="1"/>
          </p:nvPr>
        </p:nvSpPr>
        <p:spPr>
          <a:xfrm>
            <a:off x="533399" y="1727200"/>
            <a:ext cx="8652933" cy="3454400"/>
          </a:xfrm>
        </p:spPr>
        <p:txBody>
          <a:bodyPr>
            <a:normAutofit/>
          </a:bodyPr>
          <a:lstStyle/>
          <a:p>
            <a:pPr algn="just"/>
            <a:r>
              <a:rPr lang="en-US" altLang="ko-KR" sz="1800" dirty="0" smtClean="0">
                <a:latin typeface="Times New Roman" panose="02020603050405020304" pitchFamily="18" charset="0"/>
                <a:ea typeface="굴림" panose="020B0600000101010101" pitchFamily="50" charset="-127"/>
                <a:cs typeface="Times New Roman" panose="02020603050405020304" pitchFamily="18" charset="0"/>
              </a:rPr>
              <a:t>V2I CamCom Link between Signage/Display and transportation facilities entry Vehicle Front View Camera</a:t>
            </a:r>
          </a:p>
          <a:p>
            <a:pPr lvl="1" algn="just"/>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Signage/display used to display the transportation facilities entry vehicle front roadway view as well as display based </a:t>
            </a:r>
            <a:r>
              <a:rPr lang="en-US" altLang="ko-KR" sz="1400" dirty="0" err="1">
                <a:latin typeface="Times New Roman" panose="02020603050405020304" pitchFamily="18" charset="0"/>
                <a:ea typeface="굴림" panose="020B0600000101010101" pitchFamily="50" charset="-127"/>
                <a:cs typeface="Times New Roman" panose="02020603050405020304" pitchFamily="18" charset="0"/>
              </a:rPr>
              <a:t>CamCom</a:t>
            </a:r>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dirty="0" err="1">
                <a:latin typeface="Times New Roman" panose="02020603050405020304" pitchFamily="18" charset="0"/>
                <a:ea typeface="굴림" panose="020B0600000101010101" pitchFamily="50" charset="-127"/>
                <a:cs typeface="Times New Roman" panose="02020603050405020304" pitchFamily="18" charset="0"/>
              </a:rPr>
              <a:t>Tx</a:t>
            </a:r>
            <a:endPar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Signage/Display uses Visible or Invisible mode of data transmission</a:t>
            </a:r>
            <a:endPar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Transportation </a:t>
            </a:r>
            <a:r>
              <a:rPr lang="en-US" altLang="ko-KR" sz="1400" dirty="0">
                <a:latin typeface="Times New Roman" panose="02020603050405020304" pitchFamily="18" charset="0"/>
                <a:ea typeface="굴림" panose="020B0600000101010101" pitchFamily="50" charset="-127"/>
                <a:cs typeface="Times New Roman" panose="02020603050405020304" pitchFamily="18" charset="0"/>
              </a:rPr>
              <a:t>facilities Entry Vehicle Front view camera work as Rx</a:t>
            </a:r>
            <a:endPar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Signage </a:t>
            </a:r>
            <a:r>
              <a:rPr lang="en-US" altLang="ko-KR" sz="1400" dirty="0" err="1" smtClean="0">
                <a:latin typeface="Times New Roman" panose="02020603050405020304" pitchFamily="18" charset="0"/>
                <a:ea typeface="굴림" panose="020B0600000101010101" pitchFamily="50" charset="-127"/>
                <a:cs typeface="Times New Roman" panose="02020603050405020304" pitchFamily="18" charset="0"/>
              </a:rPr>
              <a:t>Tx</a:t>
            </a:r>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 Transmits</a:t>
            </a:r>
          </a:p>
          <a:p>
            <a:pPr lvl="2" algn="just">
              <a:buFont typeface="Times New Roman" panose="02020603050405020304" pitchFamily="18" charset="0"/>
              <a:buChar char="▫"/>
            </a:pP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buFont typeface="Times New Roman" panose="02020603050405020304" pitchFamily="18" charset="0"/>
              <a:buChar char="▫"/>
            </a:pP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Informations</a:t>
            </a:r>
          </a:p>
          <a:p>
            <a:pPr lvl="2" algn="just">
              <a:buFont typeface="Times New Roman" panose="02020603050405020304" pitchFamily="18" charset="0"/>
              <a:buChar char="▫"/>
            </a:pP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buFont typeface="Times New Roman" panose="02020603050405020304" pitchFamily="18" charset="0"/>
              <a:buChar char="▫"/>
            </a:pP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Provide high end driving assistance to the following vehicle and ensures road/transportation facilities safety</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Provides Mobile Network Connectivity Infrastructure</a:t>
            </a:r>
            <a:endParaRPr lang="en-US" altLang="ko-KR" sz="1400"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0" name="TextBox 53"/>
          <p:cNvSpPr txBox="1">
            <a:spLocks noChangeArrowheads="1"/>
          </p:cNvSpPr>
          <p:nvPr/>
        </p:nvSpPr>
        <p:spPr bwMode="auto">
          <a:xfrm>
            <a:off x="491067" y="5029200"/>
            <a:ext cx="8500533" cy="1034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800" dirty="0" smtClean="0">
                <a:cs typeface="Times New Roman" panose="02020603050405020304" pitchFamily="18" charset="0"/>
              </a:rPr>
              <a:t>Advantages</a:t>
            </a:r>
          </a:p>
          <a:p>
            <a:pPr lvl="1" algn="just" latinLnBrk="1"/>
            <a:r>
              <a:rPr lang="en-US" altLang="ko-KR" sz="1200" dirty="0" smtClean="0">
                <a:cs typeface="Times New Roman" panose="02020603050405020304" pitchFamily="18" charset="0"/>
              </a:rPr>
              <a:t>Safety Driver Assistance</a:t>
            </a:r>
          </a:p>
          <a:p>
            <a:pPr lvl="1" algn="just" latinLnBrk="1"/>
            <a:r>
              <a:rPr kumimoji="0" lang="en-US" altLang="ko-KR" sz="1200" dirty="0" smtClean="0">
                <a:cs typeface="Times New Roman" panose="02020603050405020304" pitchFamily="18" charset="0"/>
              </a:rPr>
              <a:t>Real-time 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endParaRPr kumimoji="0" lang="en-US" altLang="ko-KR" sz="1600" dirty="0" smtClean="0">
              <a:cs typeface="Times New Roman" panose="02020603050405020304" pitchFamily="18" charset="0"/>
            </a:endParaRPr>
          </a:p>
        </p:txBody>
      </p:sp>
    </p:spTree>
    <p:extLst>
      <p:ext uri="{BB962C8B-B14F-4D97-AF65-F5344CB8AC3E}">
        <p14:creationId xmlns:p14="http://schemas.microsoft.com/office/powerpoint/2010/main" val="2960989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40266" y="1570038"/>
            <a:ext cx="8229600" cy="2925762"/>
          </a:xfrm>
        </p:spPr>
        <p:txBody>
          <a:bodyPr>
            <a:noAutofit/>
          </a:bodyPr>
          <a:lstStyle/>
          <a:p>
            <a:pPr algn="just"/>
            <a:r>
              <a:rPr lang="en-US" sz="2000" dirty="0" smtClean="0">
                <a:latin typeface="Times New Roman" panose="02020603050405020304" pitchFamily="18" charset="0"/>
                <a:cs typeface="Times New Roman" panose="02020603050405020304" pitchFamily="18" charset="0"/>
              </a:rPr>
              <a:t>Proposed the </a:t>
            </a:r>
            <a:r>
              <a:rPr lang="en-US" sz="2000" dirty="0">
                <a:latin typeface="Times New Roman" panose="02020603050405020304" pitchFamily="18" charset="0"/>
                <a:cs typeface="Times New Roman" panose="02020603050405020304" pitchFamily="18" charset="0"/>
              </a:rPr>
              <a:t>Signage/Display based </a:t>
            </a:r>
            <a:r>
              <a:rPr lang="en-US" sz="2000" dirty="0" err="1">
                <a:latin typeface="Times New Roman" panose="02020603050405020304" pitchFamily="18" charset="0"/>
                <a:cs typeface="Times New Roman" panose="02020603050405020304" pitchFamily="18" charset="0"/>
              </a:rPr>
              <a:t>CamCom</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Link Technology </a:t>
            </a:r>
            <a:r>
              <a:rPr lang="en-US" sz="2000" dirty="0">
                <a:latin typeface="Times New Roman" panose="02020603050405020304" pitchFamily="18" charset="0"/>
                <a:cs typeface="Times New Roman" panose="02020603050405020304" pitchFamily="18" charset="0"/>
              </a:rPr>
              <a:t>for Transportation </a:t>
            </a:r>
            <a:r>
              <a:rPr lang="en-US" sz="2000" dirty="0" smtClean="0">
                <a:latin typeface="Times New Roman" panose="02020603050405020304" pitchFamily="18" charset="0"/>
                <a:cs typeface="Times New Roman" panose="02020603050405020304" pitchFamily="18" charset="0"/>
              </a:rPr>
              <a:t>facilities. </a:t>
            </a:r>
          </a:p>
          <a:p>
            <a:pPr algn="just"/>
            <a:r>
              <a:rPr lang="en-US" sz="2000" dirty="0" smtClean="0">
                <a:latin typeface="Times New Roman" panose="02020603050405020304" pitchFamily="18" charset="0"/>
                <a:cs typeface="Times New Roman" panose="02020603050405020304" pitchFamily="18" charset="0"/>
              </a:rPr>
              <a:t>Driver Assistive Safety Drive use of Signage to CamCom Technology</a:t>
            </a:r>
          </a:p>
          <a:p>
            <a:pPr algn="just"/>
            <a:r>
              <a:rPr lang="en-US" sz="2000" dirty="0" smtClean="0">
                <a:latin typeface="Times New Roman" panose="02020603050405020304" pitchFamily="18" charset="0"/>
                <a:cs typeface="Times New Roman" panose="02020603050405020304" pitchFamily="18" charset="0"/>
              </a:rPr>
              <a:t>CamCom guarantees </a:t>
            </a:r>
            <a:r>
              <a:rPr lang="en-US" sz="2000" dirty="0">
                <a:latin typeface="Times New Roman" panose="02020603050405020304" pitchFamily="18" charset="0"/>
                <a:cs typeface="Times New Roman" panose="02020603050405020304" pitchFamily="18" charset="0"/>
              </a:rPr>
              <a:t>data </a:t>
            </a:r>
            <a:r>
              <a:rPr lang="en-US" sz="2000" dirty="0" smtClean="0">
                <a:latin typeface="Times New Roman" panose="02020603050405020304" pitchFamily="18" charset="0"/>
                <a:cs typeface="Times New Roman" panose="02020603050405020304" pitchFamily="18" charset="0"/>
              </a:rPr>
              <a:t>communication </a:t>
            </a:r>
            <a:r>
              <a:rPr lang="en-US" sz="2000" dirty="0">
                <a:latin typeface="Times New Roman" panose="02020603050405020304" pitchFamily="18" charset="0"/>
                <a:cs typeface="Times New Roman" panose="02020603050405020304" pitchFamily="18" charset="0"/>
              </a:rPr>
              <a:t>from </a:t>
            </a:r>
            <a:r>
              <a:rPr lang="en-US" sz="2000" dirty="0" smtClean="0">
                <a:latin typeface="Times New Roman" panose="02020603050405020304" pitchFamily="18" charset="0"/>
                <a:cs typeface="Times New Roman" panose="02020603050405020304" pitchFamily="18" charset="0"/>
              </a:rPr>
              <a:t>Mobile Infrastructure-to-Vehicle</a:t>
            </a:r>
            <a:r>
              <a:rPr lang="en-US" sz="2000" dirty="0">
                <a:latin typeface="Times New Roman" panose="02020603050405020304" pitchFamily="18" charset="0"/>
                <a:cs typeface="Times New Roman" panose="02020603050405020304" pitchFamily="18" charset="0"/>
              </a:rPr>
              <a:t>, broadcasting many safety related information, hence suitable for </a:t>
            </a:r>
            <a:r>
              <a:rPr lang="en-US" sz="2000" dirty="0" smtClean="0">
                <a:latin typeface="Times New Roman" panose="02020603050405020304" pitchFamily="18" charset="0"/>
                <a:cs typeface="Times New Roman" panose="02020603050405020304" pitchFamily="18" charset="0"/>
              </a:rPr>
              <a:t>road/transportation facilities </a:t>
            </a:r>
            <a:r>
              <a:rPr lang="en-US" sz="2000" dirty="0">
                <a:latin typeface="Times New Roman" panose="02020603050405020304" pitchFamily="18" charset="0"/>
                <a:cs typeface="Times New Roman" panose="02020603050405020304" pitchFamily="18" charset="0"/>
              </a:rPr>
              <a:t>safety applications</a:t>
            </a:r>
            <a:r>
              <a:rPr lang="en-US" sz="2000" dirty="0" smtClean="0">
                <a:latin typeface="Times New Roman" panose="02020603050405020304" pitchFamily="18" charset="0"/>
                <a:cs typeface="Times New Roman" panose="02020603050405020304" pitchFamily="18" charset="0"/>
              </a:rPr>
              <a:t>.</a:t>
            </a:r>
          </a:p>
          <a:p>
            <a:pPr algn="just"/>
            <a:r>
              <a:rPr lang="en-US" sz="2000" dirty="0" smtClean="0">
                <a:latin typeface="Times New Roman" panose="02020603050405020304" pitchFamily="18" charset="0"/>
                <a:cs typeface="Times New Roman" panose="02020603050405020304" pitchFamily="18" charset="0"/>
              </a:rPr>
              <a:t>Easy Integration support with ITS using Mobile Infrastructure Technology</a:t>
            </a:r>
          </a:p>
          <a:p>
            <a:pPr algn="just"/>
            <a:r>
              <a:rPr lang="en-US" sz="2000" dirty="0" smtClean="0">
                <a:latin typeface="Times New Roman" panose="02020603050405020304" pitchFamily="18" charset="0"/>
                <a:cs typeface="Times New Roman" panose="02020603050405020304" pitchFamily="18" charset="0"/>
              </a:rPr>
              <a:t>Novel road/transportation facilities </a:t>
            </a:r>
            <a:r>
              <a:rPr lang="en-US" sz="2000" dirty="0">
                <a:latin typeface="Times New Roman" panose="02020603050405020304" pitchFamily="18" charset="0"/>
                <a:cs typeface="Times New Roman" panose="02020603050405020304" pitchFamily="18" charset="0"/>
              </a:rPr>
              <a:t>safety system </a:t>
            </a:r>
            <a:r>
              <a:rPr lang="en-US" sz="2000" dirty="0" smtClean="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directly related to human and material </a:t>
            </a:r>
            <a:r>
              <a:rPr lang="en-US" sz="2000" dirty="0" smtClean="0">
                <a:latin typeface="Times New Roman" panose="02020603050405020304" pitchFamily="18" charset="0"/>
                <a:cs typeface="Times New Roman" panose="02020603050405020304" pitchFamily="18" charset="0"/>
              </a:rPr>
              <a:t>safety</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4740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5706</TotalTime>
  <Words>359</Words>
  <Application>Microsoft Office PowerPoint</Application>
  <PresentationFormat>On-screen Show (4:3)</PresentationFormat>
  <Paragraphs>60</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Contents</vt:lpstr>
      <vt:lpstr>Signage/Display Transportation Facilities</vt:lpstr>
      <vt:lpstr>Signage/Display based CamCom Link for Transportation facilities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240</cp:revision>
  <cp:lastPrinted>2017-05-07T15:48:38Z</cp:lastPrinted>
  <dcterms:created xsi:type="dcterms:W3CDTF">2010-05-15T17:50:32Z</dcterms:created>
  <dcterms:modified xsi:type="dcterms:W3CDTF">2017-07-11T05:29:40Z</dcterms:modified>
</cp:coreProperties>
</file>