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80" r:id="rId2"/>
    <p:sldId id="289" r:id="rId3"/>
    <p:sldId id="295" r:id="rId4"/>
    <p:sldId id="308" r:id="rId5"/>
    <p:sldId id="310" r:id="rId6"/>
    <p:sldId id="305" r:id="rId7"/>
    <p:sldId id="301"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1" autoAdjust="0"/>
    <p:restoredTop sz="94660"/>
  </p:normalViewPr>
  <p:slideViewPr>
    <p:cSldViewPr>
      <p:cViewPr varScale="1">
        <p:scale>
          <a:sx n="74" d="100"/>
          <a:sy n="74" d="100"/>
        </p:scale>
        <p:origin x="15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7/11/2017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7/11/2017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2017</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15-17-0404-00-0vat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2017</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15-17-0404-00-0vat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7/11/2017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7/11/2017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755422"/>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defRPr/>
            </a:pPr>
            <a:r>
              <a:rPr lang="en-US" sz="1600" b="1" dirty="0" smtClean="0">
                <a:latin typeface="Times New Roman" pitchFamily="18" charset="0"/>
                <a:cs typeface="Times New Roman" pitchFamily="18" charset="0"/>
              </a:rPr>
              <a:t>Submission </a:t>
            </a:r>
            <a:r>
              <a:rPr lang="en-US" sz="1600" b="1" dirty="0">
                <a:latin typeface="Times New Roman" pitchFamily="18" charset="0"/>
                <a:cs typeface="Times New Roman" pitchFamily="18" charset="0"/>
              </a:rPr>
              <a:t>Title:</a:t>
            </a:r>
            <a:r>
              <a:rPr lang="en-US" sz="1600" dirty="0">
                <a:latin typeface="Times New Roman" pitchFamily="18" charset="0"/>
                <a:cs typeface="Times New Roman" pitchFamily="18" charset="0"/>
              </a:rPr>
              <a:t> </a:t>
            </a:r>
            <a:r>
              <a:rPr lang="en-US" sz="1600" dirty="0"/>
              <a:t>System Issues for Vehicular OWC Applications</a:t>
            </a:r>
          </a:p>
          <a:p>
            <a:pPr marL="228600">
              <a:defRPr/>
            </a:pPr>
            <a:endParaRPr lang="en-US" sz="1600" dirty="0">
              <a:latin typeface="Times New Roman" pitchFamily="18" charset="0"/>
              <a:cs typeface="Times New Roman" pitchFamily="18" charset="0"/>
            </a:endParaRPr>
          </a:p>
          <a:p>
            <a:pPr marL="228600">
              <a:defRPr/>
            </a:pPr>
            <a:r>
              <a:rPr lang="en-US" sz="1600" b="1" dirty="0">
                <a:latin typeface="Times New Roman" pitchFamily="18" charset="0"/>
                <a:cs typeface="Times New Roman" pitchFamily="18" charset="0"/>
              </a:rPr>
              <a:t>Date Submitted: </a:t>
            </a:r>
            <a:r>
              <a:rPr lang="en-US" sz="1600" dirty="0">
                <a:latin typeface="Times New Roman" pitchFamily="18" charset="0"/>
                <a:cs typeface="Times New Roman" pitchFamily="18" charset="0"/>
              </a:rPr>
              <a:t>July 2017	</a:t>
            </a:r>
            <a:endParaRPr lang="en-US" sz="1600" dirty="0" smtClean="0">
              <a:latin typeface="Times New Roman" pitchFamily="18" charset="0"/>
              <a:cs typeface="Times New Roman" pitchFamily="18" charset="0"/>
            </a:endParaRPr>
          </a:p>
          <a:p>
            <a:pPr marL="228600">
              <a:defRPr/>
            </a:pPr>
            <a:endParaRPr lang="en-US" sz="1600" dirty="0">
              <a:latin typeface="Times New Roman" pitchFamily="18" charset="0"/>
              <a:cs typeface="Times New Roman" pitchFamily="18" charset="0"/>
            </a:endParaRPr>
          </a:p>
          <a:p>
            <a:pPr marL="228600">
              <a:defRPr/>
            </a:pPr>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Soo-Young Chang (SYCA), </a:t>
            </a:r>
            <a:r>
              <a:rPr lang="en-US" sz="1600" dirty="0" smtClean="0">
                <a:latin typeface="Times New Roman" pitchFamily="18" charset="0"/>
                <a:cs typeface="Times New Roman" pitchFamily="18" charset="0"/>
              </a:rPr>
              <a:t>Jaesang </a:t>
            </a:r>
            <a:r>
              <a:rPr lang="en-US" sz="1600" dirty="0">
                <a:latin typeface="Times New Roman" pitchFamily="18" charset="0"/>
                <a:cs typeface="Times New Roman" pitchFamily="18" charset="0"/>
              </a:rPr>
              <a:t>Cha (SNUST)</a:t>
            </a:r>
          </a:p>
          <a:p>
            <a:pPr marL="228600">
              <a:defRPr/>
            </a:pPr>
            <a:endParaRPr lang="en-US" sz="1600" dirty="0" smtClean="0">
              <a:latin typeface="Times New Roman" pitchFamily="18" charset="0"/>
              <a:cs typeface="Times New Roman" pitchFamily="18" charset="0"/>
            </a:endParaRPr>
          </a:p>
          <a:p>
            <a:pPr marL="228600">
              <a:defRPr/>
            </a:pPr>
            <a:r>
              <a:rPr lang="en-US" sz="1600" dirty="0" smtClean="0">
                <a:latin typeface="Times New Roman" pitchFamily="18" charset="0"/>
                <a:cs typeface="Times New Roman" pitchFamily="18" charset="0"/>
              </a:rPr>
              <a:t>Address</a:t>
            </a:r>
            <a:r>
              <a:rPr lang="en-US" sz="1600" dirty="0">
                <a:latin typeface="Times New Roman" pitchFamily="18" charset="0"/>
                <a:cs typeface="Times New Roman" pitchFamily="18" charset="0"/>
              </a:rPr>
              <a:t>:</a:t>
            </a:r>
          </a:p>
          <a:p>
            <a:pPr marL="228600">
              <a:defRPr/>
            </a:pPr>
            <a:endParaRPr lang="en-US" sz="1600" dirty="0" smtClean="0">
              <a:latin typeface="Times New Roman" pitchFamily="18" charset="0"/>
              <a:cs typeface="Times New Roman" pitchFamily="18" charset="0"/>
            </a:endParaRPr>
          </a:p>
          <a:p>
            <a:pPr marL="228600">
              <a:defRPr/>
            </a:pPr>
            <a:r>
              <a:rPr lang="en-US" sz="1600" dirty="0" smtClean="0">
                <a:latin typeface="Times New Roman" pitchFamily="18" charset="0"/>
                <a:cs typeface="Times New Roman" pitchFamily="18" charset="0"/>
              </a:rPr>
              <a:t>Contact </a:t>
            </a:r>
            <a:r>
              <a:rPr lang="en-US" sz="1600" dirty="0">
                <a:latin typeface="Times New Roman" pitchFamily="18" charset="0"/>
                <a:cs typeface="Times New Roman" pitchFamily="18" charset="0"/>
              </a:rPr>
              <a:t>Information: 530 574 2741 [sychang@ecs.csus.edu], +82-2-970-6431 [chajs@seoultech.ac.kr]</a:t>
            </a:r>
          </a:p>
          <a:p>
            <a:pPr marL="228600">
              <a:spcBef>
                <a:spcPts val="600"/>
              </a:spcBef>
              <a:spcAft>
                <a:spcPts val="600"/>
              </a:spcAft>
              <a:defRPr/>
            </a:pPr>
            <a:r>
              <a:rPr lang="en-US" sz="1600" b="1" dirty="0" smtClean="0">
                <a:latin typeface="Times New Roman" pitchFamily="18" charset="0"/>
                <a:cs typeface="Times New Roman" pitchFamily="18" charset="0"/>
              </a:rPr>
              <a:t>Re</a:t>
            </a:r>
            <a:r>
              <a:rPr lang="en-US" sz="1600" b="1" dirty="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spcBef>
                <a:spcPts val="600"/>
              </a:spcBef>
              <a:spcAft>
                <a:spcPts val="600"/>
              </a:spcAft>
              <a:defRPr/>
            </a:pPr>
            <a:r>
              <a:rPr lang="en-US" sz="1600" b="1" dirty="0">
                <a:latin typeface="Times New Roman" pitchFamily="18" charset="0"/>
                <a:cs typeface="Times New Roman" pitchFamily="18" charset="0"/>
              </a:rPr>
              <a:t>Abstract: </a:t>
            </a:r>
            <a:r>
              <a:rPr lang="en-US" sz="1600" dirty="0">
                <a:latin typeface="Times New Roman" pitchFamily="18" charset="0"/>
                <a:cs typeface="Times New Roman" pitchFamily="18" charset="0"/>
              </a:rPr>
              <a:t>Some system requirements/issues for vehicular OWC applications are identified in this document.	</a:t>
            </a:r>
          </a:p>
          <a:p>
            <a:pPr marL="228600">
              <a:spcBef>
                <a:spcPts val="600"/>
              </a:spcBef>
              <a:spcAft>
                <a:spcPts val="600"/>
              </a:spcAft>
              <a:defRPr/>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suggest some technical requirements/issues for vehicular applications.	</a:t>
            </a:r>
          </a:p>
          <a:p>
            <a:pPr marL="228600" algn="just">
              <a:defRPr/>
            </a:pPr>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defRPr/>
            </a:pPr>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447800"/>
            <a:ext cx="8229600" cy="609600"/>
          </a:xfrm>
        </p:spPr>
        <p:txBody>
          <a:bodyPr>
            <a:normAutofit/>
          </a:bodyPr>
          <a:lstStyle/>
          <a:p>
            <a:r>
              <a:rPr lang="en-US" altLang="ko-KR" sz="3200" b="1" dirty="0">
                <a:ea typeface="굴림" panose="020B0600000101010101" pitchFamily="50" charset="-127"/>
              </a:rPr>
              <a:t>Contents</a:t>
            </a:r>
            <a:endParaRPr lang="en-US" sz="3200" b="1" dirty="0"/>
          </a:p>
        </p:txBody>
      </p:sp>
      <p:sp>
        <p:nvSpPr>
          <p:cNvPr id="3" name="Content Placeholder 2"/>
          <p:cNvSpPr>
            <a:spLocks noGrp="1"/>
          </p:cNvSpPr>
          <p:nvPr>
            <p:ph idx="1"/>
          </p:nvPr>
        </p:nvSpPr>
        <p:spPr>
          <a:xfrm>
            <a:off x="249766" y="2743200"/>
            <a:ext cx="8644467" cy="1981200"/>
          </a:xfrm>
        </p:spPr>
        <p:txBody>
          <a:bodyPr>
            <a:noAutofit/>
          </a:bodyPr>
          <a:lstStyle/>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Problems to be solved for ITS</a:t>
            </a:r>
          </a:p>
          <a:p>
            <a:r>
              <a:rPr lang="en-US" sz="2400" dirty="0" smtClean="0">
                <a:latin typeface="Times New Roman" panose="02020603050405020304" pitchFamily="18" charset="0"/>
                <a:ea typeface="굴림" panose="020B0600000101010101" pitchFamily="50" charset="-127"/>
                <a:cs typeface="Times New Roman" panose="02020603050405020304" pitchFamily="18" charset="0"/>
              </a:rPr>
              <a:t>Reference</a:t>
            </a:r>
            <a:endParaRPr lang="en-US" sz="2400" dirty="0"/>
          </a:p>
        </p:txBody>
      </p:sp>
    </p:spTree>
    <p:extLst>
      <p:ext uri="{BB962C8B-B14F-4D97-AF65-F5344CB8AC3E}">
        <p14:creationId xmlns:p14="http://schemas.microsoft.com/office/powerpoint/2010/main" val="518567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 y="673948"/>
            <a:ext cx="8991600" cy="685800"/>
          </a:xfrm>
        </p:spPr>
        <p:txBody>
          <a:bodyPr>
            <a:normAutofit/>
          </a:bodyPr>
          <a:lstStyle/>
          <a:p>
            <a:r>
              <a:rPr lang="en-US" sz="3000" b="1" dirty="0"/>
              <a:t>PROBLEMS TO BE SOLVED FOR ITS (</a:t>
            </a:r>
            <a:r>
              <a:rPr lang="en-US" sz="3000" b="1" dirty="0" smtClean="0"/>
              <a:t>1)</a:t>
            </a:r>
            <a:endParaRPr lang="en-US" sz="3000" b="1" dirty="0"/>
          </a:p>
        </p:txBody>
      </p:sp>
      <p:sp>
        <p:nvSpPr>
          <p:cNvPr id="8" name="Content Placeholder 2"/>
          <p:cNvSpPr>
            <a:spLocks noGrp="1"/>
          </p:cNvSpPr>
          <p:nvPr>
            <p:ph idx="1"/>
          </p:nvPr>
        </p:nvSpPr>
        <p:spPr>
          <a:xfrm>
            <a:off x="67733" y="1464846"/>
            <a:ext cx="8991600" cy="1676400"/>
          </a:xfrm>
        </p:spPr>
        <p:txBody>
          <a:bodyPr>
            <a:noAutofit/>
          </a:bodyPr>
          <a:lstStyle/>
          <a:p>
            <a:r>
              <a:rPr lang="en-US" sz="2400" dirty="0">
                <a:latin typeface="Times New Roman" panose="02020603050405020304" pitchFamily="18" charset="0"/>
                <a:cs typeface="Times New Roman" panose="02020603050405020304" pitchFamily="18" charset="0"/>
              </a:rPr>
              <a:t>Link set-up time &lt;10 </a:t>
            </a:r>
            <a:r>
              <a:rPr lang="en-US" sz="2400" dirty="0" err="1">
                <a:latin typeface="Times New Roman" panose="02020603050405020304" pitchFamily="18" charset="0"/>
                <a:cs typeface="Times New Roman" panose="02020603050405020304" pitchFamily="18" charset="0"/>
              </a:rPr>
              <a:t>ms</a:t>
            </a:r>
            <a:endParaRPr lang="en-US" sz="2400" dirty="0">
              <a:latin typeface="Times New Roman" panose="02020603050405020304" pitchFamily="18" charset="0"/>
              <a:cs typeface="Times New Roman" panose="02020603050405020304" pitchFamily="18" charset="0"/>
            </a:endParaRPr>
          </a:p>
          <a:p>
            <a:pPr lvl="1"/>
            <a:r>
              <a:rPr lang="en-US" sz="2000" dirty="0">
                <a:latin typeface="Times New Roman" panose="02020603050405020304" pitchFamily="18" charset="0"/>
                <a:cs typeface="Times New Roman" panose="02020603050405020304" pitchFamily="18" charset="0"/>
              </a:rPr>
              <a:t>The most crucial and time-consuming part in a </a:t>
            </a:r>
            <a:r>
              <a:rPr lang="en-US" sz="2000" dirty="0" smtClean="0">
                <a:latin typeface="Times New Roman" panose="02020603050405020304" pitchFamily="18" charset="0"/>
                <a:cs typeface="Times New Roman" panose="02020603050405020304" pitchFamily="18" charset="0"/>
              </a:rPr>
              <a:t>multi-node </a:t>
            </a:r>
            <a:r>
              <a:rPr lang="en-US" sz="2000" dirty="0">
                <a:latin typeface="Times New Roman" panose="02020603050405020304" pitchFamily="18" charset="0"/>
                <a:cs typeface="Times New Roman" panose="02020603050405020304" pitchFamily="18" charset="0"/>
              </a:rPr>
              <a:t>environment is the link-setup procedure. </a:t>
            </a:r>
          </a:p>
          <a:p>
            <a:pPr lvl="1"/>
            <a:r>
              <a:rPr lang="en-US" sz="2000" dirty="0">
                <a:latin typeface="Times New Roman" panose="02020603050405020304" pitchFamily="18" charset="0"/>
                <a:cs typeface="Times New Roman" panose="02020603050405020304" pitchFamily="18" charset="0"/>
              </a:rPr>
              <a:t>Especially in a free space situation with unpredictable and fast changing link conditions.</a:t>
            </a:r>
          </a:p>
          <a:p>
            <a:pPr lvl="1"/>
            <a:r>
              <a:rPr lang="en-US" sz="2000" dirty="0">
                <a:latin typeface="Times New Roman" panose="02020603050405020304" pitchFamily="18" charset="0"/>
                <a:cs typeface="Times New Roman" panose="02020603050405020304" pitchFamily="18" charset="0"/>
              </a:rPr>
              <a:t>TDMA Scheme enables a very fast link set-up. </a:t>
            </a:r>
          </a:p>
          <a:p>
            <a:pPr lvl="2">
              <a:buFont typeface="Times New Roman" panose="02020603050405020304" pitchFamily="18" charset="0"/>
              <a:buChar char="▫"/>
            </a:pPr>
            <a:r>
              <a:rPr lang="en-US" sz="1600" dirty="0">
                <a:latin typeface="Times New Roman" panose="02020603050405020304" pitchFamily="18" charset="0"/>
                <a:cs typeface="Times New Roman" panose="02020603050405020304" pitchFamily="18" charset="0"/>
              </a:rPr>
              <a:t>The protocol establishes a new communication link, exchanges data on this link, and closes the link within only one frame. </a:t>
            </a:r>
          </a:p>
          <a:p>
            <a:pPr lvl="2">
              <a:buFont typeface="Times New Roman" panose="02020603050405020304" pitchFamily="18" charset="0"/>
              <a:buChar char="▫"/>
            </a:pPr>
            <a:r>
              <a:rPr lang="en-US" sz="1600" dirty="0">
                <a:latin typeface="Times New Roman" panose="02020603050405020304" pitchFamily="18" charset="0"/>
                <a:cs typeface="Times New Roman" panose="02020603050405020304" pitchFamily="18" charset="0"/>
              </a:rPr>
              <a:t>Furthermore it provides a very fast link re-establishment within one frame after short break-outs</a:t>
            </a:r>
            <a:r>
              <a:rPr lang="en-US"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4630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4000" cy="731838"/>
          </a:xfrm>
        </p:spPr>
        <p:txBody>
          <a:bodyPr>
            <a:normAutofit/>
          </a:bodyPr>
          <a:lstStyle/>
          <a:p>
            <a:r>
              <a:rPr lang="en-US" sz="3000" b="1" dirty="0"/>
              <a:t>PROBLEMS TO BE SOLVED FOR ITS </a:t>
            </a:r>
            <a:r>
              <a:rPr lang="en-US" sz="3000" b="1" dirty="0" smtClean="0"/>
              <a:t>(2)</a:t>
            </a:r>
            <a:endParaRPr lang="en-US" sz="3000" b="1" dirty="0"/>
          </a:p>
        </p:txBody>
      </p:sp>
      <p:sp>
        <p:nvSpPr>
          <p:cNvPr id="3" name="Content Placeholder 2"/>
          <p:cNvSpPr>
            <a:spLocks noGrp="1"/>
          </p:cNvSpPr>
          <p:nvPr>
            <p:ph idx="1"/>
          </p:nvPr>
        </p:nvSpPr>
        <p:spPr>
          <a:xfrm>
            <a:off x="409380" y="1828800"/>
            <a:ext cx="8506019" cy="685800"/>
          </a:xfrm>
        </p:spPr>
        <p:txBody>
          <a:bodyPr>
            <a:noAutofit/>
          </a:bodyPr>
          <a:lstStyle/>
          <a:p>
            <a:pPr algn="just"/>
            <a:r>
              <a:rPr lang="en-US" sz="2400" dirty="0">
                <a:latin typeface="Times New Roman" panose="02020603050405020304" pitchFamily="18" charset="0"/>
                <a:cs typeface="Times New Roman" panose="02020603050405020304" pitchFamily="18" charset="0"/>
              </a:rPr>
              <a:t>Beam forming and zone </a:t>
            </a:r>
            <a:r>
              <a:rPr lang="en-US" sz="2400" dirty="0" smtClean="0">
                <a:latin typeface="Times New Roman" panose="02020603050405020304" pitchFamily="18" charset="0"/>
                <a:cs typeface="Times New Roman" panose="02020603050405020304" pitchFamily="18" charset="0"/>
              </a:rPr>
              <a:t>sectoring</a:t>
            </a:r>
            <a:endParaRPr lang="en-US" sz="2000" dirty="0">
              <a:latin typeface="Times New Roman" panose="02020603050405020304" pitchFamily="18" charset="0"/>
              <a:cs typeface="Times New Roman" panose="02020603050405020304" pitchFamily="18" charset="0"/>
            </a:endParaRPr>
          </a:p>
          <a:p>
            <a:pPr lvl="1" algn="just"/>
            <a:r>
              <a:rPr lang="en-US" sz="2000" dirty="0">
                <a:latin typeface="Times New Roman" panose="02020603050405020304" pitchFamily="18" charset="0"/>
                <a:cs typeface="Times New Roman" panose="02020603050405020304" pitchFamily="18" charset="0"/>
              </a:rPr>
              <a:t>Appropriate beam forming and/or zone sectoring may be needed to share communication resources and to exchange information with right communication partners by directing in right directions with appropriate beam widths.</a:t>
            </a:r>
          </a:p>
          <a:p>
            <a:pPr lvl="1" algn="just"/>
            <a:r>
              <a:rPr lang="en-US" sz="2000" dirty="0">
                <a:latin typeface="Times New Roman" panose="02020603050405020304" pitchFamily="18" charset="0"/>
                <a:cs typeface="Times New Roman" panose="02020603050405020304" pitchFamily="18" charset="0"/>
              </a:rPr>
              <a:t>Focusing</a:t>
            </a:r>
          </a:p>
          <a:p>
            <a:pPr lvl="1" algn="just"/>
            <a:r>
              <a:rPr lang="en-US" sz="2000" dirty="0">
                <a:latin typeface="Times New Roman" panose="02020603050405020304" pitchFamily="18" charset="0"/>
                <a:cs typeface="Times New Roman" panose="02020603050405020304" pitchFamily="18" charset="0"/>
              </a:rPr>
              <a:t>Beam shaping</a:t>
            </a:r>
          </a:p>
          <a:p>
            <a:pPr lvl="1" algn="just"/>
            <a:r>
              <a:rPr lang="en-US" sz="2000" dirty="0">
                <a:latin typeface="Times New Roman" panose="02020603050405020304" pitchFamily="18" charset="0"/>
                <a:cs typeface="Times New Roman" panose="02020603050405020304" pitchFamily="18" charset="0"/>
              </a:rPr>
              <a:t>Multi beam antennas</a:t>
            </a:r>
          </a:p>
          <a:p>
            <a:pPr lvl="1" algn="just"/>
            <a:r>
              <a:rPr lang="en-US" sz="2000" dirty="0">
                <a:latin typeface="Times New Roman" panose="02020603050405020304" pitchFamily="18" charset="0"/>
                <a:cs typeface="Times New Roman" panose="02020603050405020304" pitchFamily="18" charset="0"/>
              </a:rPr>
              <a:t>Defining communication zones</a:t>
            </a:r>
          </a:p>
          <a:p>
            <a:pPr lvl="1" algn="just"/>
            <a:r>
              <a:rPr lang="en-US" sz="2000" dirty="0">
                <a:latin typeface="Times New Roman" panose="02020603050405020304" pitchFamily="18" charset="0"/>
                <a:cs typeface="Times New Roman" panose="02020603050405020304" pitchFamily="18" charset="0"/>
              </a:rPr>
              <a:t>Supporting multiple links at the same time</a:t>
            </a:r>
            <a:endParaRPr lang="en-US" sz="2000" dirty="0" smtClean="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5593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731838"/>
          </a:xfrm>
        </p:spPr>
        <p:txBody>
          <a:bodyPr>
            <a:normAutofit/>
          </a:bodyPr>
          <a:lstStyle/>
          <a:p>
            <a:r>
              <a:rPr lang="en-US" sz="2800" b="1" dirty="0"/>
              <a:t>PROBLEMS TO BE SOLVED FOR ITS </a:t>
            </a:r>
            <a:r>
              <a:rPr lang="en-US" sz="2800" b="1" dirty="0" smtClean="0"/>
              <a:t>(3)</a:t>
            </a:r>
            <a:endParaRPr lang="en-US" sz="2800" b="1" dirty="0"/>
          </a:p>
        </p:txBody>
      </p:sp>
      <p:sp>
        <p:nvSpPr>
          <p:cNvPr id="3" name="Content Placeholder 2"/>
          <p:cNvSpPr>
            <a:spLocks noGrp="1"/>
          </p:cNvSpPr>
          <p:nvPr>
            <p:ph idx="1"/>
          </p:nvPr>
        </p:nvSpPr>
        <p:spPr>
          <a:xfrm>
            <a:off x="410632" y="1600200"/>
            <a:ext cx="8580967" cy="4419600"/>
          </a:xfrm>
        </p:spPr>
        <p:txBody>
          <a:bodyPr>
            <a:noAutofit/>
          </a:bodyPr>
          <a:lstStyle/>
          <a:p>
            <a:pPr algn="just"/>
            <a:r>
              <a:rPr lang="en-US" sz="2400" dirty="0">
                <a:latin typeface="Times New Roman" panose="02020603050405020304" pitchFamily="18" charset="0"/>
                <a:cs typeface="Times New Roman" panose="02020603050405020304" pitchFamily="18" charset="0"/>
              </a:rPr>
              <a:t>Few milliseconds latencies and communication delays.</a:t>
            </a:r>
          </a:p>
          <a:p>
            <a:pPr algn="just"/>
            <a:r>
              <a:rPr lang="en-US" sz="2400" dirty="0">
                <a:latin typeface="Times New Roman" panose="02020603050405020304" pitchFamily="18" charset="0"/>
                <a:cs typeface="Times New Roman" panose="02020603050405020304" pitchFamily="18" charset="0"/>
              </a:rPr>
              <a:t>Need of distance estimation of the communicating party (?)</a:t>
            </a:r>
          </a:p>
          <a:p>
            <a:pPr algn="just"/>
            <a:r>
              <a:rPr lang="en-US" sz="2400" dirty="0">
                <a:latin typeface="Times New Roman" panose="02020603050405020304" pitchFamily="18" charset="0"/>
                <a:cs typeface="Times New Roman" panose="02020603050405020304" pitchFamily="18" charset="0"/>
              </a:rPr>
              <a:t>Interference mitigation to be provided (?)</a:t>
            </a:r>
          </a:p>
          <a:p>
            <a:pPr algn="just"/>
            <a:r>
              <a:rPr lang="en-US" sz="2400" dirty="0">
                <a:latin typeface="Times New Roman" panose="02020603050405020304" pitchFamily="18" charset="0"/>
                <a:cs typeface="Times New Roman" panose="02020603050405020304" pitchFamily="18" charset="0"/>
              </a:rPr>
              <a:t>Adaptive data speed with minimum speed of 1 Mbps</a:t>
            </a:r>
          </a:p>
          <a:p>
            <a:pPr lvl="1" algn="just"/>
            <a:r>
              <a:rPr lang="en-US" sz="2000" dirty="0">
                <a:latin typeface="Times New Roman" panose="02020603050405020304" pitchFamily="18" charset="0"/>
                <a:cs typeface="Times New Roman" panose="02020603050405020304" pitchFamily="18" charset="0"/>
              </a:rPr>
              <a:t>The data transmission speed is negotiated at the set-up of the link and can be changed during the communication session.</a:t>
            </a:r>
          </a:p>
          <a:p>
            <a:pPr lvl="1" algn="just"/>
            <a:r>
              <a:rPr lang="en-US" sz="2000" dirty="0">
                <a:latin typeface="Times New Roman" panose="02020603050405020304" pitchFamily="18" charset="0"/>
                <a:cs typeface="Times New Roman" panose="02020603050405020304" pitchFamily="18" charset="0"/>
              </a:rPr>
              <a:t>Adaptive modulation schemes to data rates</a:t>
            </a:r>
          </a:p>
          <a:p>
            <a:pPr algn="just"/>
            <a:r>
              <a:rPr lang="en-US" sz="2400" dirty="0">
                <a:latin typeface="Times New Roman" panose="02020603050405020304" pitchFamily="18" charset="0"/>
                <a:cs typeface="Times New Roman" panose="02020603050405020304" pitchFamily="18" charset="0"/>
              </a:rPr>
              <a:t>Handover needed (?)</a:t>
            </a:r>
          </a:p>
          <a:p>
            <a:pPr lvl="1" algn="just"/>
            <a:r>
              <a:rPr lang="en-US" sz="2000" dirty="0">
                <a:latin typeface="Times New Roman" panose="02020603050405020304" pitchFamily="18" charset="0"/>
                <a:cs typeface="Times New Roman" panose="02020603050405020304" pitchFamily="18" charset="0"/>
              </a:rPr>
              <a:t>A Handover is possible in the same medium (visible light to visible light) as well as between different media (e.g. visible light to IR or Microwave) to guarantee the continuity of the communication session.</a:t>
            </a:r>
          </a:p>
        </p:txBody>
      </p:sp>
    </p:spTree>
    <p:extLst>
      <p:ext uri="{BB962C8B-B14F-4D97-AF65-F5344CB8AC3E}">
        <p14:creationId xmlns:p14="http://schemas.microsoft.com/office/powerpoint/2010/main" val="981839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4000" cy="731838"/>
          </a:xfrm>
        </p:spPr>
        <p:txBody>
          <a:bodyPr>
            <a:normAutofit/>
          </a:bodyPr>
          <a:lstStyle/>
          <a:p>
            <a:r>
              <a:rPr lang="en-US" sz="3200" b="1" dirty="0"/>
              <a:t>PROBLEMS TO BE SOLVED FOR ITS </a:t>
            </a:r>
            <a:r>
              <a:rPr lang="en-US" sz="3200" b="1" dirty="0" smtClean="0"/>
              <a:t>(4)</a:t>
            </a:r>
            <a:endParaRPr lang="en-US" sz="3200" b="1" dirty="0"/>
          </a:p>
        </p:txBody>
      </p:sp>
      <p:sp>
        <p:nvSpPr>
          <p:cNvPr id="3" name="Content Placeholder 2"/>
          <p:cNvSpPr>
            <a:spLocks noGrp="1"/>
          </p:cNvSpPr>
          <p:nvPr>
            <p:ph idx="1"/>
          </p:nvPr>
        </p:nvSpPr>
        <p:spPr>
          <a:xfrm>
            <a:off x="410633" y="1595796"/>
            <a:ext cx="8322734" cy="2849562"/>
          </a:xfrm>
        </p:spPr>
        <p:txBody>
          <a:bodyPr>
            <a:noAutofit/>
          </a:bodyPr>
          <a:lstStyle/>
          <a:p>
            <a:pPr algn="just"/>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Multiple types of communications</a:t>
            </a:r>
          </a:p>
          <a:p>
            <a:pPr lvl="1" algn="just"/>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Point-to-Point</a:t>
            </a:r>
          </a:p>
          <a:p>
            <a:pPr lvl="1" algn="just"/>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Point-to-Multipoint</a:t>
            </a:r>
          </a:p>
          <a:p>
            <a:pPr lvl="1" algn="just"/>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Multiple Point-to-Multipoint</a:t>
            </a:r>
          </a:p>
          <a:p>
            <a:pPr lvl="1" algn="just"/>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Broadcast</a:t>
            </a:r>
          </a:p>
          <a:p>
            <a:pPr lvl="1" algn="just"/>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Multicast</a:t>
            </a:r>
          </a:p>
          <a:p>
            <a:pPr lvl="1" algn="just"/>
            <a:r>
              <a:rPr lang="en-US" altLang="ko-KR" sz="2000" dirty="0" err="1">
                <a:latin typeface="Times New Roman" panose="02020603050405020304" pitchFamily="18" charset="0"/>
                <a:ea typeface="굴림" panose="020B0600000101010101" pitchFamily="50" charset="-127"/>
                <a:cs typeface="Times New Roman" panose="02020603050405020304" pitchFamily="18" charset="0"/>
              </a:rPr>
              <a:t>Anycast</a:t>
            </a:r>
            <a:endParaRPr lang="en-US" altLang="ko-KR" sz="2000" dirty="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Master-Slave</a:t>
            </a:r>
          </a:p>
          <a:p>
            <a:pPr algn="just"/>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Master-slave setting for TDMA management</a:t>
            </a:r>
          </a:p>
          <a:p>
            <a:pPr lvl="1" algn="just"/>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802.22.1 PPD-SPD set-up procedure may be applied.</a:t>
            </a:r>
          </a:p>
          <a:p>
            <a:pPr algn="just"/>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New node registration to the network</a:t>
            </a:r>
          </a:p>
          <a:p>
            <a:pPr algn="just"/>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Collision problem to be solved</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22071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731838"/>
          </a:xfrm>
        </p:spPr>
        <p:txBody>
          <a:bodyPr/>
          <a:lstStyle/>
          <a:p>
            <a:r>
              <a:rPr lang="en-US" sz="3200" b="1" dirty="0" smtClean="0"/>
              <a:t>REFERENCES</a:t>
            </a:r>
            <a:endParaRPr lang="en-US" sz="3200" b="1" dirty="0"/>
          </a:p>
        </p:txBody>
      </p:sp>
      <p:sp>
        <p:nvSpPr>
          <p:cNvPr id="3" name="Content Placeholder 2"/>
          <p:cNvSpPr>
            <a:spLocks noGrp="1"/>
          </p:cNvSpPr>
          <p:nvPr>
            <p:ph idx="1"/>
          </p:nvPr>
        </p:nvSpPr>
        <p:spPr>
          <a:xfrm>
            <a:off x="410633" y="1905000"/>
            <a:ext cx="8322734" cy="1706562"/>
          </a:xfrm>
        </p:spPr>
        <p:txBody>
          <a:bodyPr>
            <a:noAutofit/>
          </a:bodyPr>
          <a:lstStyle/>
          <a:p>
            <a:pPr algn="just"/>
            <a:r>
              <a:rPr lang="en-US" sz="2400" dirty="0">
                <a:latin typeface="Times New Roman" panose="02020603050405020304" pitchFamily="18" charset="0"/>
                <a:cs typeface="Times New Roman" panose="02020603050405020304" pitchFamily="18" charset="0"/>
              </a:rPr>
              <a:t>International Standard ISO 21214. Intelligent transport systems – Continuous air interface, long and medium range (CALM) – Infrared systems. July 2006</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err="1">
                <a:latin typeface="Times New Roman" panose="02020603050405020304" pitchFamily="18" charset="0"/>
                <a:cs typeface="Times New Roman" panose="02020603050405020304" pitchFamily="18" charset="0"/>
              </a:rPr>
              <a:t>Rumpf</a:t>
            </a:r>
            <a:r>
              <a:rPr lang="en-US" sz="2400" dirty="0">
                <a:latin typeface="Times New Roman" panose="02020603050405020304" pitchFamily="18" charset="0"/>
                <a:cs typeface="Times New Roman" panose="02020603050405020304" pitchFamily="18" charset="0"/>
              </a:rPr>
              <a:t>, S. (2006). CALM-general – presentation for the South Korean CALM meeting 2004 in Seoul.</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Werner Rom et al., The novel International Standard ISO 21214: Intelligent transport systems – Continuous air interface, long and medium range (CALM) – Infrared systems.</a:t>
            </a:r>
          </a:p>
        </p:txBody>
      </p:sp>
    </p:spTree>
    <p:extLst>
      <p:ext uri="{BB962C8B-B14F-4D97-AF65-F5344CB8AC3E}">
        <p14:creationId xmlns:p14="http://schemas.microsoft.com/office/powerpoint/2010/main" val="2778222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6045</TotalTime>
  <Words>427</Words>
  <Application>Microsoft Office PowerPoint</Application>
  <PresentationFormat>On-screen Show (4:3)</PresentationFormat>
  <Paragraphs>66</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굴림</vt:lpstr>
      <vt:lpstr>Arial</vt:lpstr>
      <vt:lpstr>Calibri</vt:lpstr>
      <vt:lpstr>Times New Roman</vt:lpstr>
      <vt:lpstr>Office Theme</vt:lpstr>
      <vt:lpstr>PowerPoint Presentation</vt:lpstr>
      <vt:lpstr>Contents</vt:lpstr>
      <vt:lpstr>PROBLEMS TO BE SOLVED FOR ITS (1)</vt:lpstr>
      <vt:lpstr>PROBLEMS TO BE SOLVED FOR ITS (2)</vt:lpstr>
      <vt:lpstr>PROBLEMS TO BE SOLVED FOR ITS (3)</vt:lpstr>
      <vt:lpstr>PROBLEMS TO BE SOLVED FOR ITS (4)</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292</cp:revision>
  <cp:lastPrinted>2017-05-07T15:48:38Z</cp:lastPrinted>
  <dcterms:created xsi:type="dcterms:W3CDTF">2010-05-15T17:50:32Z</dcterms:created>
  <dcterms:modified xsi:type="dcterms:W3CDTF">2017-07-11T05:27:45Z</dcterms:modified>
</cp:coreProperties>
</file>