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80" r:id="rId2"/>
    <p:sldId id="289" r:id="rId3"/>
    <p:sldId id="295" r:id="rId4"/>
    <p:sldId id="308" r:id="rId5"/>
    <p:sldId id="310" r:id="rId6"/>
    <p:sldId id="305" r:id="rId7"/>
    <p:sldId id="311" r:id="rId8"/>
    <p:sldId id="301"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9601" autoAdjust="0"/>
    <p:restoredTop sz="94660"/>
  </p:normalViewPr>
  <p:slideViewPr>
    <p:cSldViewPr>
      <p:cViewPr varScale="1">
        <p:scale>
          <a:sx n="75" d="100"/>
          <a:sy n="75" d="100"/>
        </p:scale>
        <p:origin x="14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7/11/2017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7/11/2017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July 2017</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15-17-0403-00-0vat</a:t>
            </a:r>
            <a:endParaRPr lang="en-US"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2017</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15-17-0403-00-0vat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7/11/2017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7/11/2017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7/11/2017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 y="533400"/>
            <a:ext cx="8991600" cy="5755422"/>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endParaRPr lang="en-US" sz="1600" b="1" dirty="0" smtClean="0">
              <a:latin typeface="Times New Roman" pitchFamily="18" charset="0"/>
              <a:cs typeface="Times New Roman" pitchFamily="18" charset="0"/>
            </a:endParaRPr>
          </a:p>
          <a:p>
            <a:pPr marL="228600">
              <a:defRPr/>
            </a:pPr>
            <a:r>
              <a:rPr lang="en-US" sz="1600" b="1" dirty="0" smtClean="0">
                <a:latin typeface="Times New Roman" pitchFamily="18" charset="0"/>
                <a:cs typeface="Times New Roman" pitchFamily="18" charset="0"/>
              </a:rPr>
              <a:t>Submission </a:t>
            </a:r>
            <a:r>
              <a:rPr lang="en-US" sz="1600" b="1" dirty="0">
                <a:latin typeface="Times New Roman" pitchFamily="18" charset="0"/>
                <a:cs typeface="Times New Roman" pitchFamily="18" charset="0"/>
              </a:rPr>
              <a:t>Title:</a:t>
            </a:r>
            <a:r>
              <a:rPr lang="en-US" sz="1600" dirty="0">
                <a:latin typeface="Times New Roman" pitchFamily="18" charset="0"/>
                <a:cs typeface="Times New Roman" pitchFamily="18" charset="0"/>
              </a:rPr>
              <a:t> </a:t>
            </a:r>
            <a:r>
              <a:rPr lang="en-US" sz="1600" dirty="0"/>
              <a:t>Color Space Based Modulation and Color-Independent Visual-MIMO</a:t>
            </a:r>
          </a:p>
          <a:p>
            <a:pPr marL="228600">
              <a:defRPr/>
            </a:pPr>
            <a:endParaRPr lang="en-US" sz="1600" dirty="0">
              <a:latin typeface="Times New Roman" pitchFamily="18" charset="0"/>
              <a:cs typeface="Times New Roman" pitchFamily="18" charset="0"/>
            </a:endParaRPr>
          </a:p>
          <a:p>
            <a:pPr marL="228600">
              <a:defRPr/>
            </a:pPr>
            <a:r>
              <a:rPr lang="en-US" sz="1600" b="1" dirty="0">
                <a:latin typeface="Times New Roman" pitchFamily="18" charset="0"/>
                <a:cs typeface="Times New Roman" pitchFamily="18" charset="0"/>
              </a:rPr>
              <a:t>Date Submitted: </a:t>
            </a:r>
            <a:r>
              <a:rPr lang="en-US" sz="1600" dirty="0">
                <a:latin typeface="Times New Roman" pitchFamily="18" charset="0"/>
                <a:cs typeface="Times New Roman" pitchFamily="18" charset="0"/>
              </a:rPr>
              <a:t>July 2017	</a:t>
            </a:r>
            <a:endParaRPr lang="en-US" sz="1600" dirty="0" smtClean="0">
              <a:latin typeface="Times New Roman" pitchFamily="18" charset="0"/>
              <a:cs typeface="Times New Roman" pitchFamily="18" charset="0"/>
            </a:endParaRPr>
          </a:p>
          <a:p>
            <a:pPr marL="228600">
              <a:defRPr/>
            </a:pPr>
            <a:endParaRPr lang="en-US" sz="1600" dirty="0">
              <a:latin typeface="Times New Roman" pitchFamily="18" charset="0"/>
              <a:cs typeface="Times New Roman" pitchFamily="18" charset="0"/>
            </a:endParaRPr>
          </a:p>
          <a:p>
            <a:pPr marL="228600">
              <a:defRPr/>
            </a:pPr>
            <a:r>
              <a:rPr lang="en-US" sz="1600" b="1" dirty="0">
                <a:latin typeface="Times New Roman" pitchFamily="18" charset="0"/>
                <a:cs typeface="Times New Roman" pitchFamily="18" charset="0"/>
              </a:rPr>
              <a:t>Source:</a:t>
            </a:r>
            <a:r>
              <a:rPr lang="en-US" sz="1600" dirty="0">
                <a:latin typeface="Times New Roman" pitchFamily="18" charset="0"/>
                <a:cs typeface="Times New Roman" pitchFamily="18" charset="0"/>
              </a:rPr>
              <a:t> Soo-Young Chang (SYCA), </a:t>
            </a:r>
            <a:r>
              <a:rPr lang="en-US" sz="1600" dirty="0" smtClean="0">
                <a:latin typeface="Times New Roman" pitchFamily="18" charset="0"/>
                <a:cs typeface="Times New Roman" pitchFamily="18" charset="0"/>
              </a:rPr>
              <a:t>Jaesang </a:t>
            </a:r>
            <a:r>
              <a:rPr lang="en-US" sz="1600" dirty="0">
                <a:latin typeface="Times New Roman" pitchFamily="18" charset="0"/>
                <a:cs typeface="Times New Roman" pitchFamily="18" charset="0"/>
              </a:rPr>
              <a:t>Cha (SNUST)</a:t>
            </a:r>
          </a:p>
          <a:p>
            <a:pPr marL="228600">
              <a:defRPr/>
            </a:pPr>
            <a:endParaRPr lang="en-US" sz="1600" dirty="0" smtClean="0">
              <a:latin typeface="Times New Roman" pitchFamily="18" charset="0"/>
              <a:cs typeface="Times New Roman" pitchFamily="18" charset="0"/>
            </a:endParaRPr>
          </a:p>
          <a:p>
            <a:pPr marL="228600">
              <a:defRPr/>
            </a:pPr>
            <a:r>
              <a:rPr lang="en-US" sz="1600" dirty="0" smtClean="0">
                <a:latin typeface="Times New Roman" pitchFamily="18" charset="0"/>
                <a:cs typeface="Times New Roman" pitchFamily="18" charset="0"/>
              </a:rPr>
              <a:t>Address</a:t>
            </a:r>
            <a:r>
              <a:rPr lang="en-US" sz="1600" dirty="0">
                <a:latin typeface="Times New Roman" pitchFamily="18" charset="0"/>
                <a:cs typeface="Times New Roman" pitchFamily="18" charset="0"/>
              </a:rPr>
              <a:t>:</a:t>
            </a:r>
          </a:p>
          <a:p>
            <a:pPr marL="228600">
              <a:defRPr/>
            </a:pPr>
            <a:endParaRPr lang="en-US" sz="1600" dirty="0" smtClean="0">
              <a:latin typeface="Times New Roman" pitchFamily="18" charset="0"/>
              <a:cs typeface="Times New Roman" pitchFamily="18" charset="0"/>
            </a:endParaRPr>
          </a:p>
          <a:p>
            <a:pPr marL="228600">
              <a:defRPr/>
            </a:pPr>
            <a:r>
              <a:rPr lang="en-US" sz="1600" dirty="0" smtClean="0">
                <a:latin typeface="Times New Roman" pitchFamily="18" charset="0"/>
                <a:cs typeface="Times New Roman" pitchFamily="18" charset="0"/>
              </a:rPr>
              <a:t>Contact </a:t>
            </a:r>
            <a:r>
              <a:rPr lang="en-US" sz="1600" dirty="0">
                <a:latin typeface="Times New Roman" pitchFamily="18" charset="0"/>
                <a:cs typeface="Times New Roman" pitchFamily="18" charset="0"/>
              </a:rPr>
              <a:t>Information: 530 574 2741 [sychang@ecs.csus.edu], +82-2-970-6431 [chajs@seoultech.ac.kr]</a:t>
            </a:r>
          </a:p>
          <a:p>
            <a:pPr marL="228600">
              <a:spcBef>
                <a:spcPts val="600"/>
              </a:spcBef>
              <a:spcAft>
                <a:spcPts val="600"/>
              </a:spcAft>
              <a:defRPr/>
            </a:pPr>
            <a:r>
              <a:rPr lang="en-US" sz="1600" b="1" dirty="0" smtClean="0">
                <a:latin typeface="Times New Roman" pitchFamily="18" charset="0"/>
                <a:cs typeface="Times New Roman" pitchFamily="18" charset="0"/>
              </a:rPr>
              <a:t>Re</a:t>
            </a:r>
            <a:r>
              <a:rPr lang="en-US" sz="1600" b="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spcBef>
                <a:spcPts val="600"/>
              </a:spcBef>
              <a:spcAft>
                <a:spcPts val="600"/>
              </a:spcAft>
              <a:defRPr/>
            </a:pPr>
            <a:r>
              <a:rPr lang="en-US" sz="1600" b="1" dirty="0">
                <a:latin typeface="Times New Roman" pitchFamily="18" charset="0"/>
                <a:cs typeface="Times New Roman" pitchFamily="18" charset="0"/>
              </a:rPr>
              <a:t>Abstract: </a:t>
            </a:r>
            <a:r>
              <a:rPr lang="en-US" sz="1600" dirty="0">
                <a:latin typeface="Times New Roman" pitchFamily="18" charset="0"/>
                <a:cs typeface="Times New Roman" pitchFamily="18" charset="0"/>
              </a:rPr>
              <a:t>Some system requirements/issues for vehicular OWC applications are identified in this document.	</a:t>
            </a:r>
          </a:p>
          <a:p>
            <a:pPr marL="228600">
              <a:spcBef>
                <a:spcPts val="600"/>
              </a:spcBef>
              <a:spcAft>
                <a:spcPts val="600"/>
              </a:spcAft>
              <a:defRPr/>
            </a:pPr>
            <a:r>
              <a:rPr lang="en-US" sz="1600" b="1" dirty="0">
                <a:latin typeface="Times New Roman" pitchFamily="18" charset="0"/>
                <a:cs typeface="Times New Roman" pitchFamily="18" charset="0"/>
              </a:rPr>
              <a:t>Purpose:  </a:t>
            </a:r>
            <a:r>
              <a:rPr lang="en-US" sz="1600" dirty="0">
                <a:latin typeface="Times New Roman" pitchFamily="18" charset="0"/>
                <a:cs typeface="Times New Roman" pitchFamily="18" charset="0"/>
              </a:rPr>
              <a:t>To suggest some technical requirements/issues for vehicular applications.	</a:t>
            </a:r>
          </a:p>
          <a:p>
            <a:pPr marL="228600" algn="just">
              <a:defRPr/>
            </a:pPr>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defRPr/>
            </a:pPr>
            <a:r>
              <a:rPr lang="en-US" sz="1600" b="1" dirty="0">
                <a:latin typeface="Times New Roman" pitchFamily="18" charset="0"/>
                <a:cs typeface="Times New Roman" pitchFamily="18" charset="0"/>
              </a:rPr>
              <a:t>Release:</a:t>
            </a:r>
            <a:r>
              <a:rPr lang="en-US" sz="1600" dirty="0">
                <a:latin typeface="Times New Roman" pitchFamily="18" charset="0"/>
                <a:cs typeface="Times New Roman" pitchFamily="18" charset="0"/>
              </a:rPr>
              <a:t> The contributor acknowledges and accepts that this contribution becomes the property of IEEE and may be made publicly available by P802.15.</a:t>
            </a:r>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47800"/>
            <a:ext cx="8229600" cy="609600"/>
          </a:xfrm>
        </p:spPr>
        <p:txBody>
          <a:bodyPr>
            <a:normAutofit/>
          </a:bodyPr>
          <a:lstStyle/>
          <a:p>
            <a:r>
              <a:rPr lang="en-US" altLang="ko-KR" sz="3200" b="1" dirty="0">
                <a:ea typeface="굴림" panose="020B0600000101010101" pitchFamily="50" charset="-127"/>
              </a:rPr>
              <a:t>Contents</a:t>
            </a:r>
            <a:endParaRPr lang="en-US" sz="3200" b="1" dirty="0"/>
          </a:p>
        </p:txBody>
      </p:sp>
      <p:sp>
        <p:nvSpPr>
          <p:cNvPr id="3" name="Content Placeholder 2"/>
          <p:cNvSpPr>
            <a:spLocks noGrp="1"/>
          </p:cNvSpPr>
          <p:nvPr>
            <p:ph idx="1"/>
          </p:nvPr>
        </p:nvSpPr>
        <p:spPr>
          <a:xfrm>
            <a:off x="249766" y="2743200"/>
            <a:ext cx="8644467" cy="1981200"/>
          </a:xfrm>
        </p:spPr>
        <p:txBody>
          <a:bodyPr>
            <a:noAutofit/>
          </a:bodyPr>
          <a:lstStyle/>
          <a:p>
            <a:r>
              <a:rPr lang="en-US" altLang="ko-KR" sz="2400" dirty="0">
                <a:latin typeface="Times New Roman" panose="02020603050405020304" pitchFamily="18" charset="0"/>
                <a:ea typeface="굴림" panose="020B0600000101010101" pitchFamily="50" charset="-127"/>
                <a:cs typeface="Times New Roman" panose="02020603050405020304" pitchFamily="18" charset="0"/>
              </a:rPr>
              <a:t>Color Space Based </a:t>
            </a:r>
            <a:r>
              <a:rPr lang="en-US" altLang="ko-KR" sz="2400" dirty="0" smtClean="0">
                <a:latin typeface="Times New Roman" panose="02020603050405020304" pitchFamily="18" charset="0"/>
                <a:ea typeface="굴림" panose="020B0600000101010101" pitchFamily="50" charset="-127"/>
                <a:cs typeface="Times New Roman" panose="02020603050405020304" pitchFamily="18" charset="0"/>
              </a:rPr>
              <a:t>Modulation</a:t>
            </a:r>
          </a:p>
          <a:p>
            <a:r>
              <a:rPr lang="en-US" sz="2400" dirty="0"/>
              <a:t>Color-Independent Visual-MIMO</a:t>
            </a:r>
          </a:p>
          <a:p>
            <a:r>
              <a:rPr lang="en-US" sz="2400" dirty="0">
                <a:latin typeface="Times New Roman" panose="02020603050405020304" pitchFamily="18" charset="0"/>
                <a:ea typeface="굴림" panose="020B0600000101010101" pitchFamily="50" charset="-127"/>
                <a:cs typeface="Times New Roman" panose="02020603050405020304" pitchFamily="18" charset="0"/>
              </a:rPr>
              <a:t>Example Applications</a:t>
            </a:r>
            <a:endParaRPr lang="en-US" sz="2400" dirty="0"/>
          </a:p>
        </p:txBody>
      </p:sp>
    </p:spTree>
    <p:extLst>
      <p:ext uri="{BB962C8B-B14F-4D97-AF65-F5344CB8AC3E}">
        <p14:creationId xmlns:p14="http://schemas.microsoft.com/office/powerpoint/2010/main" val="518567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 y="673948"/>
            <a:ext cx="8991600" cy="685800"/>
          </a:xfrm>
        </p:spPr>
        <p:txBody>
          <a:bodyPr>
            <a:normAutofit/>
          </a:bodyPr>
          <a:lstStyle/>
          <a:p>
            <a:r>
              <a:rPr lang="en-US" sz="3000" b="1" dirty="0"/>
              <a:t>Color-Space Based Modulation</a:t>
            </a:r>
          </a:p>
        </p:txBody>
      </p:sp>
      <p:pic>
        <p:nvPicPr>
          <p:cNvPr id="5" name="그림 8" descr="fig2"/>
          <p:cNvPicPr>
            <a:picLocks noChangeAspect="1" noChangeArrowheads="1"/>
          </p:cNvPicPr>
          <p:nvPr/>
        </p:nvPicPr>
        <p:blipFill>
          <a:blip r:embed="rId2" cstate="print"/>
          <a:srcRect/>
          <a:stretch>
            <a:fillRect/>
          </a:stretch>
        </p:blipFill>
        <p:spPr bwMode="auto">
          <a:xfrm>
            <a:off x="1259945" y="1362968"/>
            <a:ext cx="6607175" cy="4765675"/>
          </a:xfrm>
          <a:prstGeom prst="rect">
            <a:avLst/>
          </a:prstGeom>
          <a:noFill/>
          <a:ln w="9525">
            <a:noFill/>
            <a:miter lim="800000"/>
            <a:headEnd/>
            <a:tailEnd/>
          </a:ln>
        </p:spPr>
      </p:pic>
    </p:spTree>
    <p:extLst>
      <p:ext uri="{BB962C8B-B14F-4D97-AF65-F5344CB8AC3E}">
        <p14:creationId xmlns:p14="http://schemas.microsoft.com/office/powerpoint/2010/main" val="964630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731838"/>
          </a:xfrm>
        </p:spPr>
        <p:txBody>
          <a:bodyPr>
            <a:normAutofit/>
          </a:bodyPr>
          <a:lstStyle/>
          <a:p>
            <a:r>
              <a:rPr lang="en-US" sz="3000" b="1" dirty="0"/>
              <a:t>Constellation </a:t>
            </a:r>
            <a:r>
              <a:rPr lang="en-US" sz="3000" b="1" dirty="0" smtClean="0"/>
              <a:t>Diagram and </a:t>
            </a:r>
            <a:r>
              <a:rPr lang="en-US" sz="3000" b="1" dirty="0"/>
              <a:t>Various Basic Color Models</a:t>
            </a:r>
          </a:p>
        </p:txBody>
      </p:sp>
      <p:grpSp>
        <p:nvGrpSpPr>
          <p:cNvPr id="5" name="그룹 14"/>
          <p:cNvGrpSpPr>
            <a:grpSpLocks/>
          </p:cNvGrpSpPr>
          <p:nvPr/>
        </p:nvGrpSpPr>
        <p:grpSpPr bwMode="auto">
          <a:xfrm>
            <a:off x="373063" y="1528763"/>
            <a:ext cx="8313737" cy="2128837"/>
            <a:chOff x="601436" y="2529903"/>
            <a:chExt cx="10395857" cy="3068154"/>
          </a:xfrm>
        </p:grpSpPr>
        <p:pic>
          <p:nvPicPr>
            <p:cNvPr id="6" name="그림 2"/>
            <p:cNvPicPr>
              <a:picLocks noChangeAspect="1"/>
            </p:cNvPicPr>
            <p:nvPr/>
          </p:nvPicPr>
          <p:blipFill>
            <a:blip r:embed="rId2" cstate="print"/>
            <a:srcRect/>
            <a:stretch>
              <a:fillRect/>
            </a:stretch>
          </p:blipFill>
          <p:spPr bwMode="auto">
            <a:xfrm>
              <a:off x="601436" y="2744537"/>
              <a:ext cx="3302610" cy="1925924"/>
            </a:xfrm>
            <a:prstGeom prst="rect">
              <a:avLst/>
            </a:prstGeom>
            <a:noFill/>
            <a:ln w="9525">
              <a:noFill/>
              <a:miter lim="800000"/>
              <a:headEnd/>
              <a:tailEnd/>
            </a:ln>
          </p:spPr>
        </p:pic>
        <p:pic>
          <p:nvPicPr>
            <p:cNvPr id="7" name="그림 10"/>
            <p:cNvPicPr>
              <a:picLocks noChangeAspect="1"/>
            </p:cNvPicPr>
            <p:nvPr/>
          </p:nvPicPr>
          <p:blipFill>
            <a:blip r:embed="rId3" cstate="print"/>
            <a:srcRect/>
            <a:stretch>
              <a:fillRect/>
            </a:stretch>
          </p:blipFill>
          <p:spPr bwMode="auto">
            <a:xfrm>
              <a:off x="8287954" y="2529903"/>
              <a:ext cx="2581842" cy="2355192"/>
            </a:xfrm>
            <a:prstGeom prst="rect">
              <a:avLst/>
            </a:prstGeom>
            <a:noFill/>
            <a:ln w="9525">
              <a:noFill/>
              <a:miter lim="800000"/>
              <a:headEnd/>
              <a:tailEnd/>
            </a:ln>
          </p:spPr>
        </p:pic>
        <p:pic>
          <p:nvPicPr>
            <p:cNvPr id="8" name="그림 11"/>
            <p:cNvPicPr>
              <a:picLocks noChangeAspect="1"/>
            </p:cNvPicPr>
            <p:nvPr/>
          </p:nvPicPr>
          <p:blipFill>
            <a:blip r:embed="rId4" cstate="print"/>
            <a:srcRect/>
            <a:stretch>
              <a:fillRect/>
            </a:stretch>
          </p:blipFill>
          <p:spPr bwMode="auto">
            <a:xfrm>
              <a:off x="4168526" y="2770372"/>
              <a:ext cx="3854948" cy="1874254"/>
            </a:xfrm>
            <a:prstGeom prst="rect">
              <a:avLst/>
            </a:prstGeom>
            <a:noFill/>
            <a:ln w="9525">
              <a:noFill/>
              <a:miter lim="800000"/>
              <a:headEnd/>
              <a:tailEnd/>
            </a:ln>
          </p:spPr>
        </p:pic>
        <p:sp>
          <p:nvSpPr>
            <p:cNvPr id="9" name="TextBox 12"/>
            <p:cNvSpPr txBox="1">
              <a:spLocks noChangeArrowheads="1"/>
            </p:cNvSpPr>
            <p:nvPr/>
          </p:nvSpPr>
          <p:spPr bwMode="auto">
            <a:xfrm>
              <a:off x="838129" y="4886884"/>
              <a:ext cx="10159164" cy="487936"/>
            </a:xfrm>
            <a:prstGeom prst="rect">
              <a:avLst/>
            </a:prstGeom>
            <a:noFill/>
            <a:ln w="9525">
              <a:noFill/>
              <a:miter lim="800000"/>
              <a:headEnd/>
              <a:tailEnd/>
            </a:ln>
          </p:spPr>
          <p:txBody>
            <a:bodyPr>
              <a:spAutoFit/>
            </a:bodyPr>
            <a:lstStyle/>
            <a:p>
              <a:pPr algn="just" latinLnBrk="1"/>
              <a:r>
                <a:rPr lang="en-US" altLang="ko-KR" sz="1600" dirty="0">
                  <a:latin typeface="맑은 고딕" pitchFamily="34" charset="-127"/>
                </a:rPr>
                <a:t>         </a:t>
              </a:r>
              <a:r>
                <a:rPr lang="en-US" altLang="ko-KR" sz="1600" dirty="0" smtClean="0">
                  <a:latin typeface="맑은 고딕" pitchFamily="34" charset="-127"/>
                </a:rPr>
                <a:t>  </a:t>
              </a:r>
              <a:r>
                <a:rPr lang="en-US" altLang="ko-KR" sz="1600" dirty="0">
                  <a:latin typeface="맑은 고딕" pitchFamily="34" charset="-127"/>
                </a:rPr>
                <a:t>(a) Circle type </a:t>
              </a:r>
              <a:r>
                <a:rPr lang="en-US" altLang="ko-KR" sz="1600" dirty="0" smtClean="0">
                  <a:latin typeface="맑은 고딕" pitchFamily="34" charset="-127"/>
                </a:rPr>
                <a:t>           (</a:t>
              </a:r>
              <a:r>
                <a:rPr lang="en-US" altLang="ko-KR" sz="1600" dirty="0">
                  <a:latin typeface="맑은 고딕" pitchFamily="34" charset="-127"/>
                </a:rPr>
                <a:t>b) Polygon type                            </a:t>
              </a:r>
              <a:r>
                <a:rPr lang="en-US" altLang="ko-KR" sz="1600" dirty="0" smtClean="0">
                  <a:latin typeface="맑은 고딕" pitchFamily="34" charset="-127"/>
                </a:rPr>
                <a:t>(</a:t>
              </a:r>
              <a:r>
                <a:rPr lang="en-US" altLang="ko-KR" sz="1600" dirty="0">
                  <a:latin typeface="맑은 고딕" pitchFamily="34" charset="-127"/>
                </a:rPr>
                <a:t>c) Line type </a:t>
              </a:r>
              <a:endParaRPr lang="ko-KR" altLang="en-US" sz="1600" dirty="0">
                <a:latin typeface="맑은 고딕" pitchFamily="34" charset="-127"/>
              </a:endParaRPr>
            </a:p>
          </p:txBody>
        </p:sp>
        <p:sp>
          <p:nvSpPr>
            <p:cNvPr id="10" name="TextBox 13"/>
            <p:cNvSpPr txBox="1">
              <a:spLocks noChangeArrowheads="1"/>
            </p:cNvSpPr>
            <p:nvPr/>
          </p:nvSpPr>
          <p:spPr bwMode="auto">
            <a:xfrm>
              <a:off x="838129" y="5222076"/>
              <a:ext cx="10159164" cy="375981"/>
            </a:xfrm>
            <a:prstGeom prst="rect">
              <a:avLst/>
            </a:prstGeom>
            <a:noFill/>
            <a:ln w="9525">
              <a:noFill/>
              <a:miter lim="800000"/>
              <a:headEnd/>
              <a:tailEnd/>
            </a:ln>
          </p:spPr>
          <p:txBody>
            <a:bodyPr>
              <a:spAutoFit/>
            </a:bodyPr>
            <a:lstStyle/>
            <a:p>
              <a:pPr algn="ctr" latinLnBrk="1"/>
              <a:endParaRPr lang="ko-KR" altLang="en-US" sz="1600">
                <a:latin typeface="맑은 고딕" pitchFamily="34" charset="-127"/>
              </a:endParaRPr>
            </a:p>
          </p:txBody>
        </p:sp>
      </p:grpSp>
      <p:grpSp>
        <p:nvGrpSpPr>
          <p:cNvPr id="11" name="그룹 8"/>
          <p:cNvGrpSpPr>
            <a:grpSpLocks/>
          </p:cNvGrpSpPr>
          <p:nvPr/>
        </p:nvGrpSpPr>
        <p:grpSpPr bwMode="auto">
          <a:xfrm>
            <a:off x="536575" y="4295775"/>
            <a:ext cx="8378825" cy="1419225"/>
            <a:chOff x="1774293" y="2594758"/>
            <a:chExt cx="8643413" cy="2114460"/>
          </a:xfrm>
        </p:grpSpPr>
        <p:sp>
          <p:nvSpPr>
            <p:cNvPr id="12" name="TextBox 13"/>
            <p:cNvSpPr txBox="1">
              <a:spLocks noChangeArrowheads="1"/>
            </p:cNvSpPr>
            <p:nvPr/>
          </p:nvSpPr>
          <p:spPr bwMode="auto">
            <a:xfrm>
              <a:off x="2020299" y="4429750"/>
              <a:ext cx="8151401" cy="279468"/>
            </a:xfrm>
            <a:prstGeom prst="rect">
              <a:avLst/>
            </a:prstGeom>
            <a:noFill/>
            <a:ln w="9525">
              <a:noFill/>
              <a:miter lim="800000"/>
              <a:headEnd/>
              <a:tailEnd/>
            </a:ln>
          </p:spPr>
          <p:txBody>
            <a:bodyPr>
              <a:spAutoFit/>
            </a:bodyPr>
            <a:lstStyle/>
            <a:p>
              <a:pPr algn="ctr" latinLnBrk="1"/>
              <a:endParaRPr lang="ko-KR" altLang="en-US" sz="1600">
                <a:latin typeface="맑은 고딕" pitchFamily="34" charset="-127"/>
              </a:endParaRPr>
            </a:p>
          </p:txBody>
        </p:sp>
        <p:pic>
          <p:nvPicPr>
            <p:cNvPr id="13" name="그림 7"/>
            <p:cNvPicPr>
              <a:picLocks noChangeAspect="1"/>
            </p:cNvPicPr>
            <p:nvPr/>
          </p:nvPicPr>
          <p:blipFill>
            <a:blip r:embed="rId5" cstate="print"/>
            <a:srcRect/>
            <a:stretch>
              <a:fillRect/>
            </a:stretch>
          </p:blipFill>
          <p:spPr bwMode="auto">
            <a:xfrm>
              <a:off x="1774293" y="2594758"/>
              <a:ext cx="8643413" cy="1834744"/>
            </a:xfrm>
            <a:prstGeom prst="rect">
              <a:avLst/>
            </a:prstGeom>
            <a:noFill/>
            <a:ln w="9525">
              <a:noFill/>
              <a:miter lim="800000"/>
              <a:headEnd/>
              <a:tailEnd/>
            </a:ln>
          </p:spPr>
        </p:pic>
      </p:grpSp>
    </p:spTree>
    <p:extLst>
      <p:ext uri="{BB962C8B-B14F-4D97-AF65-F5344CB8AC3E}">
        <p14:creationId xmlns:p14="http://schemas.microsoft.com/office/powerpoint/2010/main" val="4045593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1" y="780480"/>
            <a:ext cx="9144000" cy="731838"/>
          </a:xfrm>
        </p:spPr>
        <p:txBody>
          <a:bodyPr>
            <a:normAutofit/>
          </a:bodyPr>
          <a:lstStyle/>
          <a:p>
            <a:r>
              <a:rPr lang="en-US" sz="2800" b="1" dirty="0"/>
              <a:t>Simulation </a:t>
            </a:r>
            <a:r>
              <a:rPr lang="en-US" sz="2800" b="1" dirty="0" smtClean="0"/>
              <a:t>of </a:t>
            </a:r>
            <a:r>
              <a:rPr lang="en-US" sz="2800" b="1" dirty="0"/>
              <a:t>SER Comparison under </a:t>
            </a:r>
            <a:r>
              <a:rPr lang="en-US" sz="2800" b="1" dirty="0" smtClean="0"/>
              <a:t> Different </a:t>
            </a:r>
            <a:r>
              <a:rPr lang="en-US" sz="2800" b="1" dirty="0"/>
              <a:t>Color Models</a:t>
            </a:r>
          </a:p>
        </p:txBody>
      </p:sp>
      <p:grpSp>
        <p:nvGrpSpPr>
          <p:cNvPr id="5" name="그룹 14"/>
          <p:cNvGrpSpPr>
            <a:grpSpLocks/>
          </p:cNvGrpSpPr>
          <p:nvPr/>
        </p:nvGrpSpPr>
        <p:grpSpPr bwMode="auto">
          <a:xfrm>
            <a:off x="0" y="2133600"/>
            <a:ext cx="6019800" cy="3276600"/>
            <a:chOff x="838200" y="1963945"/>
            <a:chExt cx="6712587" cy="3911429"/>
          </a:xfrm>
        </p:grpSpPr>
        <p:pic>
          <p:nvPicPr>
            <p:cNvPr id="6" name="그림 10"/>
            <p:cNvPicPr>
              <a:picLocks noChangeAspect="1"/>
            </p:cNvPicPr>
            <p:nvPr/>
          </p:nvPicPr>
          <p:blipFill>
            <a:blip r:embed="rId2" cstate="print"/>
            <a:srcRect/>
            <a:stretch>
              <a:fillRect/>
            </a:stretch>
          </p:blipFill>
          <p:spPr bwMode="auto">
            <a:xfrm>
              <a:off x="838200" y="1963945"/>
              <a:ext cx="3306549" cy="3595252"/>
            </a:xfrm>
            <a:prstGeom prst="rect">
              <a:avLst/>
            </a:prstGeom>
            <a:noFill/>
            <a:ln w="9525">
              <a:noFill/>
              <a:miter lim="800000"/>
              <a:headEnd/>
              <a:tailEnd/>
            </a:ln>
          </p:spPr>
        </p:pic>
        <p:pic>
          <p:nvPicPr>
            <p:cNvPr id="7" name="그림 11"/>
            <p:cNvPicPr>
              <a:picLocks noChangeAspect="1"/>
            </p:cNvPicPr>
            <p:nvPr/>
          </p:nvPicPr>
          <p:blipFill>
            <a:blip r:embed="rId3" cstate="print"/>
            <a:srcRect/>
            <a:stretch>
              <a:fillRect/>
            </a:stretch>
          </p:blipFill>
          <p:spPr bwMode="auto">
            <a:xfrm>
              <a:off x="4140155" y="1963945"/>
              <a:ext cx="3410631" cy="3595252"/>
            </a:xfrm>
            <a:prstGeom prst="rect">
              <a:avLst/>
            </a:prstGeom>
            <a:noFill/>
            <a:ln w="9525">
              <a:noFill/>
              <a:miter lim="800000"/>
              <a:headEnd/>
              <a:tailEnd/>
            </a:ln>
          </p:spPr>
        </p:pic>
        <p:sp>
          <p:nvSpPr>
            <p:cNvPr id="8" name="TextBox 13"/>
            <p:cNvSpPr txBox="1">
              <a:spLocks noChangeArrowheads="1"/>
            </p:cNvSpPr>
            <p:nvPr/>
          </p:nvSpPr>
          <p:spPr bwMode="auto">
            <a:xfrm>
              <a:off x="838200" y="5558787"/>
              <a:ext cx="6712587" cy="316587"/>
            </a:xfrm>
            <a:prstGeom prst="rect">
              <a:avLst/>
            </a:prstGeom>
            <a:noFill/>
            <a:ln w="9525">
              <a:noFill/>
              <a:miter lim="800000"/>
              <a:headEnd/>
              <a:tailEnd/>
            </a:ln>
          </p:spPr>
          <p:txBody>
            <a:bodyPr>
              <a:spAutoFit/>
            </a:bodyPr>
            <a:lstStyle/>
            <a:p>
              <a:pPr algn="ctr" latinLnBrk="1"/>
              <a:r>
                <a:rPr lang="en-US" altLang="ko-KR" b="1">
                  <a:latin typeface="Times New Roman" pitchFamily="18" charset="0"/>
                </a:rPr>
                <a:t>Constellation diagram and SER graph (TC1 case)</a:t>
              </a:r>
              <a:endParaRPr lang="ko-KR" altLang="en-US" b="1">
                <a:latin typeface="Times New Roman" pitchFamily="18" charset="0"/>
              </a:endParaRPr>
            </a:p>
          </p:txBody>
        </p:sp>
      </p:grpSp>
      <p:sp>
        <p:nvSpPr>
          <p:cNvPr id="9" name="직사각형 12"/>
          <p:cNvSpPr/>
          <p:nvPr/>
        </p:nvSpPr>
        <p:spPr>
          <a:xfrm>
            <a:off x="5943600" y="2516186"/>
            <a:ext cx="3100590" cy="2252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latinLnBrk="1">
              <a:buFont typeface="Wingdings" pitchFamily="2" charset="2"/>
              <a:buNone/>
              <a:defRPr/>
            </a:pPr>
            <a:r>
              <a:rPr lang="en-US" altLang="ko-KR" sz="1600" b="1" dirty="0">
                <a:solidFill>
                  <a:schemeClr val="tx1"/>
                </a:solidFill>
                <a:latin typeface="Times New Roman" pitchFamily="18" charset="0"/>
              </a:rPr>
              <a:t>  </a:t>
            </a:r>
            <a:r>
              <a:rPr lang="en-US" altLang="ko-KR" b="1" dirty="0">
                <a:solidFill>
                  <a:schemeClr val="tx1"/>
                </a:solidFill>
                <a:latin typeface="Times New Roman" pitchFamily="18" charset="0"/>
              </a:rPr>
              <a:t>Symbol decision methods</a:t>
            </a:r>
          </a:p>
          <a:p>
            <a:pPr marL="285750" indent="-285750" algn="just" latinLnBrk="1">
              <a:buFont typeface="Wingdings" pitchFamily="2" charset="2"/>
              <a:buNone/>
              <a:defRPr/>
            </a:pPr>
            <a:endParaRPr lang="en-US" altLang="ko-KR" sz="1600" b="1" dirty="0">
              <a:solidFill>
                <a:schemeClr val="tx1"/>
              </a:solidFill>
              <a:latin typeface="Times New Roman" pitchFamily="18" charset="0"/>
            </a:endParaRPr>
          </a:p>
          <a:p>
            <a:pPr marL="285750" indent="-285750" algn="just" latinLnBrk="1">
              <a:defRPr/>
            </a:pPr>
            <a:r>
              <a:rPr lang="en-US" altLang="ko-KR" sz="1600" b="1" dirty="0">
                <a:solidFill>
                  <a:schemeClr val="tx1"/>
                </a:solidFill>
                <a:latin typeface="Times New Roman" pitchFamily="18" charset="0"/>
              </a:rPr>
              <a:t>  1.( </a:t>
            </a:r>
            <a:r>
              <a:rPr lang="en-US" altLang="ko-KR" sz="1600" b="1" dirty="0" err="1">
                <a:solidFill>
                  <a:schemeClr val="tx1"/>
                </a:solidFill>
                <a:latin typeface="Times New Roman" pitchFamily="18" charset="0"/>
              </a:rPr>
              <a:t>x,y</a:t>
            </a:r>
            <a:r>
              <a:rPr lang="en-US" altLang="ko-KR" sz="1600" b="1" dirty="0">
                <a:solidFill>
                  <a:schemeClr val="tx1"/>
                </a:solidFill>
                <a:latin typeface="Times New Roman" pitchFamily="18" charset="0"/>
              </a:rPr>
              <a:t>) based decision in CIE1931</a:t>
            </a:r>
          </a:p>
          <a:p>
            <a:pPr marL="285750" indent="-285750" algn="just" latinLnBrk="1">
              <a:defRPr/>
            </a:pPr>
            <a:endParaRPr lang="en-US" altLang="ko-KR" sz="1600" b="1" dirty="0">
              <a:solidFill>
                <a:schemeClr val="tx1"/>
              </a:solidFill>
              <a:latin typeface="Times New Roman" pitchFamily="18" charset="0"/>
            </a:endParaRPr>
          </a:p>
          <a:p>
            <a:pPr marL="285750" indent="-285750" algn="just" latinLnBrk="1">
              <a:defRPr/>
            </a:pPr>
            <a:r>
              <a:rPr lang="en-US" altLang="ko-KR" sz="1600" b="1" dirty="0">
                <a:solidFill>
                  <a:schemeClr val="tx1"/>
                </a:solidFill>
                <a:latin typeface="Times New Roman" pitchFamily="18" charset="0"/>
              </a:rPr>
              <a:t>  2. (H,S) based decision in HSV model</a:t>
            </a:r>
          </a:p>
          <a:p>
            <a:pPr marL="285750" indent="-285750" algn="just" latinLnBrk="1">
              <a:defRPr/>
            </a:pPr>
            <a:endParaRPr lang="en-US" altLang="ko-KR" sz="1600" b="1" dirty="0">
              <a:solidFill>
                <a:schemeClr val="tx1"/>
              </a:solidFill>
              <a:latin typeface="Times New Roman" pitchFamily="18" charset="0"/>
            </a:endParaRPr>
          </a:p>
          <a:p>
            <a:pPr marL="285750" indent="-285750" algn="just" latinLnBrk="1">
              <a:defRPr/>
            </a:pPr>
            <a:r>
              <a:rPr lang="en-US" altLang="ko-KR" sz="1600" b="1" dirty="0">
                <a:solidFill>
                  <a:schemeClr val="tx1"/>
                </a:solidFill>
                <a:latin typeface="Times New Roman" pitchFamily="18" charset="0"/>
              </a:rPr>
              <a:t>  3. (R,G,B) based decision in RGB model</a:t>
            </a:r>
            <a:endParaRPr lang="ko-KR" altLang="en-US" sz="1600" b="1" dirty="0">
              <a:solidFill>
                <a:schemeClr val="tx1"/>
              </a:solidFill>
              <a:latin typeface="Times New Roman" pitchFamily="18" charset="0"/>
            </a:endParaRPr>
          </a:p>
        </p:txBody>
      </p:sp>
    </p:spTree>
    <p:extLst>
      <p:ext uri="{BB962C8B-B14F-4D97-AF65-F5344CB8AC3E}">
        <p14:creationId xmlns:p14="http://schemas.microsoft.com/office/powerpoint/2010/main" val="981839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731838"/>
          </a:xfrm>
        </p:spPr>
        <p:txBody>
          <a:bodyPr>
            <a:normAutofit/>
          </a:bodyPr>
          <a:lstStyle/>
          <a:p>
            <a:r>
              <a:rPr lang="en-US" sz="3200" b="1" dirty="0"/>
              <a:t>Color-Independent Visual-MIMO</a:t>
            </a:r>
          </a:p>
        </p:txBody>
      </p:sp>
      <p:sp>
        <p:nvSpPr>
          <p:cNvPr id="3" name="Content Placeholder 2"/>
          <p:cNvSpPr>
            <a:spLocks noGrp="1"/>
          </p:cNvSpPr>
          <p:nvPr>
            <p:ph idx="1"/>
          </p:nvPr>
        </p:nvSpPr>
        <p:spPr>
          <a:xfrm>
            <a:off x="410633" y="1595796"/>
            <a:ext cx="8322734" cy="614004"/>
          </a:xfrm>
        </p:spPr>
        <p:txBody>
          <a:bodyPr>
            <a:noAutofit/>
          </a:bodyPr>
          <a:lstStyle/>
          <a:p>
            <a:pPr algn="just"/>
            <a:r>
              <a:rPr lang="en-US" altLang="ko-KR" sz="2400" dirty="0" smtClean="0">
                <a:latin typeface="Times New Roman" panose="02020603050405020304" pitchFamily="18" charset="0"/>
                <a:ea typeface="굴림" panose="020B0600000101010101" pitchFamily="50" charset="-127"/>
                <a:cs typeface="Times New Roman" panose="02020603050405020304" pitchFamily="18" charset="0"/>
              </a:rPr>
              <a:t>Independent </a:t>
            </a:r>
            <a:r>
              <a:rPr lang="en-US" altLang="ko-KR" sz="2400" dirty="0">
                <a:latin typeface="Times New Roman" panose="02020603050405020304" pitchFamily="18" charset="0"/>
                <a:ea typeface="굴림" panose="020B0600000101010101" pitchFamily="50" charset="-127"/>
                <a:cs typeface="Times New Roman" panose="02020603050405020304" pitchFamily="18" charset="0"/>
              </a:rPr>
              <a:t>of Color Variation and Intensity </a:t>
            </a:r>
            <a:r>
              <a:rPr lang="en-US" altLang="ko-KR" sz="2400" dirty="0" smtClean="0">
                <a:latin typeface="Times New Roman" panose="02020603050405020304" pitchFamily="18" charset="0"/>
                <a:ea typeface="굴림" panose="020B0600000101010101" pitchFamily="50" charset="-127"/>
                <a:cs typeface="Times New Roman" panose="02020603050405020304" pitchFamily="18" charset="0"/>
              </a:rPr>
              <a:t>Variation</a:t>
            </a:r>
            <a:endParaRPr lang="en-US" altLang="ko-KR" sz="2400" dirty="0">
              <a:latin typeface="Times New Roman" panose="02020603050405020304" pitchFamily="18" charset="0"/>
              <a:ea typeface="굴림" panose="020B0600000101010101" pitchFamily="50" charset="-127"/>
              <a:cs typeface="Times New Roman" panose="02020603050405020304" pitchFamily="18" charset="0"/>
            </a:endParaRPr>
          </a:p>
        </p:txBody>
      </p:sp>
      <p:grpSp>
        <p:nvGrpSpPr>
          <p:cNvPr id="4" name="그룹 9"/>
          <p:cNvGrpSpPr>
            <a:grpSpLocks/>
          </p:cNvGrpSpPr>
          <p:nvPr/>
        </p:nvGrpSpPr>
        <p:grpSpPr bwMode="auto">
          <a:xfrm>
            <a:off x="990600" y="2209800"/>
            <a:ext cx="7391400" cy="3984938"/>
            <a:chOff x="1611503" y="1914737"/>
            <a:chExt cx="8968992" cy="3844001"/>
          </a:xfrm>
        </p:grpSpPr>
        <p:pic>
          <p:nvPicPr>
            <p:cNvPr id="5" name="그림 7" descr="EMB000010782dca"/>
            <p:cNvPicPr>
              <a:picLocks noChangeAspect="1" noChangeArrowheads="1"/>
            </p:cNvPicPr>
            <p:nvPr/>
          </p:nvPicPr>
          <p:blipFill>
            <a:blip r:embed="rId2" cstate="print"/>
            <a:srcRect/>
            <a:stretch>
              <a:fillRect/>
            </a:stretch>
          </p:blipFill>
          <p:spPr bwMode="auto">
            <a:xfrm>
              <a:off x="1611503" y="1914737"/>
              <a:ext cx="8968992" cy="3561652"/>
            </a:xfrm>
            <a:prstGeom prst="rect">
              <a:avLst/>
            </a:prstGeom>
            <a:noFill/>
            <a:ln w="9525">
              <a:noFill/>
              <a:miter lim="800000"/>
              <a:headEnd/>
              <a:tailEnd/>
            </a:ln>
          </p:spPr>
        </p:pic>
        <p:sp>
          <p:nvSpPr>
            <p:cNvPr id="6" name="TextBox 8"/>
            <p:cNvSpPr txBox="1">
              <a:spLocks noChangeArrowheads="1"/>
            </p:cNvSpPr>
            <p:nvPr/>
          </p:nvSpPr>
          <p:spPr bwMode="auto">
            <a:xfrm>
              <a:off x="2886528" y="5476659"/>
              <a:ext cx="6418942" cy="282079"/>
            </a:xfrm>
            <a:prstGeom prst="rect">
              <a:avLst/>
            </a:prstGeom>
            <a:noFill/>
            <a:ln w="9525">
              <a:noFill/>
              <a:miter lim="800000"/>
              <a:headEnd/>
              <a:tailEnd/>
            </a:ln>
          </p:spPr>
          <p:txBody>
            <a:bodyPr>
              <a:spAutoFit/>
            </a:bodyPr>
            <a:lstStyle/>
            <a:p>
              <a:pPr algn="ctr" latinLnBrk="1"/>
              <a:endParaRPr lang="ko-KR" altLang="en-US" sz="1600">
                <a:latin typeface="맑은 고딕" pitchFamily="34" charset="-127"/>
              </a:endParaRPr>
            </a:p>
          </p:txBody>
        </p:sp>
      </p:grpSp>
    </p:spTree>
    <p:extLst>
      <p:ext uri="{BB962C8B-B14F-4D97-AF65-F5344CB8AC3E}">
        <p14:creationId xmlns:p14="http://schemas.microsoft.com/office/powerpoint/2010/main" val="3262207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31838"/>
          </a:xfrm>
        </p:spPr>
        <p:txBody>
          <a:bodyPr/>
          <a:lstStyle/>
          <a:p>
            <a:r>
              <a:rPr lang="en-US" sz="3200" b="1" dirty="0"/>
              <a:t>Data Rate in Visual-MIMO</a:t>
            </a:r>
          </a:p>
        </p:txBody>
      </p:sp>
      <p:grpSp>
        <p:nvGrpSpPr>
          <p:cNvPr id="39" name="Group 38"/>
          <p:cNvGrpSpPr/>
          <p:nvPr/>
        </p:nvGrpSpPr>
        <p:grpSpPr>
          <a:xfrm>
            <a:off x="332581" y="2286000"/>
            <a:ext cx="8478838" cy="3733800"/>
            <a:chOff x="207962" y="1600200"/>
            <a:chExt cx="10506075" cy="4327525"/>
          </a:xfrm>
        </p:grpSpPr>
        <p:pic>
          <p:nvPicPr>
            <p:cNvPr id="5" name="그림 2"/>
            <p:cNvPicPr>
              <a:picLocks noChangeAspect="1"/>
            </p:cNvPicPr>
            <p:nvPr/>
          </p:nvPicPr>
          <p:blipFill>
            <a:blip r:embed="rId2" cstate="print"/>
            <a:srcRect/>
            <a:stretch>
              <a:fillRect/>
            </a:stretch>
          </p:blipFill>
          <p:spPr bwMode="auto">
            <a:xfrm>
              <a:off x="685800" y="1600200"/>
              <a:ext cx="2765425" cy="2614612"/>
            </a:xfrm>
            <a:prstGeom prst="rect">
              <a:avLst/>
            </a:prstGeom>
            <a:noFill/>
            <a:ln w="9525">
              <a:noFill/>
              <a:miter lim="800000"/>
              <a:headEnd/>
              <a:tailEnd/>
            </a:ln>
          </p:spPr>
        </p:pic>
        <p:grpSp>
          <p:nvGrpSpPr>
            <p:cNvPr id="6" name="그룹 68"/>
            <p:cNvGrpSpPr>
              <a:grpSpLocks/>
            </p:cNvGrpSpPr>
            <p:nvPr/>
          </p:nvGrpSpPr>
          <p:grpSpPr bwMode="auto">
            <a:xfrm>
              <a:off x="4202112" y="1695450"/>
              <a:ext cx="2459038" cy="2398712"/>
              <a:chOff x="4322500" y="1941770"/>
              <a:chExt cx="2162187" cy="2133290"/>
            </a:xfrm>
          </p:grpSpPr>
          <p:grpSp>
            <p:nvGrpSpPr>
              <p:cNvPr id="7" name="그룹 39"/>
              <p:cNvGrpSpPr>
                <a:grpSpLocks/>
              </p:cNvGrpSpPr>
              <p:nvPr/>
            </p:nvGrpSpPr>
            <p:grpSpPr bwMode="auto">
              <a:xfrm>
                <a:off x="4684687" y="1941770"/>
                <a:ext cx="1800000" cy="1800000"/>
                <a:chOff x="4889883" y="1941770"/>
                <a:chExt cx="1800000" cy="1800000"/>
              </a:xfrm>
            </p:grpSpPr>
            <p:sp>
              <p:nvSpPr>
                <p:cNvPr id="10" name="직사각형 7"/>
                <p:cNvSpPr/>
                <p:nvPr/>
              </p:nvSpPr>
              <p:spPr>
                <a:xfrm>
                  <a:off x="4889224" y="1941770"/>
                  <a:ext cx="1800659" cy="180009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cxnSp>
              <p:nvCxnSpPr>
                <p:cNvPr id="11" name="직선 연결선 9"/>
                <p:cNvCxnSpPr>
                  <a:stCxn id="10" idx="0"/>
                  <a:endCxn id="10" idx="2"/>
                </p:cNvCxnSpPr>
                <p:nvPr/>
              </p:nvCxnSpPr>
              <p:spPr>
                <a:xfrm>
                  <a:off x="5789553" y="1941770"/>
                  <a:ext cx="0" cy="1800096"/>
                </a:xfrm>
                <a:prstGeom prst="line">
                  <a:avLst/>
                </a:prstGeom>
              </p:spPr>
              <p:style>
                <a:lnRef idx="1">
                  <a:schemeClr val="dk1"/>
                </a:lnRef>
                <a:fillRef idx="0">
                  <a:schemeClr val="dk1"/>
                </a:fillRef>
                <a:effectRef idx="0">
                  <a:schemeClr val="dk1"/>
                </a:effectRef>
                <a:fontRef idx="minor">
                  <a:schemeClr val="tx1"/>
                </a:fontRef>
              </p:style>
            </p:cxnSp>
            <p:cxnSp>
              <p:nvCxnSpPr>
                <p:cNvPr id="12" name="직선 연결선 16"/>
                <p:cNvCxnSpPr>
                  <a:stCxn id="10" idx="1"/>
                  <a:endCxn id="10" idx="3"/>
                </p:cNvCxnSpPr>
                <p:nvPr/>
              </p:nvCxnSpPr>
              <p:spPr>
                <a:xfrm>
                  <a:off x="4889224" y="2841112"/>
                  <a:ext cx="1800659" cy="0"/>
                </a:xfrm>
                <a:prstGeom prst="line">
                  <a:avLst/>
                </a:prstGeom>
              </p:spPr>
              <p:style>
                <a:lnRef idx="1">
                  <a:schemeClr val="dk1"/>
                </a:lnRef>
                <a:fillRef idx="0">
                  <a:schemeClr val="dk1"/>
                </a:fillRef>
                <a:effectRef idx="0">
                  <a:schemeClr val="dk1"/>
                </a:effectRef>
                <a:fontRef idx="minor">
                  <a:schemeClr val="tx1"/>
                </a:fontRef>
              </p:style>
            </p:cxnSp>
            <p:cxnSp>
              <p:nvCxnSpPr>
                <p:cNvPr id="13" name="직선 연결선 17"/>
                <p:cNvCxnSpPr/>
                <p:nvPr/>
              </p:nvCxnSpPr>
              <p:spPr>
                <a:xfrm>
                  <a:off x="5359629" y="1941770"/>
                  <a:ext cx="0" cy="1800096"/>
                </a:xfrm>
                <a:prstGeom prst="line">
                  <a:avLst/>
                </a:prstGeom>
              </p:spPr>
              <p:style>
                <a:lnRef idx="1">
                  <a:schemeClr val="dk1"/>
                </a:lnRef>
                <a:fillRef idx="0">
                  <a:schemeClr val="dk1"/>
                </a:fillRef>
                <a:effectRef idx="0">
                  <a:schemeClr val="dk1"/>
                </a:effectRef>
                <a:fontRef idx="minor">
                  <a:schemeClr val="tx1"/>
                </a:fontRef>
              </p:style>
            </p:cxnSp>
            <p:cxnSp>
              <p:nvCxnSpPr>
                <p:cNvPr id="14" name="직선 연결선 18"/>
                <p:cNvCxnSpPr/>
                <p:nvPr/>
              </p:nvCxnSpPr>
              <p:spPr>
                <a:xfrm>
                  <a:off x="6229249" y="1941770"/>
                  <a:ext cx="0" cy="1800096"/>
                </a:xfrm>
                <a:prstGeom prst="line">
                  <a:avLst/>
                </a:prstGeom>
              </p:spPr>
              <p:style>
                <a:lnRef idx="1">
                  <a:schemeClr val="dk1"/>
                </a:lnRef>
                <a:fillRef idx="0">
                  <a:schemeClr val="dk1"/>
                </a:fillRef>
                <a:effectRef idx="0">
                  <a:schemeClr val="dk1"/>
                </a:effectRef>
                <a:fontRef idx="minor">
                  <a:schemeClr val="tx1"/>
                </a:fontRef>
              </p:style>
            </p:cxnSp>
            <p:cxnSp>
              <p:nvCxnSpPr>
                <p:cNvPr id="15" name="직선 연결선 19"/>
                <p:cNvCxnSpPr/>
                <p:nvPr/>
              </p:nvCxnSpPr>
              <p:spPr>
                <a:xfrm>
                  <a:off x="4889224" y="2393559"/>
                  <a:ext cx="1800659" cy="0"/>
                </a:xfrm>
                <a:prstGeom prst="line">
                  <a:avLst/>
                </a:prstGeom>
              </p:spPr>
              <p:style>
                <a:lnRef idx="1">
                  <a:schemeClr val="dk1"/>
                </a:lnRef>
                <a:fillRef idx="0">
                  <a:schemeClr val="dk1"/>
                </a:fillRef>
                <a:effectRef idx="0">
                  <a:schemeClr val="dk1"/>
                </a:effectRef>
                <a:fontRef idx="minor">
                  <a:schemeClr val="tx1"/>
                </a:fontRef>
              </p:style>
            </p:cxnSp>
            <p:cxnSp>
              <p:nvCxnSpPr>
                <p:cNvPr id="16" name="직선 연결선 20"/>
                <p:cNvCxnSpPr/>
                <p:nvPr/>
              </p:nvCxnSpPr>
              <p:spPr>
                <a:xfrm>
                  <a:off x="4889224" y="3294313"/>
                  <a:ext cx="1800659" cy="0"/>
                </a:xfrm>
                <a:prstGeom prst="line">
                  <a:avLst/>
                </a:prstGeom>
              </p:spPr>
              <p:style>
                <a:lnRef idx="1">
                  <a:schemeClr val="dk1"/>
                </a:lnRef>
                <a:fillRef idx="0">
                  <a:schemeClr val="dk1"/>
                </a:fillRef>
                <a:effectRef idx="0">
                  <a:schemeClr val="dk1"/>
                </a:effectRef>
                <a:fontRef idx="minor">
                  <a:schemeClr val="tx1"/>
                </a:fontRef>
              </p:style>
            </p:cxnSp>
            <p:sp>
              <p:nvSpPr>
                <p:cNvPr id="17" name="타원 21"/>
                <p:cNvSpPr/>
                <p:nvPr/>
              </p:nvSpPr>
              <p:spPr>
                <a:xfrm>
                  <a:off x="4936684" y="1982713"/>
                  <a:ext cx="374090" cy="374138"/>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18" name="타원 22"/>
                <p:cNvSpPr/>
                <p:nvPr/>
              </p:nvSpPr>
              <p:spPr>
                <a:xfrm>
                  <a:off x="5821658" y="1981302"/>
                  <a:ext cx="374090" cy="37555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19" name="타원 23"/>
                <p:cNvSpPr/>
                <p:nvPr/>
              </p:nvSpPr>
              <p:spPr>
                <a:xfrm>
                  <a:off x="6261354" y="1982713"/>
                  <a:ext cx="374090" cy="374138"/>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0" name="타원 24"/>
                <p:cNvSpPr/>
                <p:nvPr/>
              </p:nvSpPr>
              <p:spPr>
                <a:xfrm>
                  <a:off x="5828637" y="2430267"/>
                  <a:ext cx="376882" cy="37413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1" name="타원 25"/>
                <p:cNvSpPr/>
                <p:nvPr/>
              </p:nvSpPr>
              <p:spPr>
                <a:xfrm>
                  <a:off x="6269729" y="2430267"/>
                  <a:ext cx="374090" cy="37696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2" name="타원 26"/>
                <p:cNvSpPr/>
                <p:nvPr/>
              </p:nvSpPr>
              <p:spPr>
                <a:xfrm>
                  <a:off x="5821658" y="2877820"/>
                  <a:ext cx="374090" cy="374138"/>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3" name="타원 27"/>
                <p:cNvSpPr/>
                <p:nvPr/>
              </p:nvSpPr>
              <p:spPr>
                <a:xfrm>
                  <a:off x="6261354" y="2879232"/>
                  <a:ext cx="374090" cy="37555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4" name="타원 28"/>
                <p:cNvSpPr/>
                <p:nvPr/>
              </p:nvSpPr>
              <p:spPr>
                <a:xfrm>
                  <a:off x="5821658" y="3328197"/>
                  <a:ext cx="374090" cy="37555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5" name="타원 29"/>
                <p:cNvSpPr/>
                <p:nvPr/>
              </p:nvSpPr>
              <p:spPr>
                <a:xfrm>
                  <a:off x="6261354" y="3328197"/>
                  <a:ext cx="374090" cy="37555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6" name="타원 32"/>
                <p:cNvSpPr/>
                <p:nvPr/>
              </p:nvSpPr>
              <p:spPr>
                <a:xfrm>
                  <a:off x="4940871" y="2877820"/>
                  <a:ext cx="375487" cy="37696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7" name="타원 33"/>
                <p:cNvSpPr/>
                <p:nvPr/>
              </p:nvSpPr>
              <p:spPr>
                <a:xfrm>
                  <a:off x="4933892" y="3328197"/>
                  <a:ext cx="374090" cy="37555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8" name="타원 34"/>
                <p:cNvSpPr/>
                <p:nvPr/>
              </p:nvSpPr>
              <p:spPr>
                <a:xfrm>
                  <a:off x="5395921" y="2877820"/>
                  <a:ext cx="374090" cy="37696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9" name="타원 35"/>
                <p:cNvSpPr/>
                <p:nvPr/>
              </p:nvSpPr>
              <p:spPr>
                <a:xfrm>
                  <a:off x="5387546" y="3328197"/>
                  <a:ext cx="375487" cy="37555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30" name="직사각형 36"/>
                <p:cNvSpPr/>
                <p:nvPr/>
              </p:nvSpPr>
              <p:spPr>
                <a:xfrm>
                  <a:off x="5460130" y="1972830"/>
                  <a:ext cx="254046" cy="254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r>
                    <a:rPr lang="en-US" altLang="ko-KR" b="1" dirty="0">
                      <a:solidFill>
                        <a:schemeClr val="tx1"/>
                      </a:solidFill>
                    </a:rPr>
                    <a:t>…</a:t>
                  </a:r>
                  <a:endParaRPr lang="ko-KR" altLang="en-US" b="1" dirty="0">
                    <a:solidFill>
                      <a:schemeClr val="tx1"/>
                    </a:solidFill>
                  </a:endParaRPr>
                </a:p>
              </p:txBody>
            </p:sp>
            <p:sp>
              <p:nvSpPr>
                <p:cNvPr id="31" name="직사각형 37"/>
                <p:cNvSpPr/>
                <p:nvPr/>
              </p:nvSpPr>
              <p:spPr>
                <a:xfrm rot="2700000">
                  <a:off x="5499871" y="2456435"/>
                  <a:ext cx="254131" cy="25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r>
                    <a:rPr lang="en-US" altLang="ko-KR" b="1" dirty="0">
                      <a:solidFill>
                        <a:schemeClr val="tx1"/>
                      </a:solidFill>
                    </a:rPr>
                    <a:t>…</a:t>
                  </a:r>
                  <a:endParaRPr lang="ko-KR" altLang="en-US" b="1" dirty="0">
                    <a:solidFill>
                      <a:schemeClr val="tx1"/>
                    </a:solidFill>
                  </a:endParaRPr>
                </a:p>
              </p:txBody>
            </p:sp>
            <p:sp>
              <p:nvSpPr>
                <p:cNvPr id="32" name="직사각형 38"/>
                <p:cNvSpPr/>
                <p:nvPr/>
              </p:nvSpPr>
              <p:spPr>
                <a:xfrm rot="5400000">
                  <a:off x="5072040" y="2493841"/>
                  <a:ext cx="254131" cy="254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r>
                    <a:rPr lang="en-US" altLang="ko-KR" b="1" dirty="0">
                      <a:solidFill>
                        <a:schemeClr val="tx1"/>
                      </a:solidFill>
                    </a:rPr>
                    <a:t>…</a:t>
                  </a:r>
                  <a:endParaRPr lang="ko-KR" altLang="en-US" b="1" dirty="0">
                    <a:solidFill>
                      <a:schemeClr val="tx1"/>
                    </a:solidFill>
                  </a:endParaRPr>
                </a:p>
              </p:txBody>
            </p:sp>
          </p:grpSp>
          <p:sp>
            <p:nvSpPr>
              <p:cNvPr id="8" name="TextBox 66"/>
              <p:cNvSpPr txBox="1">
                <a:spLocks noChangeArrowheads="1"/>
              </p:cNvSpPr>
              <p:nvPr/>
            </p:nvSpPr>
            <p:spPr bwMode="auto">
              <a:xfrm>
                <a:off x="4322500" y="2661808"/>
                <a:ext cx="340590" cy="326135"/>
              </a:xfrm>
              <a:prstGeom prst="rect">
                <a:avLst/>
              </a:prstGeom>
              <a:noFill/>
              <a:ln w="9525">
                <a:noFill/>
                <a:miter lim="800000"/>
                <a:headEnd/>
                <a:tailEnd/>
              </a:ln>
            </p:spPr>
            <p:txBody>
              <a:bodyPr>
                <a:spAutoFit/>
              </a:bodyPr>
              <a:lstStyle/>
              <a:p>
                <a:pPr algn="ctr" latinLnBrk="1"/>
                <a:r>
                  <a:rPr lang="en-US" altLang="ko-KR">
                    <a:latin typeface="맑은 고딕" pitchFamily="34" charset="-127"/>
                  </a:rPr>
                  <a:t>N</a:t>
                </a:r>
                <a:endParaRPr lang="ko-KR" altLang="en-US">
                  <a:latin typeface="맑은 고딕" pitchFamily="34" charset="-127"/>
                </a:endParaRPr>
              </a:p>
            </p:txBody>
          </p:sp>
          <p:sp>
            <p:nvSpPr>
              <p:cNvPr id="9" name="TextBox 67"/>
              <p:cNvSpPr txBox="1">
                <a:spLocks noChangeArrowheads="1"/>
              </p:cNvSpPr>
              <p:nvPr/>
            </p:nvSpPr>
            <p:spPr bwMode="auto">
              <a:xfrm>
                <a:off x="5444771" y="3748925"/>
                <a:ext cx="340590" cy="326135"/>
              </a:xfrm>
              <a:prstGeom prst="rect">
                <a:avLst/>
              </a:prstGeom>
              <a:noFill/>
              <a:ln w="9525">
                <a:noFill/>
                <a:miter lim="800000"/>
                <a:headEnd/>
                <a:tailEnd/>
              </a:ln>
            </p:spPr>
            <p:txBody>
              <a:bodyPr>
                <a:spAutoFit/>
              </a:bodyPr>
              <a:lstStyle/>
              <a:p>
                <a:pPr algn="ctr" latinLnBrk="1"/>
                <a:r>
                  <a:rPr lang="en-US" altLang="ko-KR">
                    <a:latin typeface="맑은 고딕" pitchFamily="34" charset="-127"/>
                  </a:rPr>
                  <a:t>N</a:t>
                </a:r>
                <a:endParaRPr lang="ko-KR" altLang="en-US">
                  <a:latin typeface="맑은 고딕" pitchFamily="34" charset="-127"/>
                </a:endParaRPr>
              </a:p>
            </p:txBody>
          </p:sp>
        </p:grpSp>
        <p:pic>
          <p:nvPicPr>
            <p:cNvPr id="33" name="그림 70"/>
            <p:cNvPicPr>
              <a:picLocks noChangeAspect="1"/>
            </p:cNvPicPr>
            <p:nvPr/>
          </p:nvPicPr>
          <p:blipFill>
            <a:blip r:embed="rId3" cstate="print"/>
            <a:srcRect/>
            <a:stretch>
              <a:fillRect/>
            </a:stretch>
          </p:blipFill>
          <p:spPr bwMode="auto">
            <a:xfrm>
              <a:off x="7558087" y="1958975"/>
              <a:ext cx="2809875" cy="1720850"/>
            </a:xfrm>
            <a:prstGeom prst="rect">
              <a:avLst/>
            </a:prstGeom>
            <a:noFill/>
            <a:ln w="9525">
              <a:noFill/>
              <a:miter lim="800000"/>
              <a:headEnd/>
              <a:tailEnd/>
            </a:ln>
          </p:spPr>
        </p:pic>
        <p:grpSp>
          <p:nvGrpSpPr>
            <p:cNvPr id="34" name="그룹 73"/>
            <p:cNvGrpSpPr>
              <a:grpSpLocks/>
            </p:cNvGrpSpPr>
            <p:nvPr/>
          </p:nvGrpSpPr>
          <p:grpSpPr bwMode="auto">
            <a:xfrm>
              <a:off x="207962" y="4265612"/>
              <a:ext cx="10506075" cy="1662113"/>
              <a:chOff x="913649" y="4302755"/>
              <a:chExt cx="10507227" cy="1660966"/>
            </a:xfrm>
          </p:grpSpPr>
          <p:sp>
            <p:nvSpPr>
              <p:cNvPr id="35" name="직사각형 14"/>
              <p:cNvSpPr/>
              <p:nvPr/>
            </p:nvSpPr>
            <p:spPr>
              <a:xfrm>
                <a:off x="913649" y="4302755"/>
                <a:ext cx="3502409" cy="12104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r>
                  <a:rPr lang="en-US" altLang="ko-KR" sz="2000" b="1">
                    <a:solidFill>
                      <a:schemeClr val="tx1"/>
                    </a:solidFill>
                    <a:latin typeface="Times New Roman" pitchFamily="18" charset="0"/>
                  </a:rPr>
                  <a:t>Encoding</a:t>
                </a:r>
              </a:p>
              <a:p>
                <a:pPr algn="ctr" latinLnBrk="1">
                  <a:defRPr/>
                </a:pPr>
                <a:r>
                  <a:rPr lang="en-US" altLang="ko-KR" sz="2000">
                    <a:solidFill>
                      <a:schemeClr val="tx1"/>
                    </a:solidFill>
                    <a:latin typeface="Times New Roman" pitchFamily="18" charset="0"/>
                  </a:rPr>
                  <a:t>Using m(=2</a:t>
                </a:r>
                <a:r>
                  <a:rPr lang="en-US" altLang="ko-KR" sz="2000" baseline="30000">
                    <a:solidFill>
                      <a:schemeClr val="tx1"/>
                    </a:solidFill>
                    <a:latin typeface="Times New Roman" pitchFamily="18" charset="0"/>
                  </a:rPr>
                  <a:t>n</a:t>
                </a:r>
                <a:r>
                  <a:rPr lang="en-US" altLang="ko-KR" sz="2000">
                    <a:solidFill>
                      <a:schemeClr val="tx1"/>
                    </a:solidFill>
                    <a:latin typeface="Times New Roman" pitchFamily="18" charset="0"/>
                  </a:rPr>
                  <a:t>) symbols</a:t>
                </a:r>
              </a:p>
              <a:p>
                <a:pPr algn="ctr" latinLnBrk="1">
                  <a:defRPr/>
                </a:pPr>
                <a:r>
                  <a:rPr lang="en-US" altLang="ko-KR" sz="2000">
                    <a:solidFill>
                      <a:schemeClr val="tx1"/>
                    </a:solidFill>
                    <a:latin typeface="Times New Roman" pitchFamily="18" charset="0"/>
                    <a:sym typeface="Wingdings" pitchFamily="2" charset="2"/>
                  </a:rPr>
                  <a:t></a:t>
                </a:r>
                <a:r>
                  <a:rPr lang="en-US" altLang="ko-KR" sz="2000">
                    <a:solidFill>
                      <a:schemeClr val="tx1"/>
                    </a:solidFill>
                    <a:latin typeface="Times New Roman" pitchFamily="18" charset="0"/>
                  </a:rPr>
                  <a:t> n [bits/symbol]</a:t>
                </a:r>
              </a:p>
            </p:txBody>
          </p:sp>
          <p:sp>
            <p:nvSpPr>
              <p:cNvPr id="36" name="직사각형 69"/>
              <p:cNvSpPr/>
              <p:nvPr/>
            </p:nvSpPr>
            <p:spPr>
              <a:xfrm>
                <a:off x="4416058" y="4307515"/>
                <a:ext cx="3502409" cy="12024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lnSpc>
                    <a:spcPct val="150000"/>
                  </a:lnSpc>
                  <a:defRPr/>
                </a:pPr>
                <a:r>
                  <a:rPr lang="en-US" altLang="ko-KR" sz="2000" b="1">
                    <a:solidFill>
                      <a:schemeClr val="tx1"/>
                    </a:solidFill>
                    <a:latin typeface="Times New Roman" pitchFamily="18" charset="0"/>
                  </a:rPr>
                  <a:t>LED Array size</a:t>
                </a:r>
              </a:p>
              <a:p>
                <a:pPr algn="ctr" latinLnBrk="1">
                  <a:lnSpc>
                    <a:spcPct val="150000"/>
                  </a:lnSpc>
                  <a:defRPr/>
                </a:pPr>
                <a:r>
                  <a:rPr lang="en-US" altLang="ko-KR" sz="2000">
                    <a:solidFill>
                      <a:schemeClr val="tx1"/>
                    </a:solidFill>
                    <a:latin typeface="Times New Roman" pitchFamily="18" charset="0"/>
                  </a:rPr>
                  <a:t>N x N = N</a:t>
                </a:r>
                <a:r>
                  <a:rPr lang="en-US" altLang="ko-KR" sz="2000" baseline="30000">
                    <a:solidFill>
                      <a:schemeClr val="tx1"/>
                    </a:solidFill>
                    <a:latin typeface="Times New Roman" pitchFamily="18" charset="0"/>
                  </a:rPr>
                  <a:t>2</a:t>
                </a:r>
                <a:r>
                  <a:rPr lang="en-US" altLang="ko-KR" sz="2000">
                    <a:solidFill>
                      <a:schemeClr val="tx1"/>
                    </a:solidFill>
                    <a:latin typeface="Times New Roman" pitchFamily="18" charset="0"/>
                  </a:rPr>
                  <a:t> [symbol]</a:t>
                </a:r>
                <a:endParaRPr lang="en-US" altLang="ko-KR" sz="1600">
                  <a:solidFill>
                    <a:schemeClr val="tx1"/>
                  </a:solidFill>
                </a:endParaRPr>
              </a:p>
            </p:txBody>
          </p:sp>
          <p:sp>
            <p:nvSpPr>
              <p:cNvPr id="37" name="직사각형 71"/>
              <p:cNvSpPr/>
              <p:nvPr/>
            </p:nvSpPr>
            <p:spPr>
              <a:xfrm>
                <a:off x="7918467" y="4302755"/>
                <a:ext cx="3502409" cy="12104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lnSpc>
                    <a:spcPct val="150000"/>
                  </a:lnSpc>
                  <a:defRPr/>
                </a:pPr>
                <a:r>
                  <a:rPr lang="en-US" altLang="ko-KR" sz="2000" b="1">
                    <a:solidFill>
                      <a:schemeClr val="tx1"/>
                    </a:solidFill>
                    <a:latin typeface="Times New Roman" pitchFamily="18" charset="0"/>
                  </a:rPr>
                  <a:t>Camera frame rate</a:t>
                </a:r>
              </a:p>
              <a:p>
                <a:pPr algn="ctr" latinLnBrk="1">
                  <a:lnSpc>
                    <a:spcPct val="150000"/>
                  </a:lnSpc>
                  <a:defRPr/>
                </a:pPr>
                <a:r>
                  <a:rPr lang="en-US" altLang="ko-KR" sz="2000">
                    <a:solidFill>
                      <a:schemeClr val="tx1"/>
                    </a:solidFill>
                    <a:latin typeface="Times New Roman" pitchFamily="18" charset="0"/>
                  </a:rPr>
                  <a:t>F [fps]</a:t>
                </a:r>
              </a:p>
            </p:txBody>
          </p:sp>
          <p:sp>
            <p:nvSpPr>
              <p:cNvPr id="38" name="직사각형 72"/>
              <p:cNvSpPr/>
              <p:nvPr/>
            </p:nvSpPr>
            <p:spPr>
              <a:xfrm>
                <a:off x="3277696" y="5510009"/>
                <a:ext cx="5779134" cy="4537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r>
                  <a:rPr lang="en-US" altLang="ko-KR" sz="2000" b="1">
                    <a:solidFill>
                      <a:schemeClr val="tx1"/>
                    </a:solidFill>
                    <a:latin typeface="Times New Roman" pitchFamily="18" charset="0"/>
                  </a:rPr>
                  <a:t>Data rate = n x N</a:t>
                </a:r>
                <a:r>
                  <a:rPr lang="en-US" altLang="ko-KR" sz="2000" b="1" baseline="30000">
                    <a:solidFill>
                      <a:schemeClr val="tx1"/>
                    </a:solidFill>
                    <a:latin typeface="Times New Roman" pitchFamily="18" charset="0"/>
                  </a:rPr>
                  <a:t>2</a:t>
                </a:r>
                <a:r>
                  <a:rPr lang="en-US" altLang="ko-KR" sz="2000" b="1">
                    <a:solidFill>
                      <a:schemeClr val="tx1"/>
                    </a:solidFill>
                    <a:latin typeface="Times New Roman" pitchFamily="18" charset="0"/>
                  </a:rPr>
                  <a:t> x F [bps]</a:t>
                </a:r>
                <a:endParaRPr lang="ko-KR" altLang="en-US" sz="2000" b="1">
                  <a:solidFill>
                    <a:schemeClr val="tx1"/>
                  </a:solidFill>
                  <a:latin typeface="Times New Roman" pitchFamily="18" charset="0"/>
                </a:endParaRPr>
              </a:p>
            </p:txBody>
          </p:sp>
        </p:grpSp>
      </p:grpSp>
    </p:spTree>
    <p:extLst>
      <p:ext uri="{BB962C8B-B14F-4D97-AF65-F5344CB8AC3E}">
        <p14:creationId xmlns:p14="http://schemas.microsoft.com/office/powerpoint/2010/main" val="2708751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31838"/>
          </a:xfrm>
        </p:spPr>
        <p:txBody>
          <a:bodyPr/>
          <a:lstStyle/>
          <a:p>
            <a:r>
              <a:rPr lang="en-US" sz="3200" b="1" dirty="0"/>
              <a:t>Example Applications</a:t>
            </a:r>
          </a:p>
        </p:txBody>
      </p:sp>
      <p:sp>
        <p:nvSpPr>
          <p:cNvPr id="5" name="내용 개체 틀 2"/>
          <p:cNvSpPr txBox="1">
            <a:spLocks/>
          </p:cNvSpPr>
          <p:nvPr/>
        </p:nvSpPr>
        <p:spPr>
          <a:xfrm>
            <a:off x="300037" y="1474787"/>
            <a:ext cx="4668838"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buFont typeface="Wingdings" pitchFamily="2" charset="2"/>
              <a:buChar char="§"/>
            </a:pPr>
            <a:r>
              <a:rPr lang="en-US" altLang="ko-KR" sz="2000" dirty="0" smtClean="0">
                <a:latin typeface="Times New Roman" pitchFamily="18" charset="0"/>
              </a:rPr>
              <a:t> Road side-to-vehicle communication</a:t>
            </a:r>
          </a:p>
          <a:p>
            <a:pPr>
              <a:spcBef>
                <a:spcPts val="400"/>
              </a:spcBef>
              <a:buFont typeface="Wingdings" pitchFamily="2" charset="2"/>
              <a:buChar char="§"/>
            </a:pPr>
            <a:r>
              <a:rPr lang="en-US" altLang="ko-KR" sz="2000" dirty="0" smtClean="0">
                <a:latin typeface="Times New Roman" pitchFamily="18" charset="0"/>
              </a:rPr>
              <a:t> Vehicle-to-vehicle communication</a:t>
            </a:r>
            <a:br>
              <a:rPr lang="en-US" altLang="ko-KR" sz="2000" dirty="0" smtClean="0">
                <a:latin typeface="Times New Roman" pitchFamily="18" charset="0"/>
              </a:rPr>
            </a:br>
            <a:r>
              <a:rPr lang="en-US" altLang="ko-KR" sz="1600" dirty="0" smtClean="0">
                <a:latin typeface="Times New Roman" pitchFamily="18" charset="0"/>
              </a:rPr>
              <a:t>LEDs for rear and head-lights and Cameras (e.g. parking assistance, rear-view) are getting common in cars</a:t>
            </a:r>
            <a:endParaRPr lang="en-US" altLang="ko-KR" sz="2000" dirty="0" smtClean="0">
              <a:latin typeface="Times New Roman" pitchFamily="18" charset="0"/>
            </a:endParaRPr>
          </a:p>
        </p:txBody>
      </p:sp>
      <p:sp>
        <p:nvSpPr>
          <p:cNvPr id="6" name="Rectangle 8"/>
          <p:cNvSpPr txBox="1">
            <a:spLocks/>
          </p:cNvSpPr>
          <p:nvPr/>
        </p:nvSpPr>
        <p:spPr>
          <a:xfrm>
            <a:off x="4968875" y="1558379"/>
            <a:ext cx="4175919"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buFont typeface="Wingdings" pitchFamily="2" charset="2"/>
              <a:buChar char="§"/>
            </a:pPr>
            <a:r>
              <a:rPr lang="en-US" altLang="ko-KR" sz="2000" dirty="0" smtClean="0">
                <a:latin typeface="Times New Roman" pitchFamily="18" charset="0"/>
              </a:rPr>
              <a:t>Smartphone-to-electronic billboard communication</a:t>
            </a:r>
          </a:p>
          <a:p>
            <a:pPr>
              <a:spcBef>
                <a:spcPts val="400"/>
              </a:spcBef>
              <a:buFont typeface="Wingdings" pitchFamily="2" charset="2"/>
              <a:buChar char="§"/>
            </a:pPr>
            <a:r>
              <a:rPr lang="en-US" altLang="ko-KR" sz="2000" dirty="0" smtClean="0">
                <a:latin typeface="Times New Roman" pitchFamily="18" charset="0"/>
              </a:rPr>
              <a:t> Robot-to-robot communication</a:t>
            </a:r>
          </a:p>
          <a:p>
            <a:pPr>
              <a:spcBef>
                <a:spcPts val="400"/>
              </a:spcBef>
              <a:buFont typeface="Wingdings" pitchFamily="2" charset="2"/>
              <a:buChar char="§"/>
            </a:pPr>
            <a:r>
              <a:rPr lang="en-US" altLang="ko-KR" sz="2000" dirty="0" smtClean="0">
                <a:latin typeface="Times New Roman" pitchFamily="18" charset="0"/>
              </a:rPr>
              <a:t> Hand-held display to fixed surveillance cameras</a:t>
            </a:r>
            <a:endParaRPr lang="en-US" sz="2400" dirty="0" smtClean="0">
              <a:latin typeface="Times New Roman" pitchFamily="18" charset="0"/>
              <a:ea typeface="맑은 고딕" pitchFamily="34" charset="-127"/>
            </a:endParaRPr>
          </a:p>
        </p:txBody>
      </p:sp>
      <p:pic>
        <p:nvPicPr>
          <p:cNvPr id="7" name="그림 1"/>
          <p:cNvPicPr>
            <a:picLocks noChangeAspect="1"/>
          </p:cNvPicPr>
          <p:nvPr/>
        </p:nvPicPr>
        <p:blipFill>
          <a:blip r:embed="rId2" cstate="print"/>
          <a:srcRect/>
          <a:stretch>
            <a:fillRect/>
          </a:stretch>
        </p:blipFill>
        <p:spPr bwMode="auto">
          <a:xfrm>
            <a:off x="581998" y="2983898"/>
            <a:ext cx="3733800" cy="3264502"/>
          </a:xfrm>
          <a:prstGeom prst="rect">
            <a:avLst/>
          </a:prstGeom>
          <a:noFill/>
          <a:ln w="9525">
            <a:noFill/>
            <a:miter lim="800000"/>
            <a:headEnd/>
            <a:tailEnd/>
          </a:ln>
        </p:spPr>
      </p:pic>
      <p:sp>
        <p:nvSpPr>
          <p:cNvPr id="8" name="TextBox 8"/>
          <p:cNvSpPr txBox="1">
            <a:spLocks noChangeArrowheads="1"/>
          </p:cNvSpPr>
          <p:nvPr/>
        </p:nvSpPr>
        <p:spPr bwMode="auto">
          <a:xfrm>
            <a:off x="1646237" y="5881688"/>
            <a:ext cx="2727325" cy="366712"/>
          </a:xfrm>
          <a:prstGeom prst="rect">
            <a:avLst/>
          </a:prstGeom>
          <a:solidFill>
            <a:srgbClr val="FFFF00"/>
          </a:solidFill>
          <a:ln w="9525">
            <a:noFill/>
            <a:miter lim="800000"/>
            <a:headEnd/>
            <a:tailEnd/>
          </a:ln>
        </p:spPr>
        <p:txBody>
          <a:bodyPr>
            <a:spAutoFit/>
          </a:bodyPr>
          <a:lstStyle/>
          <a:p>
            <a:pPr algn="ctr" latinLnBrk="1"/>
            <a:r>
              <a:rPr lang="en-US" altLang="ko-KR" dirty="0">
                <a:latin typeface="Times New Roman" pitchFamily="18" charset="0"/>
              </a:rPr>
              <a:t>Visual-MIMO V2V Demo</a:t>
            </a:r>
            <a:endParaRPr lang="ko-KR" altLang="en-US" dirty="0">
              <a:latin typeface="Times New Roman" pitchFamily="18" charset="0"/>
            </a:endParaRPr>
          </a:p>
        </p:txBody>
      </p:sp>
      <p:grpSp>
        <p:nvGrpSpPr>
          <p:cNvPr id="9" name="그룹 9"/>
          <p:cNvGrpSpPr>
            <a:grpSpLocks/>
          </p:cNvGrpSpPr>
          <p:nvPr/>
        </p:nvGrpSpPr>
        <p:grpSpPr bwMode="auto">
          <a:xfrm>
            <a:off x="4450047" y="3352800"/>
            <a:ext cx="4573420" cy="2640509"/>
            <a:chOff x="6922008" y="2068634"/>
            <a:chExt cx="4672584" cy="3280279"/>
          </a:xfrm>
        </p:grpSpPr>
        <p:pic>
          <p:nvPicPr>
            <p:cNvPr id="10" name="그림 7"/>
            <p:cNvPicPr>
              <a:picLocks noChangeAspect="1"/>
            </p:cNvPicPr>
            <p:nvPr/>
          </p:nvPicPr>
          <p:blipFill>
            <a:blip r:embed="rId3" cstate="print"/>
            <a:srcRect r="25323"/>
            <a:stretch>
              <a:fillRect/>
            </a:stretch>
          </p:blipFill>
          <p:spPr bwMode="auto">
            <a:xfrm>
              <a:off x="6922008" y="2152239"/>
              <a:ext cx="4672584" cy="3196674"/>
            </a:xfrm>
            <a:prstGeom prst="rect">
              <a:avLst/>
            </a:prstGeom>
            <a:noFill/>
            <a:ln w="9525">
              <a:noFill/>
              <a:miter lim="800000"/>
              <a:headEnd/>
              <a:tailEnd/>
            </a:ln>
          </p:spPr>
        </p:pic>
        <p:sp>
          <p:nvSpPr>
            <p:cNvPr id="11" name="직사각형 8"/>
            <p:cNvSpPr/>
            <p:nvPr/>
          </p:nvSpPr>
          <p:spPr>
            <a:xfrm>
              <a:off x="9042447" y="2068634"/>
              <a:ext cx="2406127" cy="205771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grpSp>
      <p:sp>
        <p:nvSpPr>
          <p:cNvPr id="12" name="Rectangle 12"/>
          <p:cNvSpPr>
            <a:spLocks noChangeArrowheads="1"/>
          </p:cNvSpPr>
          <p:nvPr/>
        </p:nvSpPr>
        <p:spPr bwMode="auto">
          <a:xfrm>
            <a:off x="6736757" y="5029200"/>
            <a:ext cx="2143791" cy="1200329"/>
          </a:xfrm>
          <a:prstGeom prst="rect">
            <a:avLst/>
          </a:prstGeom>
          <a:solidFill>
            <a:srgbClr val="FFFF00"/>
          </a:solidFill>
          <a:ln w="9525">
            <a:noFill/>
            <a:miter lim="800000"/>
            <a:headEnd/>
            <a:tailEnd/>
          </a:ln>
        </p:spPr>
        <p:txBody>
          <a:bodyPr wrap="square">
            <a:spAutoFit/>
          </a:bodyPr>
          <a:lstStyle/>
          <a:p>
            <a:r>
              <a:rPr lang="en-US" altLang="ko-KR" dirty="0"/>
              <a:t>Visual-MIMO </a:t>
            </a:r>
            <a:r>
              <a:rPr lang="en-US" altLang="ko-KR" dirty="0" smtClean="0"/>
              <a:t>Smartphone – to -electronic </a:t>
            </a:r>
            <a:r>
              <a:rPr lang="en-US" altLang="ko-KR" dirty="0"/>
              <a:t>billboard comm. examples</a:t>
            </a:r>
            <a:endParaRPr lang="en-US" dirty="0"/>
          </a:p>
        </p:txBody>
      </p:sp>
    </p:spTree>
    <p:extLst>
      <p:ext uri="{BB962C8B-B14F-4D97-AF65-F5344CB8AC3E}">
        <p14:creationId xmlns:p14="http://schemas.microsoft.com/office/powerpoint/2010/main" val="2778222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6063</TotalTime>
  <Words>216</Words>
  <Application>Microsoft Office PowerPoint</Application>
  <PresentationFormat>On-screen Show (4:3)</PresentationFormat>
  <Paragraphs>60</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굴림</vt:lpstr>
      <vt:lpstr>맑은 고딕</vt:lpstr>
      <vt:lpstr>Arial</vt:lpstr>
      <vt:lpstr>Calibri</vt:lpstr>
      <vt:lpstr>Times New Roman</vt:lpstr>
      <vt:lpstr>Wingdings</vt:lpstr>
      <vt:lpstr>Office Theme</vt:lpstr>
      <vt:lpstr>PowerPoint Presentation</vt:lpstr>
      <vt:lpstr>Contents</vt:lpstr>
      <vt:lpstr>Color-Space Based Modulation</vt:lpstr>
      <vt:lpstr>Constellation Diagram and Various Basic Color Models</vt:lpstr>
      <vt:lpstr>Simulation of SER Comparison under  Different Color Models</vt:lpstr>
      <vt:lpstr>Color-Independent Visual-MIMO</vt:lpstr>
      <vt:lpstr>Data Rate in Visual-MIMO</vt:lpstr>
      <vt:lpstr>Example Applications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cp:lastModifiedBy>
  <cp:revision>296</cp:revision>
  <cp:lastPrinted>2017-05-07T15:48:38Z</cp:lastPrinted>
  <dcterms:created xsi:type="dcterms:W3CDTF">2010-05-15T17:50:32Z</dcterms:created>
  <dcterms:modified xsi:type="dcterms:W3CDTF">2017-07-11T05:22:36Z</dcterms:modified>
</cp:coreProperties>
</file>