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4411" r:id="rId2"/>
    <p:sldMasterId id="2147484424" r:id="rId3"/>
  </p:sldMasterIdLst>
  <p:notesMasterIdLst>
    <p:notesMasterId r:id="rId22"/>
  </p:notesMasterIdLst>
  <p:handoutMasterIdLst>
    <p:handoutMasterId r:id="rId23"/>
  </p:handoutMasterIdLst>
  <p:sldIdLst>
    <p:sldId id="451" r:id="rId4"/>
    <p:sldId id="417" r:id="rId5"/>
    <p:sldId id="452" r:id="rId6"/>
    <p:sldId id="459" r:id="rId7"/>
    <p:sldId id="460" r:id="rId8"/>
    <p:sldId id="461" r:id="rId9"/>
    <p:sldId id="462" r:id="rId10"/>
    <p:sldId id="463" r:id="rId11"/>
    <p:sldId id="464" r:id="rId12"/>
    <p:sldId id="466" r:id="rId13"/>
    <p:sldId id="467" r:id="rId14"/>
    <p:sldId id="468" r:id="rId15"/>
    <p:sldId id="457" r:id="rId16"/>
    <p:sldId id="469" r:id="rId17"/>
    <p:sldId id="453" r:id="rId18"/>
    <p:sldId id="455" r:id="rId19"/>
    <p:sldId id="456" r:id="rId20"/>
    <p:sldId id="458" r:id="rId21"/>
  </p:sldIdLst>
  <p:sldSz cx="9144000" cy="6858000" type="screen4x3"/>
  <p:notesSz cx="6797675" cy="9928225"/>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640">
          <p15:clr>
            <a:srgbClr val="A4A3A4"/>
          </p15:clr>
        </p15:guide>
        <p15:guide id="2" pos="2688">
          <p15:clr>
            <a:srgbClr val="A4A3A4"/>
          </p15:clr>
        </p15:guide>
        <p15:guide id="3" pos="768">
          <p15:clr>
            <a:srgbClr val="A4A3A4"/>
          </p15:clr>
        </p15:guide>
        <p15:guide id="4" pos="4944">
          <p15:clr>
            <a:srgbClr val="A4A3A4"/>
          </p15:clr>
        </p15:guide>
      </p15:sldGuideLst>
    </p:ext>
    <p:ext uri="{2D200454-40CA-4A62-9FC3-DE9A4176ACB9}">
      <p15:notesGuideLst xmlns:p15="http://schemas.microsoft.com/office/powerpoint/2012/main">
        <p15:guide id="1" orient="horz" pos="3128">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33"/>
    <a:srgbClr val="CC0000"/>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97" autoAdjust="0"/>
    <p:restoredTop sz="98501" autoAdjust="0"/>
  </p:normalViewPr>
  <p:slideViewPr>
    <p:cSldViewPr>
      <p:cViewPr varScale="1">
        <p:scale>
          <a:sx n="74" d="100"/>
          <a:sy n="74" d="100"/>
        </p:scale>
        <p:origin x="1380" y="72"/>
      </p:cViewPr>
      <p:guideLst>
        <p:guide orient="horz" pos="2640"/>
        <p:guide pos="2688"/>
        <p:guide pos="768"/>
        <p:guide pos="4944"/>
      </p:guideLst>
    </p:cSldViewPr>
  </p:slideViewPr>
  <p:outlineViewPr>
    <p:cViewPr>
      <p:scale>
        <a:sx n="33" d="100"/>
        <a:sy n="33" d="100"/>
      </p:scale>
      <p:origin x="0" y="920"/>
    </p:cViewPr>
  </p:outlineViewPr>
  <p:notesTextViewPr>
    <p:cViewPr>
      <p:scale>
        <a:sx n="100" d="100"/>
        <a:sy n="100" d="100"/>
      </p:scale>
      <p:origin x="0" y="0"/>
    </p:cViewPr>
  </p:notesTextViewPr>
  <p:sorterViewPr>
    <p:cViewPr>
      <p:scale>
        <a:sx n="200" d="100"/>
        <a:sy n="200" d="100"/>
      </p:scale>
      <p:origin x="0" y="6054"/>
    </p:cViewPr>
  </p:sorterViewPr>
  <p:notesViewPr>
    <p:cSldViewPr>
      <p:cViewPr varScale="1">
        <p:scale>
          <a:sx n="89" d="100"/>
          <a:sy n="89" d="100"/>
        </p:scale>
        <p:origin x="-3792" y="-104"/>
      </p:cViewPr>
      <p:guideLst>
        <p:guide orient="horz" pos="3128"/>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1613"/>
            <a:ext cx="26400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2" eaLnBrk="0" latinLnBrk="0" hangingPunct="0">
              <a:defRPr kumimoji="0" sz="1400" b="1">
                <a:ea typeface="+mn-ea"/>
              </a:defRPr>
            </a:lvl1pPr>
          </a:lstStyle>
          <a:p>
            <a:pPr>
              <a:defRPr/>
            </a:pPr>
            <a:endParaRPr lang="en-US"/>
          </a:p>
        </p:txBody>
      </p:sp>
      <p:sp>
        <p:nvSpPr>
          <p:cNvPr id="3075" name="Rectangle 3"/>
          <p:cNvSpPr>
            <a:spLocks noGrp="1" noChangeArrowheads="1"/>
          </p:cNvSpPr>
          <p:nvPr>
            <p:ph type="dt" sz="quarter" idx="1"/>
          </p:nvPr>
        </p:nvSpPr>
        <p:spPr bwMode="auto">
          <a:xfrm>
            <a:off x="682625" y="201613"/>
            <a:ext cx="22637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2" eaLnBrk="0" latinLnBrk="0" hangingPunct="0">
              <a:defRPr kumimoji="0" sz="1400" b="1">
                <a:ea typeface="+mn-ea"/>
              </a:defRPr>
            </a:lvl1pPr>
          </a:lstStyle>
          <a:p>
            <a:pPr>
              <a:defRPr/>
            </a:pPr>
            <a:fld id="{1EF9700B-5738-40DC-A7FC-1D62005D8852}" type="datetime1">
              <a:rPr lang="en-US" altLang="ko-KR"/>
              <a:pPr>
                <a:defRPr/>
              </a:pPr>
              <a:t>7/11/2017</a:t>
            </a:fld>
            <a:r>
              <a:rPr lang="en-US"/>
              <a:t>&lt;month year&gt;</a:t>
            </a:r>
          </a:p>
        </p:txBody>
      </p:sp>
      <p:sp>
        <p:nvSpPr>
          <p:cNvPr id="3076" name="Rectangle 4"/>
          <p:cNvSpPr>
            <a:spLocks noGrp="1" noChangeArrowheads="1"/>
          </p:cNvSpPr>
          <p:nvPr>
            <p:ph type="ftr" sz="quarter" idx="2"/>
          </p:nvPr>
        </p:nvSpPr>
        <p:spPr bwMode="auto">
          <a:xfrm>
            <a:off x="4079875" y="9609138"/>
            <a:ext cx="2114550" cy="15398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2" eaLnBrk="0" latinLnBrk="0" hangingPunct="0">
              <a:defRPr kumimoji="0"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44775" y="9609138"/>
            <a:ext cx="1357313" cy="15398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6625">
              <a:defRPr kumimoji="0" sz="1000"/>
            </a:lvl1pPr>
          </a:lstStyle>
          <a:p>
            <a:pPr>
              <a:defRPr/>
            </a:pPr>
            <a:r>
              <a:rPr lang="en-US" altLang="ko-KR"/>
              <a:t>Page </a:t>
            </a:r>
            <a:fld id="{0B47121D-2CBD-4CA3-B8C5-47636022C4C1}" type="slidenum">
              <a:rPr lang="en-US" altLang="ko-KR"/>
              <a:pPr>
                <a:defRPr/>
              </a:pPr>
              <a:t>‹#›</a:t>
            </a:fld>
            <a:endParaRPr lang="en-US" altLang="ko-KR"/>
          </a:p>
        </p:txBody>
      </p:sp>
      <p:sp>
        <p:nvSpPr>
          <p:cNvPr id="43014" name="Line 6"/>
          <p:cNvSpPr>
            <a:spLocks noChangeShapeType="1"/>
          </p:cNvSpPr>
          <p:nvPr/>
        </p:nvSpPr>
        <p:spPr bwMode="auto">
          <a:xfrm>
            <a:off x="681038" y="414338"/>
            <a:ext cx="5435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59399" name="Rectangle 7"/>
          <p:cNvSpPr>
            <a:spLocks noChangeArrowheads="1"/>
          </p:cNvSpPr>
          <p:nvPr/>
        </p:nvSpPr>
        <p:spPr bwMode="auto">
          <a:xfrm>
            <a:off x="681038" y="9609138"/>
            <a:ext cx="696912" cy="369887"/>
          </a:xfrm>
          <a:prstGeom prst="rect">
            <a:avLst/>
          </a:prstGeom>
          <a:noFill/>
          <a:ln>
            <a:noFill/>
          </a:ln>
          <a:extLst/>
        </p:spPr>
        <p:txBody>
          <a:bodyPr lIns="0" tIns="0" rIns="0" bIns="0">
            <a:spAutoFit/>
          </a:bodyPr>
          <a:lstStyle>
            <a:lvl1pPr defTabSz="938213" eaLnBrk="0" hangingPunct="0">
              <a:defRPr kumimoji="1" sz="1200">
                <a:solidFill>
                  <a:schemeClr val="tx1"/>
                </a:solidFill>
                <a:latin typeface="Times New Roman" pitchFamily="18" charset="0"/>
                <a:ea typeface="굴림" charset="-127"/>
              </a:defRPr>
            </a:lvl1pPr>
            <a:lvl2pPr marL="742950" indent="-285750" defTabSz="938213" eaLnBrk="0" hangingPunct="0">
              <a:defRPr kumimoji="1" sz="1200">
                <a:solidFill>
                  <a:schemeClr val="tx1"/>
                </a:solidFill>
                <a:latin typeface="Times New Roman" pitchFamily="18" charset="0"/>
                <a:ea typeface="굴림" charset="-127"/>
              </a:defRPr>
            </a:lvl2pPr>
            <a:lvl3pPr marL="1143000" indent="-228600" defTabSz="938213" eaLnBrk="0" hangingPunct="0">
              <a:defRPr kumimoji="1" sz="1200">
                <a:solidFill>
                  <a:schemeClr val="tx1"/>
                </a:solidFill>
                <a:latin typeface="Times New Roman" pitchFamily="18" charset="0"/>
                <a:ea typeface="굴림" charset="-127"/>
              </a:defRPr>
            </a:lvl3pPr>
            <a:lvl4pPr marL="1600200" indent="-228600" defTabSz="938213" eaLnBrk="0" hangingPunct="0">
              <a:defRPr kumimoji="1" sz="1200">
                <a:solidFill>
                  <a:schemeClr val="tx1"/>
                </a:solidFill>
                <a:latin typeface="Times New Roman" pitchFamily="18" charset="0"/>
                <a:ea typeface="굴림" charset="-127"/>
              </a:defRPr>
            </a:lvl4pPr>
            <a:lvl5pPr marL="2057400" indent="-228600" defTabSz="938213" eaLnBrk="0" hangingPunct="0">
              <a:defRPr kumimoji="1" sz="1200">
                <a:solidFill>
                  <a:schemeClr val="tx1"/>
                </a:solidFill>
                <a:latin typeface="Times New Roman" pitchFamily="18" charset="0"/>
                <a:ea typeface="굴림" charset="-127"/>
              </a:defRPr>
            </a:lvl5pPr>
            <a:lvl6pPr marL="25146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43016" name="Line 8"/>
          <p:cNvSpPr>
            <a:spLocks noChangeShapeType="1"/>
          </p:cNvSpPr>
          <p:nvPr/>
        </p:nvSpPr>
        <p:spPr bwMode="auto">
          <a:xfrm>
            <a:off x="681038" y="9598025"/>
            <a:ext cx="55864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Tree>
    <p:extLst>
      <p:ext uri="{BB962C8B-B14F-4D97-AF65-F5344CB8AC3E}">
        <p14:creationId xmlns:p14="http://schemas.microsoft.com/office/powerpoint/2010/main" val="25233636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7475"/>
            <a:ext cx="2759075" cy="21431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2" eaLnBrk="0" latinLnBrk="0" hangingPunct="0">
              <a:defRPr kumimoji="0" sz="1400" b="1">
                <a:ea typeface="+mn-ea"/>
              </a:defRPr>
            </a:lvl1pPr>
          </a:lstStyle>
          <a:p>
            <a:pPr>
              <a:defRPr/>
            </a:pPr>
            <a:endParaRPr lang="en-US"/>
          </a:p>
        </p:txBody>
      </p:sp>
      <p:sp>
        <p:nvSpPr>
          <p:cNvPr id="2051" name="Rectangle 3"/>
          <p:cNvSpPr>
            <a:spLocks noGrp="1" noChangeArrowheads="1"/>
          </p:cNvSpPr>
          <p:nvPr>
            <p:ph type="dt" idx="1"/>
          </p:nvPr>
        </p:nvSpPr>
        <p:spPr bwMode="auto">
          <a:xfrm>
            <a:off x="641350" y="117475"/>
            <a:ext cx="2681288" cy="21431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2" eaLnBrk="0" latinLnBrk="0" hangingPunct="0">
              <a:defRPr kumimoji="0" sz="1400" b="1">
                <a:ea typeface="+mn-ea"/>
              </a:defRPr>
            </a:lvl1pPr>
          </a:lstStyle>
          <a:p>
            <a:pPr>
              <a:defRPr/>
            </a:pPr>
            <a:fld id="{4B9CDA18-ACF1-4E85-844D-DAD4472583A4}" type="datetime1">
              <a:rPr lang="en-US" altLang="ko-KR"/>
              <a:pPr>
                <a:defRPr/>
              </a:pPr>
              <a:t>7/11/2017</a:t>
            </a:fld>
            <a:r>
              <a:rPr lang="en-US"/>
              <a:t>&lt;month year&gt;</a:t>
            </a:r>
          </a:p>
        </p:txBody>
      </p:sp>
      <p:sp>
        <p:nvSpPr>
          <p:cNvPr id="41988" name="Rectangle 4"/>
          <p:cNvSpPr>
            <a:spLocks noGrp="1" noRot="1" noChangeAspect="1" noChangeArrowheads="1" noTextEdit="1"/>
          </p:cNvSpPr>
          <p:nvPr>
            <p:ph type="sldImg" idx="2"/>
          </p:nvPr>
        </p:nvSpPr>
        <p:spPr bwMode="auto">
          <a:xfrm>
            <a:off x="927100" y="750888"/>
            <a:ext cx="4945063" cy="3708400"/>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04875" y="4716463"/>
            <a:ext cx="4987925" cy="4467225"/>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97288" y="9612313"/>
            <a:ext cx="2460625" cy="18573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2" eaLnBrk="0" latinLnBrk="0" hangingPunct="0">
              <a:defRPr kumimoji="0">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874963" y="9612313"/>
            <a:ext cx="787400" cy="18573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6625">
              <a:defRPr kumimoji="0"/>
            </a:lvl1pPr>
          </a:lstStyle>
          <a:p>
            <a:pPr>
              <a:defRPr/>
            </a:pPr>
            <a:r>
              <a:rPr lang="en-US" altLang="ko-KR"/>
              <a:t>Page </a:t>
            </a:r>
            <a:fld id="{0A3C6D01-93BD-465E-9DD3-5996373CC33E}" type="slidenum">
              <a:rPr lang="en-US" altLang="ko-KR"/>
              <a:pPr>
                <a:defRPr/>
              </a:pPr>
              <a:t>‹#›</a:t>
            </a:fld>
            <a:endParaRPr lang="en-US" altLang="ko-KR"/>
          </a:p>
        </p:txBody>
      </p:sp>
      <p:sp>
        <p:nvSpPr>
          <p:cNvPr id="55304" name="Rectangle 8"/>
          <p:cNvSpPr>
            <a:spLocks noChangeArrowheads="1"/>
          </p:cNvSpPr>
          <p:nvPr/>
        </p:nvSpPr>
        <p:spPr bwMode="auto">
          <a:xfrm>
            <a:off x="709613" y="9612313"/>
            <a:ext cx="696912" cy="369887"/>
          </a:xfrm>
          <a:prstGeom prst="rect">
            <a:avLst/>
          </a:prstGeom>
          <a:noFill/>
          <a:ln>
            <a:noFill/>
          </a:ln>
          <a:extLst/>
        </p:spPr>
        <p:txBody>
          <a:bodyPr lIns="0" tIns="0" rIns="0" bIns="0">
            <a:spAutoFit/>
          </a:bodyPr>
          <a:lstStyle>
            <a:lvl1pPr defTabSz="919163" eaLnBrk="0" hangingPunct="0">
              <a:defRPr kumimoji="1" sz="1200">
                <a:solidFill>
                  <a:schemeClr val="tx1"/>
                </a:solidFill>
                <a:latin typeface="Times New Roman" pitchFamily="18" charset="0"/>
                <a:ea typeface="굴림" charset="-127"/>
              </a:defRPr>
            </a:lvl1pPr>
            <a:lvl2pPr marL="742950" indent="-285750" defTabSz="919163" eaLnBrk="0" hangingPunct="0">
              <a:defRPr kumimoji="1" sz="1200">
                <a:solidFill>
                  <a:schemeClr val="tx1"/>
                </a:solidFill>
                <a:latin typeface="Times New Roman" pitchFamily="18" charset="0"/>
                <a:ea typeface="굴림" charset="-127"/>
              </a:defRPr>
            </a:lvl2pPr>
            <a:lvl3pPr marL="1143000" indent="-228600" defTabSz="919163" eaLnBrk="0" hangingPunct="0">
              <a:defRPr kumimoji="1" sz="1200">
                <a:solidFill>
                  <a:schemeClr val="tx1"/>
                </a:solidFill>
                <a:latin typeface="Times New Roman" pitchFamily="18" charset="0"/>
                <a:ea typeface="굴림" charset="-127"/>
              </a:defRPr>
            </a:lvl3pPr>
            <a:lvl4pPr marL="1600200" indent="-228600" defTabSz="919163" eaLnBrk="0" hangingPunct="0">
              <a:defRPr kumimoji="1" sz="1200">
                <a:solidFill>
                  <a:schemeClr val="tx1"/>
                </a:solidFill>
                <a:latin typeface="Times New Roman" pitchFamily="18" charset="0"/>
                <a:ea typeface="굴림" charset="-127"/>
              </a:defRPr>
            </a:lvl4pPr>
            <a:lvl5pPr marL="2057400" indent="-228600" defTabSz="919163" eaLnBrk="0" hangingPunct="0">
              <a:defRPr kumimoji="1" sz="1200">
                <a:solidFill>
                  <a:schemeClr val="tx1"/>
                </a:solidFill>
                <a:latin typeface="Times New Roman" pitchFamily="18" charset="0"/>
                <a:ea typeface="굴림" charset="-127"/>
              </a:defRPr>
            </a:lvl5pPr>
            <a:lvl6pPr marL="25146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41993" name="Line 9"/>
          <p:cNvSpPr>
            <a:spLocks noChangeShapeType="1"/>
          </p:cNvSpPr>
          <p:nvPr/>
        </p:nvSpPr>
        <p:spPr bwMode="auto">
          <a:xfrm>
            <a:off x="709613" y="9610725"/>
            <a:ext cx="53784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41994" name="Line 10"/>
          <p:cNvSpPr>
            <a:spLocks noChangeShapeType="1"/>
          </p:cNvSpPr>
          <p:nvPr/>
        </p:nvSpPr>
        <p:spPr bwMode="auto">
          <a:xfrm>
            <a:off x="633413" y="317500"/>
            <a:ext cx="55308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Tree>
    <p:extLst>
      <p:ext uri="{BB962C8B-B14F-4D97-AF65-F5344CB8AC3E}">
        <p14:creationId xmlns:p14="http://schemas.microsoft.com/office/powerpoint/2010/main" val="16883067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xfrm>
            <a:off x="3398838" y="-98425"/>
            <a:ext cx="2759075" cy="430213"/>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2058988" indent="-228600" defTabSz="936625">
              <a:spcBef>
                <a:spcPct val="30000"/>
              </a:spcBef>
              <a:defRPr sz="1200">
                <a:solidFill>
                  <a:schemeClr val="tx1"/>
                </a:solidFill>
                <a:latin typeface="Times New Roman" panose="02020603050405020304" pitchFamily="18" charset="0"/>
              </a:defRPr>
            </a:lvl5pPr>
            <a:lvl6pPr marL="2516188" indent="-228600"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73388" indent="-228600"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30588" indent="-228600"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887788" indent="-228600"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z="1400" smtClean="0">
                <a:ea typeface="굴림" panose="020B0600000101010101" pitchFamily="50" charset="-127"/>
              </a:rPr>
              <a:t>September 2009doc.: IEEE 802.15-09-0117-00-0007</a:t>
            </a:r>
          </a:p>
        </p:txBody>
      </p:sp>
      <p:sp>
        <p:nvSpPr>
          <p:cNvPr id="47107"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2058988" indent="-228600" defTabSz="936625">
              <a:spcBef>
                <a:spcPct val="30000"/>
              </a:spcBef>
              <a:defRPr sz="1200">
                <a:solidFill>
                  <a:schemeClr val="tx1"/>
                </a:solidFill>
                <a:latin typeface="Times New Roman" panose="02020603050405020304" pitchFamily="18" charset="0"/>
              </a:defRPr>
            </a:lvl5pPr>
            <a:lvl6pPr marL="2516188" indent="-228600"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73388" indent="-228600"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30588" indent="-228600"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887788" indent="-228600"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2A2221-5A63-4D85-A288-B682730E04C1}" type="datetime1">
              <a:rPr lang="en-US" altLang="ko-KR" sz="1400" smtClean="0">
                <a:ea typeface="굴림" panose="020B0600000101010101" pitchFamily="50" charset="-127"/>
              </a:rPr>
              <a:pPr>
                <a:spcBef>
                  <a:spcPct val="0"/>
                </a:spcBef>
              </a:pPr>
              <a:t>7/11/2017</a:t>
            </a:fld>
            <a:r>
              <a:rPr lang="en-US" altLang="ko-KR" sz="1400" smtClean="0">
                <a:ea typeface="굴림" panose="020B0600000101010101" pitchFamily="50" charset="-127"/>
              </a:rPr>
              <a:t>&lt;month year&gt;</a:t>
            </a:r>
          </a:p>
        </p:txBody>
      </p:sp>
      <p:sp>
        <p:nvSpPr>
          <p:cNvPr id="47108" name="Slide Image Placeholder 1"/>
          <p:cNvSpPr>
            <a:spLocks noGrp="1" noRot="1" noChangeAspect="1" noTextEdit="1"/>
          </p:cNvSpPr>
          <p:nvPr>
            <p:ph type="sldImg"/>
          </p:nvPr>
        </p:nvSpPr>
        <p:spPr>
          <a:xfrm>
            <a:off x="927100" y="750888"/>
            <a:ext cx="4943475" cy="3708400"/>
          </a:xfrm>
          <a:ln/>
        </p:spPr>
      </p:sp>
      <p:sp>
        <p:nvSpPr>
          <p:cNvPr id="4710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ko-KR" smtClean="0">
              <a:ea typeface="굴림" panose="020B0600000101010101" pitchFamily="50" charset="-127"/>
            </a:endParaRPr>
          </a:p>
        </p:txBody>
      </p:sp>
      <p:sp>
        <p:nvSpPr>
          <p:cNvPr id="47110" name="Header Placeholder 3"/>
          <p:cNvSpPr txBox="1">
            <a:spLocks noGrp="1"/>
          </p:cNvSpPr>
          <p:nvPr/>
        </p:nvSpPr>
        <p:spPr bwMode="auto">
          <a:xfrm>
            <a:off x="3398838" y="117475"/>
            <a:ext cx="2759075" cy="214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2057400" indent="-228600" defTabSz="936625">
              <a:spcBef>
                <a:spcPct val="30000"/>
              </a:spcBef>
              <a:defRPr sz="1200">
                <a:solidFill>
                  <a:schemeClr val="tx1"/>
                </a:solidFill>
                <a:latin typeface="Times New Roman" panose="02020603050405020304" pitchFamily="18" charset="0"/>
              </a:defRPr>
            </a:lvl5pPr>
            <a:lvl6pPr marL="2514600" indent="-228600"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kumimoji="0" lang="en-US" altLang="ko-KR" sz="1400" b="1"/>
              <a:t>doc.: IEEE 802.15-09-0117-00-0007</a:t>
            </a:r>
          </a:p>
        </p:txBody>
      </p:sp>
      <p:sp>
        <p:nvSpPr>
          <p:cNvPr id="47111" name="Date Placeholder 4"/>
          <p:cNvSpPr txBox="1">
            <a:spLocks noGrp="1"/>
          </p:cNvSpPr>
          <p:nvPr/>
        </p:nvSpPr>
        <p:spPr bwMode="auto">
          <a:xfrm>
            <a:off x="641350" y="117475"/>
            <a:ext cx="2681288" cy="214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2057400" indent="-228600" defTabSz="936625">
              <a:spcBef>
                <a:spcPct val="30000"/>
              </a:spcBef>
              <a:defRPr sz="1200">
                <a:solidFill>
                  <a:schemeClr val="tx1"/>
                </a:solidFill>
                <a:latin typeface="Times New Roman" panose="02020603050405020304" pitchFamily="18" charset="0"/>
              </a:defRPr>
            </a:lvl5pPr>
            <a:lvl6pPr marL="2514600" indent="-228600"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kumimoji="0" lang="en-US" altLang="ko-KR" sz="1400" b="1"/>
              <a:t>&lt;month year&gt;</a:t>
            </a:r>
          </a:p>
        </p:txBody>
      </p:sp>
      <p:sp>
        <p:nvSpPr>
          <p:cNvPr id="47112" name="Footer Placeholder 5"/>
          <p:cNvSpPr>
            <a:spLocks noGrp="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458788" defTabSz="936625">
              <a:spcBef>
                <a:spcPct val="30000"/>
              </a:spcBef>
              <a:defRPr sz="1200">
                <a:solidFill>
                  <a:schemeClr val="tx1"/>
                </a:solidFill>
                <a:latin typeface="Times New Roman" panose="02020603050405020304" pitchFamily="18" charset="0"/>
              </a:defRPr>
            </a:lvl5pPr>
            <a:lvl6pPr marL="915988"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ko-KR" smtClean="0">
                <a:ea typeface="굴림" panose="020B0600000101010101" pitchFamily="50" charset="-127"/>
              </a:rPr>
              <a:t>&lt;author&gt;, &lt;company&gt;</a:t>
            </a:r>
          </a:p>
        </p:txBody>
      </p:sp>
      <p:sp>
        <p:nvSpPr>
          <p:cNvPr id="47113"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2058988" indent="-228600" defTabSz="936625">
              <a:spcBef>
                <a:spcPct val="30000"/>
              </a:spcBef>
              <a:defRPr sz="1200">
                <a:solidFill>
                  <a:schemeClr val="tx1"/>
                </a:solidFill>
                <a:latin typeface="Times New Roman" panose="02020603050405020304" pitchFamily="18" charset="0"/>
              </a:defRPr>
            </a:lvl5pPr>
            <a:lvl6pPr marL="2516188" indent="-228600"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73388" indent="-228600"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30588" indent="-228600"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887788" indent="-228600"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t>Page </a:t>
            </a:r>
            <a:fld id="{FF914CCE-68BD-484A-BA72-0773CAF89EA5}" type="slidenum">
              <a:rPr lang="en-US" altLang="ko-KR" smtClean="0"/>
              <a:pPr>
                <a:spcBef>
                  <a:spcPct val="0"/>
                </a:spcBef>
              </a:pPr>
              <a:t>2</a:t>
            </a:fld>
            <a:endParaRPr lang="en-US" altLang="ko-KR" smtClean="0"/>
          </a:p>
        </p:txBody>
      </p:sp>
    </p:spTree>
    <p:extLst>
      <p:ext uri="{BB962C8B-B14F-4D97-AF65-F5344CB8AC3E}">
        <p14:creationId xmlns:p14="http://schemas.microsoft.com/office/powerpoint/2010/main" val="455485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8" name="직사각형 15"/>
          <p:cNvSpPr>
            <a:spLocks noChangeArrowheads="1"/>
          </p:cNvSpPr>
          <p:nvPr/>
        </p:nvSpPr>
        <p:spPr bwMode="auto">
          <a:xfrm>
            <a:off x="6035675" y="296863"/>
            <a:ext cx="2195513" cy="228600"/>
          </a:xfrm>
          <a:prstGeom prst="rect">
            <a:avLst/>
          </a:prstGeom>
          <a:solidFill>
            <a:schemeClr val="bg1"/>
          </a:solidFill>
          <a:ln w="12700" algn="ctr">
            <a:solidFill>
              <a:schemeClr val="bg1"/>
            </a:solidFill>
            <a:round/>
            <a:headEnd type="none" w="sm" len="sm"/>
            <a:tailEnd type="none" w="sm" len="sm"/>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defRPr/>
            </a:pPr>
            <a:endParaRPr kumimoji="0" lang="ko-KR" altLang="en-US" sz="1200" smtClean="0"/>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1" name="Rectangle 12"/>
          <p:cNvSpPr>
            <a:spLocks noGrp="1" noChangeArrowheads="1"/>
          </p:cNvSpPr>
          <p:nvPr>
            <p:ph type="sldNum" sz="quarter" idx="11"/>
          </p:nvPr>
        </p:nvSpPr>
        <p:spPr/>
        <p:txBody>
          <a:bodyPr/>
          <a:lstStyle>
            <a:lvl1pPr>
              <a:defRPr/>
            </a:lvl1pPr>
          </a:lstStyle>
          <a:p>
            <a:pPr>
              <a:defRPr/>
            </a:pPr>
            <a:r>
              <a:rPr lang="en-US" altLang="ko-KR"/>
              <a:t>Slide </a:t>
            </a:r>
            <a:fld id="{F8B75AC0-7AD4-489A-A870-A46091F217CC}" type="slidenum">
              <a:rPr lang="en-US" altLang="ko-KR"/>
              <a:pPr>
                <a:defRPr/>
              </a:pPr>
              <a:t>‹#›</a:t>
            </a:fld>
            <a:endParaRPr lang="en-US" altLang="ko-KR"/>
          </a:p>
        </p:txBody>
      </p:sp>
      <p:sp>
        <p:nvSpPr>
          <p:cNvPr id="14" name="Rectangle 4"/>
          <p:cNvSpPr>
            <a:spLocks noGrp="1" noChangeArrowheads="1"/>
          </p:cNvSpPr>
          <p:nvPr>
            <p:ph type="dt" sz="quarter" idx="2"/>
          </p:nvPr>
        </p:nvSpPr>
        <p:spPr bwMode="auto">
          <a:xfrm>
            <a:off x="609600" y="304800"/>
            <a:ext cx="1600200" cy="30797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March 2017 </a:t>
            </a:r>
            <a:endParaRPr lang="en-US" altLang="ko-KR" dirty="0"/>
          </a:p>
        </p:txBody>
      </p:sp>
      <p:sp>
        <p:nvSpPr>
          <p:cNvPr id="15" name="Rectangle 7"/>
          <p:cNvSpPr>
            <a:spLocks noChangeArrowheads="1"/>
          </p:cNvSpPr>
          <p:nvPr userDrawn="1"/>
        </p:nvSpPr>
        <p:spPr bwMode="auto">
          <a:xfrm>
            <a:off x="5214967" y="274023"/>
            <a:ext cx="2922275" cy="246221"/>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600" b="0" dirty="0" smtClean="0">
                <a:cs typeface="+mn-cs"/>
              </a:rPr>
              <a:t>doc.: </a:t>
            </a:r>
            <a:r>
              <a:rPr lang="en-US" sz="1600" b="1" dirty="0" smtClean="0">
                <a:cs typeface="+mn-cs"/>
              </a:rPr>
              <a:t>IEEE</a:t>
            </a:r>
            <a:r>
              <a:rPr lang="en-US" sz="1600" b="0" dirty="0" smtClean="0">
                <a:cs typeface="+mn-cs"/>
              </a:rPr>
              <a:t> </a:t>
            </a:r>
            <a:r>
              <a:rPr kumimoji="1" lang="en-US" sz="1400" b="1" i="0" kern="1200" dirty="0" smtClean="0">
                <a:solidFill>
                  <a:schemeClr val="tx1"/>
                </a:solidFill>
                <a:effectLst/>
                <a:latin typeface="Times New Roman" panose="02020603050405020304" pitchFamily="18" charset="0"/>
                <a:ea typeface="굴림" panose="020B0600000101010101" pitchFamily="50" charset="-127"/>
                <a:cs typeface="+mn-cs"/>
              </a:rPr>
              <a:t>15-17-0402-00-0vat</a:t>
            </a:r>
            <a:endParaRPr lang="en-US" sz="1400" b="0" dirty="0">
              <a:cs typeface="+mn-cs"/>
            </a:endParaRPr>
          </a:p>
        </p:txBody>
      </p:sp>
      <p:sp>
        <p:nvSpPr>
          <p:cNvPr id="16" name="Rectangle 10"/>
          <p:cNvSpPr>
            <a:spLocks noGrp="1" noChangeArrowheads="1"/>
          </p:cNvSpPr>
          <p:nvPr>
            <p:ph type="ftr" sz="quarter" idx="3"/>
          </p:nvPr>
        </p:nvSpPr>
        <p:spPr>
          <a:xfrm>
            <a:off x="5105400" y="6429987"/>
            <a:ext cx="3505200" cy="125777"/>
          </a:xfrm>
          <a:prstGeom prst="rect">
            <a:avLst/>
          </a:prstGeom>
        </p:spPr>
        <p:txBody>
          <a:bodyPr/>
          <a:lstStyle>
            <a:lvl1pPr algn="r" eaLnBrk="0" latinLnBrk="0" hangingPunct="0">
              <a:defRPr kumimoji="0">
                <a:ea typeface="굴림" charset="-127"/>
              </a:defRPr>
            </a:lvl1pPr>
          </a:lstStyle>
          <a:p>
            <a:pPr>
              <a:defRPr/>
            </a:pPr>
            <a:r>
              <a:rPr lang="en-US" altLang="ko-KR" dirty="0" smtClean="0"/>
              <a:t>Soo-Young Chang, SYCA</a:t>
            </a:r>
            <a:endParaRPr lang="en-US" altLang="ko-KR" dirty="0"/>
          </a:p>
        </p:txBody>
      </p:sp>
    </p:spTree>
    <p:extLst>
      <p:ext uri="{BB962C8B-B14F-4D97-AF65-F5344CB8AC3E}">
        <p14:creationId xmlns:p14="http://schemas.microsoft.com/office/powerpoint/2010/main" val="385667203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6BEFCFEA-0E62-4AC0-ABAB-AE257F68FC85}" type="slidenum">
              <a:rPr lang="en-US" altLang="ko-KR"/>
              <a:pPr>
                <a:defRPr/>
              </a:pPr>
              <a:t>‹#›</a:t>
            </a:fld>
            <a:endParaRPr lang="en-US" altLang="ko-KR"/>
          </a:p>
        </p:txBody>
      </p:sp>
      <p:sp>
        <p:nvSpPr>
          <p:cNvPr id="5" name="Rectangle 9"/>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r>
              <a:rPr lang="en-US" altLang="ko-KR" smtClean="0"/>
              <a:t>Oct. 2010 </a:t>
            </a:r>
            <a:endParaRPr lang="en-US" altLang="ko-KR"/>
          </a:p>
        </p:txBody>
      </p:sp>
      <p:sp>
        <p:nvSpPr>
          <p:cNvPr id="6" name="Rectangle 10"/>
          <p:cNvSpPr>
            <a:spLocks noGrp="1" noChangeArrowheads="1"/>
          </p:cNvSpPr>
          <p:nvPr>
            <p:ph type="ftr" sz="quarter" idx="12"/>
          </p:nvPr>
        </p:nvSpPr>
        <p:spPr>
          <a:xfrm>
            <a:off x="5105400" y="6477000"/>
            <a:ext cx="3505200" cy="184150"/>
          </a:xfrm>
          <a:prstGeom prst="rect">
            <a:avLst/>
          </a:prstGeom>
        </p:spPr>
        <p:txBody>
          <a:bodyPr/>
          <a:lstStyle>
            <a:lvl1pPr algn="r" eaLnBrk="0" latinLnBrk="0" hangingPunct="0">
              <a:defRPr kumimoji="0">
                <a:ea typeface="굴림" charset="-127"/>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3418778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24B71F90-FC1A-4EB6-BBA3-07479BAB5DF1}" type="slidenum">
              <a:rPr lang="en-US" altLang="ko-KR"/>
              <a:pPr>
                <a:defRPr/>
              </a:pPr>
              <a:t>‹#›</a:t>
            </a:fld>
            <a:endParaRPr lang="en-US" altLang="ko-KR"/>
          </a:p>
        </p:txBody>
      </p:sp>
      <p:sp>
        <p:nvSpPr>
          <p:cNvPr id="5" name="Rectangle 9"/>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r>
              <a:rPr lang="en-US" altLang="ko-KR" smtClean="0"/>
              <a:t>Oct. 2010 </a:t>
            </a:r>
            <a:endParaRPr lang="en-US" altLang="ko-KR"/>
          </a:p>
        </p:txBody>
      </p:sp>
      <p:sp>
        <p:nvSpPr>
          <p:cNvPr id="6" name="Rectangle 10"/>
          <p:cNvSpPr>
            <a:spLocks noGrp="1" noChangeArrowheads="1"/>
          </p:cNvSpPr>
          <p:nvPr>
            <p:ph type="ftr" sz="quarter" idx="12"/>
          </p:nvPr>
        </p:nvSpPr>
        <p:spPr>
          <a:xfrm>
            <a:off x="5105400" y="6477000"/>
            <a:ext cx="3505200" cy="184150"/>
          </a:xfrm>
          <a:prstGeom prst="rect">
            <a:avLst/>
          </a:prstGeom>
        </p:spPr>
        <p:txBody>
          <a:bodyPr/>
          <a:lstStyle>
            <a:lvl1pPr algn="r" eaLnBrk="0" latinLnBrk="0" hangingPunct="0">
              <a:defRPr kumimoji="0">
                <a:ea typeface="굴림" charset="-127"/>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352742022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2BE5B711-CA87-4C43-A30E-8038DC582FB0}" type="slidenum">
              <a:rPr lang="en-US" altLang="ko-KR"/>
              <a:pPr>
                <a:defRPr/>
              </a:pPr>
              <a:t>‹#›</a:t>
            </a:fld>
            <a:endParaRPr lang="en-US" altLang="ko-KR"/>
          </a:p>
        </p:txBody>
      </p:sp>
      <p:sp>
        <p:nvSpPr>
          <p:cNvPr id="5" name="Rectangle 9"/>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r>
              <a:rPr lang="en-US" altLang="ko-KR" smtClean="0"/>
              <a:t>Oct. 2010 </a:t>
            </a:r>
            <a:endParaRPr lang="en-US" altLang="ko-KR"/>
          </a:p>
        </p:txBody>
      </p:sp>
      <p:sp>
        <p:nvSpPr>
          <p:cNvPr id="6" name="Rectangle 10"/>
          <p:cNvSpPr>
            <a:spLocks noGrp="1" noChangeArrowheads="1"/>
          </p:cNvSpPr>
          <p:nvPr>
            <p:ph type="ftr" sz="quarter" idx="12"/>
          </p:nvPr>
        </p:nvSpPr>
        <p:spPr>
          <a:xfrm>
            <a:off x="5105400" y="6477000"/>
            <a:ext cx="3505200" cy="184150"/>
          </a:xfrm>
          <a:prstGeom prst="rect">
            <a:avLst/>
          </a:prstGeom>
        </p:spPr>
        <p:txBody>
          <a:bodyPr/>
          <a:lstStyle>
            <a:lvl1pPr algn="r" eaLnBrk="0" latinLnBrk="0" hangingPunct="0">
              <a:defRPr kumimoji="0">
                <a:ea typeface="굴림" charset="-127"/>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29913490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defRPr/>
            </a:pPr>
            <a:r>
              <a:rPr lang="en-US" altLang="ko-KR" smtClean="0"/>
              <a:t>Slide </a:t>
            </a:r>
            <a:fld id="{5F85928D-8C15-4A12-BC1F-B0DD69246482}" type="slidenum">
              <a:rPr lang="en-US" altLang="ko-KR" smtClean="0"/>
              <a:pPr>
                <a:defRPr/>
              </a:pPr>
              <a:t>‹#›</a:t>
            </a:fld>
            <a:endParaRPr lang="en-US" altLang="ko-KR"/>
          </a:p>
        </p:txBody>
      </p:sp>
      <p:sp>
        <p:nvSpPr>
          <p:cNvPr id="4" name="Date Placeholder 3"/>
          <p:cNvSpPr>
            <a:spLocks noGrp="1"/>
          </p:cNvSpPr>
          <p:nvPr>
            <p:ph type="dt" sz="quarter" idx="11"/>
          </p:nvPr>
        </p:nvSpPr>
        <p:spPr/>
        <p:txBody>
          <a:bodyPr/>
          <a:lstStyle/>
          <a:p>
            <a:pPr>
              <a:defRPr/>
            </a:pPr>
            <a:r>
              <a:rPr lang="en-US" altLang="ko-KR" smtClean="0"/>
              <a:t>March 2017 </a:t>
            </a:r>
            <a:endParaRPr lang="en-US" altLang="ko-KR" dirty="0"/>
          </a:p>
        </p:txBody>
      </p:sp>
    </p:spTree>
    <p:extLst>
      <p:ext uri="{BB962C8B-B14F-4D97-AF65-F5344CB8AC3E}">
        <p14:creationId xmlns:p14="http://schemas.microsoft.com/office/powerpoint/2010/main" val="7316725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11"/>
          <p:cNvSpPr>
            <a:spLocks noGrp="1" noChangeArrowheads="1"/>
          </p:cNvSpPr>
          <p:nvPr>
            <p:ph type="ftr" sz="quarter" idx="10"/>
          </p:nvPr>
        </p:nvSpPr>
        <p:spPr>
          <a:xfrm>
            <a:off x="5486400" y="6475413"/>
            <a:ext cx="3124200" cy="182562"/>
          </a:xfrm>
          <a:prstGeom prst="rect">
            <a:avLst/>
          </a:prstGeom>
        </p:spPr>
        <p:txBody>
          <a:bodyPr/>
          <a:lstStyle>
            <a:lvl1pPr>
              <a:defRPr/>
            </a:lvl1pPr>
          </a:lstStyle>
          <a:p>
            <a:pPr>
              <a:defRPr/>
            </a:pPr>
            <a:r>
              <a:rPr lang="en-US" smtClean="0"/>
              <a:t>Soo-Young Chang, SYCA</a:t>
            </a:r>
            <a:endParaRPr lang="en-US"/>
          </a:p>
        </p:txBody>
      </p:sp>
      <p:sp>
        <p:nvSpPr>
          <p:cNvPr id="8" name="Rectangle 12"/>
          <p:cNvSpPr>
            <a:spLocks noGrp="1" noChangeArrowheads="1"/>
          </p:cNvSpPr>
          <p:nvPr>
            <p:ph type="sldNum" sz="quarter" idx="11"/>
          </p:nvPr>
        </p:nvSpPr>
        <p:spPr/>
        <p:txBody>
          <a:bodyPr/>
          <a:lstStyle>
            <a:lvl1pPr>
              <a:defRPr/>
            </a:lvl1pPr>
          </a:lstStyle>
          <a:p>
            <a:pPr>
              <a:defRPr/>
            </a:pPr>
            <a:r>
              <a:rPr lang="en-US" altLang="ko-KR"/>
              <a:t>Slide </a:t>
            </a:r>
            <a:fld id="{6CD0555B-D137-4D97-A28D-05D9880A9997}" type="slidenum">
              <a:rPr lang="en-US" altLang="ko-KR"/>
              <a:pPr>
                <a:defRPr/>
              </a:pPr>
              <a:t>‹#›</a:t>
            </a:fld>
            <a:endParaRPr lang="en-US" altLang="ko-KR"/>
          </a:p>
        </p:txBody>
      </p:sp>
    </p:spTree>
    <p:extLst>
      <p:ext uri="{BB962C8B-B14F-4D97-AF65-F5344CB8AC3E}">
        <p14:creationId xmlns:p14="http://schemas.microsoft.com/office/powerpoint/2010/main" val="42674343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6"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10"/>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smtClean="0"/>
              <a:t>Soo-Young Chang, SYCA</a:t>
            </a:r>
            <a:endParaRPr lang="en-US"/>
          </a:p>
        </p:txBody>
      </p:sp>
      <p:sp>
        <p:nvSpPr>
          <p:cNvPr id="11" name="Rectangle 11"/>
          <p:cNvSpPr>
            <a:spLocks noGrp="1" noChangeArrowheads="1"/>
          </p:cNvSpPr>
          <p:nvPr>
            <p:ph type="sldNum" sz="quarter" idx="11"/>
          </p:nvPr>
        </p:nvSpPr>
        <p:spPr/>
        <p:txBody>
          <a:bodyPr/>
          <a:lstStyle>
            <a:lvl1pPr>
              <a:defRPr/>
            </a:lvl1pPr>
          </a:lstStyle>
          <a:p>
            <a:pPr>
              <a:defRPr/>
            </a:pPr>
            <a:r>
              <a:rPr lang="en-US" altLang="ko-KR"/>
              <a:t>Slide </a:t>
            </a:r>
            <a:fld id="{889197B0-B870-4D4C-9D0B-7759FB900E26}" type="slidenum">
              <a:rPr lang="en-US" altLang="ko-KR"/>
              <a:pPr>
                <a:defRPr/>
              </a:pPr>
              <a:t>‹#›</a:t>
            </a:fld>
            <a:endParaRPr lang="en-US" altLang="ko-KR"/>
          </a:p>
        </p:txBody>
      </p:sp>
      <p:sp>
        <p:nvSpPr>
          <p:cNvPr id="12"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Tree>
    <p:extLst>
      <p:ext uri="{BB962C8B-B14F-4D97-AF65-F5344CB8AC3E}">
        <p14:creationId xmlns:p14="http://schemas.microsoft.com/office/powerpoint/2010/main" val="6779319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smtClean="0"/>
              <a:t>Soo-Young Chang, SYCA</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0D2F43B7-C149-40BA-A901-59A8331A621F}" type="slidenum">
              <a:rPr lang="en-US" altLang="ko-KR"/>
              <a:pPr>
                <a:defRPr/>
              </a:pPr>
              <a:t>‹#›</a:t>
            </a:fld>
            <a:endParaRPr lang="en-US" altLang="ko-KR"/>
          </a:p>
        </p:txBody>
      </p:sp>
      <p:sp>
        <p:nvSpPr>
          <p:cNvPr id="6"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Tree>
    <p:extLst>
      <p:ext uri="{BB962C8B-B14F-4D97-AF65-F5344CB8AC3E}">
        <p14:creationId xmlns:p14="http://schemas.microsoft.com/office/powerpoint/2010/main" val="9170083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smtClean="0"/>
              <a:t>Soo-Young Chang, SYCA</a:t>
            </a:r>
            <a:endParaRPr lang="en-US"/>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1249E94A-0296-48DB-B95E-8742686D8868}" type="slidenum">
              <a:rPr lang="en-US" altLang="ko-KR"/>
              <a:pPr>
                <a:defRPr/>
              </a:pPr>
              <a:t>‹#›</a:t>
            </a:fld>
            <a:endParaRPr lang="en-US" altLang="ko-KR"/>
          </a:p>
        </p:txBody>
      </p:sp>
      <p:sp>
        <p:nvSpPr>
          <p:cNvPr id="7"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Tree>
    <p:extLst>
      <p:ext uri="{BB962C8B-B14F-4D97-AF65-F5344CB8AC3E}">
        <p14:creationId xmlns:p14="http://schemas.microsoft.com/office/powerpoint/2010/main" val="15450669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smtClean="0"/>
              <a:t>Soo-Young Chang, SYCA</a:t>
            </a:r>
            <a:endParaRPr lang="en-US"/>
          </a:p>
        </p:txBody>
      </p:sp>
      <p:sp>
        <p:nvSpPr>
          <p:cNvPr id="8" name="Rectangle 6"/>
          <p:cNvSpPr>
            <a:spLocks noGrp="1" noChangeArrowheads="1"/>
          </p:cNvSpPr>
          <p:nvPr>
            <p:ph type="sldNum" sz="quarter" idx="11"/>
          </p:nvPr>
        </p:nvSpPr>
        <p:spPr/>
        <p:txBody>
          <a:bodyPr/>
          <a:lstStyle>
            <a:lvl1pPr>
              <a:defRPr/>
            </a:lvl1pPr>
          </a:lstStyle>
          <a:p>
            <a:pPr>
              <a:defRPr/>
            </a:pPr>
            <a:r>
              <a:rPr lang="en-US" altLang="ko-KR"/>
              <a:t>Slide </a:t>
            </a:r>
            <a:fld id="{4F410145-15D0-4A73-9A47-53589C38F805}" type="slidenum">
              <a:rPr lang="en-US" altLang="ko-KR"/>
              <a:pPr>
                <a:defRPr/>
              </a:pPr>
              <a:t>‹#›</a:t>
            </a:fld>
            <a:endParaRPr lang="en-US" altLang="ko-KR"/>
          </a:p>
        </p:txBody>
      </p:sp>
      <p:sp>
        <p:nvSpPr>
          <p:cNvPr id="9"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Tree>
    <p:extLst>
      <p:ext uri="{BB962C8B-B14F-4D97-AF65-F5344CB8AC3E}">
        <p14:creationId xmlns:p14="http://schemas.microsoft.com/office/powerpoint/2010/main" val="6276440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smtClean="0"/>
              <a:t>Soo-Young Chang, SYCA</a:t>
            </a:r>
            <a:endParaRPr lang="en-US"/>
          </a:p>
        </p:txBody>
      </p:sp>
      <p:sp>
        <p:nvSpPr>
          <p:cNvPr id="4" name="Rectangle 6"/>
          <p:cNvSpPr>
            <a:spLocks noGrp="1" noChangeArrowheads="1"/>
          </p:cNvSpPr>
          <p:nvPr>
            <p:ph type="sldNum" sz="quarter" idx="11"/>
          </p:nvPr>
        </p:nvSpPr>
        <p:spPr/>
        <p:txBody>
          <a:bodyPr/>
          <a:lstStyle>
            <a:lvl1pPr>
              <a:defRPr/>
            </a:lvl1pPr>
          </a:lstStyle>
          <a:p>
            <a:pPr>
              <a:defRPr/>
            </a:pPr>
            <a:r>
              <a:rPr lang="en-US" altLang="ko-KR"/>
              <a:t>Slide </a:t>
            </a:r>
            <a:fld id="{0178F9A4-9DA1-4AD7-9FA3-8D926C3C7EC8}" type="slidenum">
              <a:rPr lang="en-US" altLang="ko-KR"/>
              <a:pPr>
                <a:defRPr/>
              </a:pPr>
              <a:t>‹#›</a:t>
            </a:fld>
            <a:endParaRPr lang="en-US" altLang="ko-KR"/>
          </a:p>
        </p:txBody>
      </p:sp>
      <p:sp>
        <p:nvSpPr>
          <p:cNvPr id="5" name="Rectangle 10"/>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Tree>
    <p:extLst>
      <p:ext uri="{BB962C8B-B14F-4D97-AF65-F5344CB8AC3E}">
        <p14:creationId xmlns:p14="http://schemas.microsoft.com/office/powerpoint/2010/main" val="1959684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sldNum" sz="quarter" idx="10"/>
          </p:nvPr>
        </p:nvSpPr>
        <p:spPr/>
        <p:txBody>
          <a:bodyPr/>
          <a:lstStyle>
            <a:lvl1pPr>
              <a:defRPr/>
            </a:lvl1pPr>
          </a:lstStyle>
          <a:p>
            <a:pPr>
              <a:defRPr/>
            </a:pPr>
            <a:r>
              <a:rPr lang="en-US" altLang="ko-KR"/>
              <a:t>Slide </a:t>
            </a:r>
            <a:fld id="{6A291C96-0EA9-4DB6-B892-5D08F8725CFA}" type="slidenum">
              <a:rPr lang="en-US" altLang="ko-KR"/>
              <a:pPr>
                <a:defRPr/>
              </a:pPr>
              <a:t>‹#›</a:t>
            </a:fld>
            <a:endParaRPr lang="en-US" altLang="ko-KR"/>
          </a:p>
        </p:txBody>
      </p:sp>
      <p:sp>
        <p:nvSpPr>
          <p:cNvPr id="8" name="Rectangle 4"/>
          <p:cNvSpPr>
            <a:spLocks noGrp="1" noChangeArrowheads="1"/>
          </p:cNvSpPr>
          <p:nvPr>
            <p:ph type="dt" sz="half" idx="11"/>
          </p:nvPr>
        </p:nvSpPr>
        <p:spPr>
          <a:xfrm>
            <a:off x="685800" y="304800"/>
            <a:ext cx="1600200" cy="276999"/>
          </a:xfrm>
        </p:spPr>
        <p:txBody>
          <a:bodyPr/>
          <a:lstStyle>
            <a:lvl1pPr eaLnBrk="1" latinLnBrk="1" hangingPunct="1">
              <a:spcBef>
                <a:spcPct val="20000"/>
              </a:spcBef>
              <a:buFontTx/>
              <a:buNone/>
              <a:defRPr kumimoji="1" sz="1200" b="0">
                <a:ea typeface="굴림" pitchFamily="50" charset="-127"/>
              </a:defRPr>
            </a:lvl1pPr>
          </a:lstStyle>
          <a:p>
            <a:pPr>
              <a:defRPr/>
            </a:pPr>
            <a:r>
              <a:rPr lang="en-US" altLang="ko-KR" sz="1200" smtClean="0"/>
              <a:t>Oct. 2010 </a:t>
            </a:r>
            <a:endParaRPr lang="en-US" altLang="ko-KR" dirty="0"/>
          </a:p>
        </p:txBody>
      </p:sp>
      <p:sp>
        <p:nvSpPr>
          <p:cNvPr id="10" name="Rectangle 7"/>
          <p:cNvSpPr>
            <a:spLocks noChangeArrowheads="1"/>
          </p:cNvSpPr>
          <p:nvPr userDrawn="1"/>
        </p:nvSpPr>
        <p:spPr bwMode="auto">
          <a:xfrm>
            <a:off x="5459725" y="287179"/>
            <a:ext cx="2922275" cy="246221"/>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600" b="0" dirty="0" smtClean="0">
                <a:cs typeface="+mn-cs"/>
              </a:rPr>
              <a:t>doc.: </a:t>
            </a:r>
            <a:r>
              <a:rPr lang="en-US" sz="1600" b="1" dirty="0" smtClean="0">
                <a:cs typeface="+mn-cs"/>
              </a:rPr>
              <a:t>IEEE</a:t>
            </a:r>
            <a:r>
              <a:rPr lang="en-US" sz="1600" b="0" dirty="0" smtClean="0">
                <a:cs typeface="+mn-cs"/>
              </a:rPr>
              <a:t> </a:t>
            </a:r>
            <a:r>
              <a:rPr kumimoji="1" lang="en-US" sz="1400" b="1" i="0" kern="1200" dirty="0" smtClean="0">
                <a:solidFill>
                  <a:schemeClr val="tx1"/>
                </a:solidFill>
                <a:effectLst/>
                <a:latin typeface="Times New Roman" panose="02020603050405020304" pitchFamily="18" charset="0"/>
                <a:ea typeface="굴림" panose="020B0600000101010101" pitchFamily="50" charset="-127"/>
                <a:cs typeface="+mn-cs"/>
              </a:rPr>
              <a:t>15-17-0402-00-0vat</a:t>
            </a:r>
            <a:endParaRPr lang="en-US" sz="1400" b="0" dirty="0">
              <a:cs typeface="+mn-cs"/>
            </a:endParaRPr>
          </a:p>
        </p:txBody>
      </p:sp>
      <p:sp>
        <p:nvSpPr>
          <p:cNvPr id="12" name="Rectangle 10"/>
          <p:cNvSpPr>
            <a:spLocks noGrp="1" noChangeArrowheads="1"/>
          </p:cNvSpPr>
          <p:nvPr>
            <p:ph type="ftr" sz="quarter" idx="3"/>
          </p:nvPr>
        </p:nvSpPr>
        <p:spPr>
          <a:xfrm>
            <a:off x="5105400" y="6429987"/>
            <a:ext cx="3505200" cy="125777"/>
          </a:xfrm>
          <a:prstGeom prst="rect">
            <a:avLst/>
          </a:prstGeom>
        </p:spPr>
        <p:txBody>
          <a:bodyPr/>
          <a:lstStyle>
            <a:lvl1pPr algn="r" eaLnBrk="0" latinLnBrk="0" hangingPunct="0">
              <a:defRPr kumimoji="0">
                <a:ea typeface="굴림" charset="-127"/>
              </a:defRPr>
            </a:lvl1pPr>
          </a:lstStyle>
          <a:p>
            <a:pPr>
              <a:defRPr/>
            </a:pPr>
            <a:r>
              <a:rPr lang="en-US" altLang="ko-KR" dirty="0" smtClean="0"/>
              <a:t>Soo-Young Chang, SYCA</a:t>
            </a:r>
            <a:endParaRPr lang="en-US" altLang="ko-KR" dirty="0"/>
          </a:p>
        </p:txBody>
      </p:sp>
    </p:spTree>
    <p:extLst>
      <p:ext uri="{BB962C8B-B14F-4D97-AF65-F5344CB8AC3E}">
        <p14:creationId xmlns:p14="http://schemas.microsoft.com/office/powerpoint/2010/main" val="129749301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smtClean="0"/>
              <a:t>Soo-Young Chang, SYCA</a:t>
            </a:r>
            <a:endParaRPr lang="en-US"/>
          </a:p>
        </p:txBody>
      </p:sp>
      <p:sp>
        <p:nvSpPr>
          <p:cNvPr id="3" name="Rectangle 6"/>
          <p:cNvSpPr>
            <a:spLocks noGrp="1" noChangeArrowheads="1"/>
          </p:cNvSpPr>
          <p:nvPr>
            <p:ph type="sldNum" sz="quarter" idx="11"/>
          </p:nvPr>
        </p:nvSpPr>
        <p:spPr/>
        <p:txBody>
          <a:bodyPr/>
          <a:lstStyle>
            <a:lvl1pPr>
              <a:defRPr/>
            </a:lvl1pPr>
          </a:lstStyle>
          <a:p>
            <a:pPr>
              <a:defRPr/>
            </a:pPr>
            <a:r>
              <a:rPr lang="en-US" altLang="ko-KR"/>
              <a:t>Slide </a:t>
            </a:r>
            <a:fld id="{282899CC-99AB-40FE-8152-994BE1A20CB0}" type="slidenum">
              <a:rPr lang="en-US" altLang="ko-KR"/>
              <a:pPr>
                <a:defRPr/>
              </a:pPr>
              <a:t>‹#›</a:t>
            </a:fld>
            <a:endParaRPr lang="en-US" altLang="ko-KR"/>
          </a:p>
        </p:txBody>
      </p:sp>
      <p:sp>
        <p:nvSpPr>
          <p:cNvPr id="4"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Tree>
    <p:extLst>
      <p:ext uri="{BB962C8B-B14F-4D97-AF65-F5344CB8AC3E}">
        <p14:creationId xmlns:p14="http://schemas.microsoft.com/office/powerpoint/2010/main" val="40738286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smtClean="0"/>
              <a:t>Soo-Young Chang, SYCA</a:t>
            </a:r>
            <a:endParaRPr lang="en-US"/>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91593A8A-2AF1-4C46-BE19-B4E56E0401FE}" type="slidenum">
              <a:rPr lang="en-US" altLang="ko-KR"/>
              <a:pPr>
                <a:defRPr/>
              </a:pPr>
              <a:t>‹#›</a:t>
            </a:fld>
            <a:endParaRPr lang="en-US" altLang="ko-KR"/>
          </a:p>
        </p:txBody>
      </p:sp>
      <p:sp>
        <p:nvSpPr>
          <p:cNvPr id="7"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Tree>
    <p:extLst>
      <p:ext uri="{BB962C8B-B14F-4D97-AF65-F5344CB8AC3E}">
        <p14:creationId xmlns:p14="http://schemas.microsoft.com/office/powerpoint/2010/main" val="28142794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smtClean="0"/>
              <a:t>Soo-Young Chang, SYCA</a:t>
            </a:r>
            <a:endParaRPr lang="en-US"/>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692F874F-2A53-4371-B1ED-6B781C0D62EA}" type="slidenum">
              <a:rPr lang="en-US" altLang="ko-KR"/>
              <a:pPr>
                <a:defRPr/>
              </a:pPr>
              <a:t>‹#›</a:t>
            </a:fld>
            <a:endParaRPr lang="en-US" altLang="ko-KR"/>
          </a:p>
        </p:txBody>
      </p:sp>
      <p:sp>
        <p:nvSpPr>
          <p:cNvPr id="7"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Tree>
    <p:extLst>
      <p:ext uri="{BB962C8B-B14F-4D97-AF65-F5344CB8AC3E}">
        <p14:creationId xmlns:p14="http://schemas.microsoft.com/office/powerpoint/2010/main" val="28766039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smtClean="0"/>
              <a:t>Soo-Young Chang, SYCA</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45CD5E4E-0A7A-4C3F-B95C-DEDEF7BCADF5}" type="slidenum">
              <a:rPr lang="en-US" altLang="ko-KR"/>
              <a:pPr>
                <a:defRPr/>
              </a:pPr>
              <a:t>‹#›</a:t>
            </a:fld>
            <a:endParaRPr lang="en-US" altLang="ko-KR"/>
          </a:p>
        </p:txBody>
      </p:sp>
      <p:sp>
        <p:nvSpPr>
          <p:cNvPr id="6"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Tree>
    <p:extLst>
      <p:ext uri="{BB962C8B-B14F-4D97-AF65-F5344CB8AC3E}">
        <p14:creationId xmlns:p14="http://schemas.microsoft.com/office/powerpoint/2010/main" val="20116321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smtClean="0"/>
              <a:t>Soo-Young Chang, SYCA</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2DAB0052-B371-479A-92DF-97A8C1BB7151}" type="slidenum">
              <a:rPr lang="en-US" altLang="ko-KR"/>
              <a:pPr>
                <a:defRPr/>
              </a:pPr>
              <a:t>‹#›</a:t>
            </a:fld>
            <a:endParaRPr lang="en-US" altLang="ko-KR"/>
          </a:p>
        </p:txBody>
      </p:sp>
      <p:sp>
        <p:nvSpPr>
          <p:cNvPr id="6"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Tree>
    <p:extLst>
      <p:ext uri="{BB962C8B-B14F-4D97-AF65-F5344CB8AC3E}">
        <p14:creationId xmlns:p14="http://schemas.microsoft.com/office/powerpoint/2010/main" val="35134954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smtClean="0"/>
              <a:t>Soo-Young Chang, SYCA</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DA076671-1037-4836-AFB3-57E26FACED62}" type="slidenum">
              <a:rPr lang="en-US" altLang="ko-KR"/>
              <a:pPr>
                <a:defRPr/>
              </a:pPr>
              <a:t>‹#›</a:t>
            </a:fld>
            <a:endParaRPr lang="en-US" altLang="ko-KR"/>
          </a:p>
        </p:txBody>
      </p:sp>
      <p:sp>
        <p:nvSpPr>
          <p:cNvPr id="6"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Tree>
    <p:extLst>
      <p:ext uri="{BB962C8B-B14F-4D97-AF65-F5344CB8AC3E}">
        <p14:creationId xmlns:p14="http://schemas.microsoft.com/office/powerpoint/2010/main" val="6440725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12"/>
          <p:cNvSpPr>
            <a:spLocks noGrp="1" noChangeArrowheads="1"/>
          </p:cNvSpPr>
          <p:nvPr>
            <p:ph type="sldNum" sz="quarter" idx="10"/>
          </p:nvPr>
        </p:nvSpPr>
        <p:spPr/>
        <p:txBody>
          <a:bodyPr/>
          <a:lstStyle>
            <a:lvl1pPr>
              <a:defRPr/>
            </a:lvl1pPr>
          </a:lstStyle>
          <a:p>
            <a:pPr>
              <a:defRPr/>
            </a:pPr>
            <a:r>
              <a:rPr lang="en-US" altLang="ko-KR"/>
              <a:t>Slide </a:t>
            </a:r>
            <a:fld id="{E23B7D7E-DFA8-43C5-9099-862BDDCA3B20}" type="slidenum">
              <a:rPr lang="en-US" altLang="ko-KR"/>
              <a:pPr>
                <a:defRPr/>
              </a:pPr>
              <a:t>‹#›</a:t>
            </a:fld>
            <a:endParaRPr lang="en-US" altLang="ko-KR"/>
          </a:p>
        </p:txBody>
      </p:sp>
      <p:sp>
        <p:nvSpPr>
          <p:cNvPr id="8" name="Rectangle 5"/>
          <p:cNvSpPr>
            <a:spLocks noGrp="1" noChangeArrowheads="1"/>
          </p:cNvSpPr>
          <p:nvPr>
            <p:ph type="ftr" sz="quarter" idx="11"/>
          </p:nvPr>
        </p:nvSpPr>
        <p:spPr>
          <a:xfrm>
            <a:off x="5181600" y="6475413"/>
            <a:ext cx="3429000" cy="369887"/>
          </a:xfrm>
          <a:prstGeom prst="rect">
            <a:avLst/>
          </a:prstGeom>
        </p:spPr>
        <p:txBody>
          <a:bodyPr/>
          <a:lstStyle>
            <a:lvl1pPr>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289063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p:spPr>
        <p:txBody>
          <a:bodyPr lIns="0" tIns="0" rIns="0" bIns="0" anchor="b">
            <a:spAutoFit/>
          </a:bodyPr>
          <a:lstStyle>
            <a:lvl1pPr marL="342900" indent="-342900"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eaLnBrk="0" hangingPunct="0">
              <a:defRPr kumimoji="1" sz="1200">
                <a:solidFill>
                  <a:schemeClr val="tx1"/>
                </a:solidFill>
                <a:latin typeface="Times New Roman" pitchFamily="18" charset="0"/>
                <a:ea typeface="굴림" charset="-127"/>
              </a:defRPr>
            </a:lvl5pPr>
            <a:lvl6pPr eaLnBrk="0" fontAlgn="base" hangingPunct="0">
              <a:spcBef>
                <a:spcPct val="0"/>
              </a:spcBef>
              <a:spcAft>
                <a:spcPct val="0"/>
              </a:spcAft>
              <a:defRPr kumimoji="1" sz="1200">
                <a:solidFill>
                  <a:schemeClr val="tx1"/>
                </a:solidFill>
                <a:latin typeface="Times New Roman" pitchFamily="18" charset="0"/>
                <a:ea typeface="굴림" charset="-127"/>
              </a:defRPr>
            </a:lvl6pPr>
            <a:lvl7pPr eaLnBrk="0" fontAlgn="base" hangingPunct="0">
              <a:spcBef>
                <a:spcPct val="0"/>
              </a:spcBef>
              <a:spcAft>
                <a:spcPct val="0"/>
              </a:spcAft>
              <a:defRPr kumimoji="1" sz="1200">
                <a:solidFill>
                  <a:schemeClr val="tx1"/>
                </a:solidFill>
                <a:latin typeface="Times New Roman" pitchFamily="18" charset="0"/>
                <a:ea typeface="굴림" charset="-127"/>
              </a:defRPr>
            </a:lvl7pPr>
            <a:lvl8pPr eaLnBrk="0" fontAlgn="base" hangingPunct="0">
              <a:spcBef>
                <a:spcPct val="0"/>
              </a:spcBef>
              <a:spcAft>
                <a:spcPct val="0"/>
              </a:spcAft>
              <a:defRPr kumimoji="1" sz="1200">
                <a:solidFill>
                  <a:schemeClr val="tx1"/>
                </a:solidFill>
                <a:latin typeface="Times New Roman" pitchFamily="18" charset="0"/>
                <a:ea typeface="굴림" charset="-127"/>
              </a:defRPr>
            </a:lvl8pPr>
            <a:lvl9pPr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vl="4" algn="r">
              <a:defRPr/>
            </a:pPr>
            <a:r>
              <a:rPr kumimoji="0" lang="en-US" altLang="ko-KR" sz="1400" b="1" smtClean="0">
                <a:solidFill>
                  <a:srgbClr val="000000"/>
                </a:solidFill>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6"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8" name="TextBox 7"/>
          <p:cNvSpPr txBox="1">
            <a:spLocks noChangeArrowheads="1"/>
          </p:cNvSpPr>
          <p:nvPr/>
        </p:nvSpPr>
        <p:spPr bwMode="auto">
          <a:xfrm>
            <a:off x="5791200" y="301625"/>
            <a:ext cx="3171825" cy="307975"/>
          </a:xfrm>
          <a:prstGeom prst="rect">
            <a:avLst/>
          </a:prstGeom>
          <a:solidFill>
            <a:schemeClr val="bg1"/>
          </a:solidFill>
          <a:ln>
            <a:noFill/>
          </a:ln>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hangingPunct="1">
              <a:defRPr/>
            </a:pPr>
            <a:r>
              <a:rPr kumimoji="0" lang="en-US" altLang="ko-KR" sz="1400" b="1" smtClean="0">
                <a:solidFill>
                  <a:srgbClr val="000000"/>
                </a:solidFill>
              </a:rPr>
              <a:t>doc. : IEEE 802.15-15-09-0549-00-0007</a:t>
            </a:r>
          </a:p>
        </p:txBody>
      </p:sp>
      <p:sp>
        <p:nvSpPr>
          <p:cNvPr id="9" name="TextBox 8"/>
          <p:cNvSpPr txBox="1">
            <a:spLocks noChangeArrowheads="1"/>
          </p:cNvSpPr>
          <p:nvPr/>
        </p:nvSpPr>
        <p:spPr bwMode="auto">
          <a:xfrm>
            <a:off x="5791200" y="301625"/>
            <a:ext cx="3141663" cy="304800"/>
          </a:xfrm>
          <a:prstGeom prst="rect">
            <a:avLst/>
          </a:prstGeom>
          <a:solidFill>
            <a:schemeClr val="bg1"/>
          </a:solidFill>
          <a:ln>
            <a:noFill/>
          </a:ln>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hangingPunct="1">
              <a:defRPr/>
            </a:pPr>
            <a:r>
              <a:rPr kumimoji="0" lang="en-US" altLang="ko-KR" sz="1400" b="1" smtClean="0">
                <a:solidFill>
                  <a:srgbClr val="000000"/>
                </a:solidFill>
              </a:rPr>
              <a:t>doc. : IEEE 802.15-1</a:t>
            </a:r>
            <a:r>
              <a:rPr kumimoji="0" lang="en-US" altLang="ko-KR" sz="1400" b="1" smtClean="0">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11"/>
          <p:cNvSpPr>
            <a:spLocks noGrp="1" noChangeArrowheads="1"/>
          </p:cNvSpPr>
          <p:nvPr>
            <p:ph type="sldNum" sz="quarter" idx="10"/>
          </p:nvPr>
        </p:nvSpPr>
        <p:spPr/>
        <p:txBody>
          <a:bodyPr/>
          <a:lstStyle>
            <a:lvl1pPr>
              <a:defRPr/>
            </a:lvl1pPr>
          </a:lstStyle>
          <a:p>
            <a:pPr>
              <a:defRPr/>
            </a:pPr>
            <a:r>
              <a:rPr lang="en-US" altLang="ko-KR"/>
              <a:t>Slide </a:t>
            </a:r>
            <a:fld id="{AD81ACF2-505E-4BE5-9919-4CAA9FBC6B18}" type="slidenum">
              <a:rPr lang="en-US" altLang="ko-KR"/>
              <a:pPr>
                <a:defRPr/>
              </a:pPr>
              <a:t>‹#›</a:t>
            </a:fld>
            <a:endParaRPr lang="en-US" altLang="ko-KR"/>
          </a:p>
        </p:txBody>
      </p:sp>
      <p:sp>
        <p:nvSpPr>
          <p:cNvPr id="11"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
        <p:nvSpPr>
          <p:cNvPr id="12" name="Rectangle 5"/>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38088824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CF714FFD-D051-4570-AA87-FBF79724E465}" type="slidenum">
              <a:rPr lang="en-US" altLang="ko-KR"/>
              <a:pPr>
                <a:defRPr/>
              </a:pPr>
              <a:t>‹#›</a:t>
            </a:fld>
            <a:endParaRPr lang="en-US" altLang="ko-KR"/>
          </a:p>
        </p:txBody>
      </p:sp>
      <p:sp>
        <p:nvSpPr>
          <p:cNvPr id="5" name="Rectangle 10"/>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dirty="0"/>
          </a:p>
        </p:txBody>
      </p:sp>
      <p:sp>
        <p:nvSpPr>
          <p:cNvPr id="6" name="Rectangle 11"/>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7235419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1970A652-1769-4EFD-A980-9B64C6DF1B72}" type="slidenum">
              <a:rPr lang="en-US" altLang="ko-KR"/>
              <a:pPr>
                <a:defRPr/>
              </a:pPr>
              <a:t>‹#›</a:t>
            </a:fld>
            <a:endParaRPr lang="en-US" altLang="ko-KR"/>
          </a:p>
        </p:txBody>
      </p:sp>
      <p:sp>
        <p:nvSpPr>
          <p:cNvPr id="6"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
        <p:nvSpPr>
          <p:cNvPr id="7" name="Rectangle 5"/>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1262753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8C81C89C-6E60-4881-B0A9-0BA23B94F37A}" type="slidenum">
              <a:rPr lang="en-US" altLang="ko-KR"/>
              <a:pPr>
                <a:defRPr/>
              </a:pPr>
              <a:t>‹#›</a:t>
            </a:fld>
            <a:endParaRPr lang="en-US" altLang="ko-KR"/>
          </a:p>
        </p:txBody>
      </p:sp>
      <p:sp>
        <p:nvSpPr>
          <p:cNvPr id="5" name="Rectangle 9"/>
          <p:cNvSpPr>
            <a:spLocks noGrp="1" noChangeArrowheads="1"/>
          </p:cNvSpPr>
          <p:nvPr>
            <p:ph type="dt" sz="half" idx="11"/>
          </p:nvPr>
        </p:nvSpPr>
        <p:spPr>
          <a:xfrm>
            <a:off x="685800" y="304800"/>
            <a:ext cx="1600200" cy="307777"/>
          </a:xfrm>
        </p:spPr>
        <p:txBody>
          <a:bodyPr/>
          <a:lstStyle>
            <a:lvl1pPr eaLnBrk="1" latinLnBrk="1" hangingPunct="1">
              <a:spcBef>
                <a:spcPct val="20000"/>
              </a:spcBef>
              <a:buFontTx/>
              <a:buNone/>
              <a:defRPr kumimoji="1" sz="1400" b="0">
                <a:ea typeface="굴림" pitchFamily="50" charset="-127"/>
              </a:defRPr>
            </a:lvl1pPr>
          </a:lstStyle>
          <a:p>
            <a:pPr>
              <a:defRPr/>
            </a:pPr>
            <a:r>
              <a:rPr lang="en-US" altLang="ko-KR" sz="1400" smtClean="0"/>
              <a:t>Oct. 2010 </a:t>
            </a:r>
            <a:endParaRPr lang="en-US" altLang="ko-KR" dirty="0"/>
          </a:p>
        </p:txBody>
      </p:sp>
      <p:sp>
        <p:nvSpPr>
          <p:cNvPr id="6" name="Rectangle 10"/>
          <p:cNvSpPr>
            <a:spLocks noGrp="1" noChangeArrowheads="1"/>
          </p:cNvSpPr>
          <p:nvPr>
            <p:ph type="ftr" sz="quarter" idx="12"/>
          </p:nvPr>
        </p:nvSpPr>
        <p:spPr>
          <a:xfrm>
            <a:off x="5105400" y="6477000"/>
            <a:ext cx="3505200" cy="184150"/>
          </a:xfrm>
          <a:prstGeom prst="rect">
            <a:avLst/>
          </a:prstGeom>
        </p:spPr>
        <p:txBody>
          <a:bodyPr/>
          <a:lstStyle>
            <a:lvl1pPr algn="r" eaLnBrk="0" latinLnBrk="0" hangingPunct="0">
              <a:defRPr kumimoji="0">
                <a:ea typeface="굴림" charset="-127"/>
              </a:defRPr>
            </a:lvl1pPr>
          </a:lstStyle>
          <a:p>
            <a:pPr>
              <a:defRPr/>
            </a:pPr>
            <a:r>
              <a:rPr lang="en-US" altLang="ko-KR" dirty="0" smtClean="0"/>
              <a:t>Soo-Young Chang, SYCA</a:t>
            </a:r>
            <a:endParaRPr lang="en-US" altLang="ko-KR" dirty="0"/>
          </a:p>
        </p:txBody>
      </p:sp>
    </p:spTree>
    <p:extLst>
      <p:ext uri="{BB962C8B-B14F-4D97-AF65-F5344CB8AC3E}">
        <p14:creationId xmlns:p14="http://schemas.microsoft.com/office/powerpoint/2010/main" val="2677831453"/>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p:txBody>
          <a:bodyPr/>
          <a:lstStyle>
            <a:lvl1pPr>
              <a:defRPr/>
            </a:lvl1pPr>
          </a:lstStyle>
          <a:p>
            <a:pPr>
              <a:defRPr/>
            </a:pPr>
            <a:r>
              <a:rPr lang="en-US" altLang="ko-KR"/>
              <a:t>Slide </a:t>
            </a:r>
            <a:fld id="{0EAC8558-4183-4D84-A1BB-950C9AF87AD3}" type="slidenum">
              <a:rPr lang="en-US" altLang="ko-KR"/>
              <a:pPr>
                <a:defRPr/>
              </a:pPr>
              <a:t>‹#›</a:t>
            </a:fld>
            <a:endParaRPr lang="en-US" altLang="ko-KR"/>
          </a:p>
        </p:txBody>
      </p:sp>
      <p:sp>
        <p:nvSpPr>
          <p:cNvPr id="8"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
        <p:nvSpPr>
          <p:cNvPr id="9" name="Rectangle 5"/>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18430896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p:txBody>
          <a:bodyPr/>
          <a:lstStyle>
            <a:lvl1pPr>
              <a:defRPr/>
            </a:lvl1pPr>
          </a:lstStyle>
          <a:p>
            <a:pPr>
              <a:defRPr/>
            </a:pPr>
            <a:r>
              <a:rPr lang="en-US" altLang="ko-KR"/>
              <a:t>Slide </a:t>
            </a:r>
            <a:fld id="{A0243792-F29F-4EA5-9CAF-FEAA3C338C79}" type="slidenum">
              <a:rPr lang="en-US" altLang="ko-KR"/>
              <a:pPr>
                <a:defRPr/>
              </a:pPr>
              <a:t>‹#›</a:t>
            </a:fld>
            <a:endParaRPr lang="en-US" altLang="ko-KR"/>
          </a:p>
        </p:txBody>
      </p:sp>
      <p:sp>
        <p:nvSpPr>
          <p:cNvPr id="4" name="Rectangle 10"/>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
        <p:nvSpPr>
          <p:cNvPr id="5" name="Rectangle 5"/>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5092050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pPr>
              <a:defRPr/>
            </a:pPr>
            <a:r>
              <a:rPr lang="en-US" altLang="ko-KR"/>
              <a:t>Slide </a:t>
            </a:r>
            <a:fld id="{4F77D155-A816-4758-AF2C-6DC428A7E663}" type="slidenum">
              <a:rPr lang="en-US" altLang="ko-KR"/>
              <a:pPr>
                <a:defRPr/>
              </a:pPr>
              <a:t>‹#›</a:t>
            </a:fld>
            <a:endParaRPr lang="en-US" altLang="ko-KR"/>
          </a:p>
        </p:txBody>
      </p:sp>
    </p:spTree>
    <p:extLst>
      <p:ext uri="{BB962C8B-B14F-4D97-AF65-F5344CB8AC3E}">
        <p14:creationId xmlns:p14="http://schemas.microsoft.com/office/powerpoint/2010/main" val="16554273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9758DDA4-E190-4AB0-AAFB-35B184BFAFA4}" type="slidenum">
              <a:rPr lang="en-US" altLang="ko-KR"/>
              <a:pPr>
                <a:defRPr/>
              </a:pPr>
              <a:t>‹#›</a:t>
            </a:fld>
            <a:endParaRPr lang="en-US" altLang="ko-KR"/>
          </a:p>
        </p:txBody>
      </p:sp>
      <p:sp>
        <p:nvSpPr>
          <p:cNvPr id="6"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
        <p:nvSpPr>
          <p:cNvPr id="7" name="Rectangle 5"/>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18475840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A23A5F0E-3629-4E1C-A50B-338D59B472FA}" type="slidenum">
              <a:rPr lang="en-US" altLang="ko-KR"/>
              <a:pPr>
                <a:defRPr/>
              </a:pPr>
              <a:t>‹#›</a:t>
            </a:fld>
            <a:endParaRPr lang="en-US" altLang="ko-KR"/>
          </a:p>
        </p:txBody>
      </p:sp>
      <p:sp>
        <p:nvSpPr>
          <p:cNvPr id="6"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
        <p:nvSpPr>
          <p:cNvPr id="7" name="Rectangle 5"/>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19232709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2677ED46-FF21-4F7C-8D49-763A83FD1156}" type="slidenum">
              <a:rPr lang="en-US" altLang="ko-KR"/>
              <a:pPr>
                <a:defRPr/>
              </a:pPr>
              <a:t>‹#›</a:t>
            </a:fld>
            <a:endParaRPr lang="en-US" altLang="ko-KR"/>
          </a:p>
        </p:txBody>
      </p:sp>
      <p:sp>
        <p:nvSpPr>
          <p:cNvPr id="5" name="Rectangle 10"/>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
        <p:nvSpPr>
          <p:cNvPr id="6" name="Rectangle 11"/>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30923847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1B7D8091-38AC-4928-B17E-36C398277C06}" type="slidenum">
              <a:rPr lang="en-US" altLang="ko-KR"/>
              <a:pPr>
                <a:defRPr/>
              </a:pPr>
              <a:t>‹#›</a:t>
            </a:fld>
            <a:endParaRPr lang="en-US" altLang="ko-KR"/>
          </a:p>
        </p:txBody>
      </p:sp>
      <p:sp>
        <p:nvSpPr>
          <p:cNvPr id="5" name="Rectangle 10"/>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
        <p:nvSpPr>
          <p:cNvPr id="6" name="Rectangle 11"/>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28340949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181600" y="6475413"/>
            <a:ext cx="3429000" cy="369887"/>
          </a:xfrm>
          <a:prstGeom prst="rect">
            <a:avLst/>
          </a:prstGeom>
        </p:spPr>
        <p:txBody>
          <a:bodyPr/>
          <a:lstStyle>
            <a:lvl1pPr>
              <a:defRPr/>
            </a:lvl1pPr>
          </a:lstStyle>
          <a:p>
            <a:pPr>
              <a:defRPr/>
            </a:pPr>
            <a:r>
              <a:rPr lang="en-US" altLang="ko-KR" smtClean="0"/>
              <a:t>Soo-Young Chang, SYCA</a:t>
            </a:r>
            <a:endParaRPr lang="en-US" altLang="ko-K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F58B9190-EBA5-4676-AB78-5DE4EC55964D}" type="slidenum">
              <a:rPr lang="en-US" altLang="ko-KR"/>
              <a:pPr>
                <a:defRPr/>
              </a:pPr>
              <a:t>‹#›</a:t>
            </a:fld>
            <a:endParaRPr lang="en-US" altLang="ko-KR"/>
          </a:p>
        </p:txBody>
      </p:sp>
      <p:sp>
        <p:nvSpPr>
          <p:cNvPr id="6"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smtClean="0"/>
              <a:t>Oct. 2010 </a:t>
            </a:r>
            <a:endParaRPr lang="en-US" altLang="ko-KR"/>
          </a:p>
        </p:txBody>
      </p:sp>
    </p:spTree>
    <p:extLst>
      <p:ext uri="{BB962C8B-B14F-4D97-AF65-F5344CB8AC3E}">
        <p14:creationId xmlns:p14="http://schemas.microsoft.com/office/powerpoint/2010/main" val="1983787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F7647C7B-4493-46B3-BB91-0966677DECFB}" type="slidenum">
              <a:rPr lang="en-US" altLang="ko-KR"/>
              <a:pPr>
                <a:defRPr/>
              </a:pPr>
              <a:t>‹#›</a:t>
            </a:fld>
            <a:endParaRPr lang="en-US" altLang="ko-KR"/>
          </a:p>
        </p:txBody>
      </p:sp>
      <p:sp>
        <p:nvSpPr>
          <p:cNvPr id="6" name="Rectangle 4"/>
          <p:cNvSpPr>
            <a:spLocks noGrp="1" noChangeArrowheads="1"/>
          </p:cNvSpPr>
          <p:nvPr>
            <p:ph type="dt" sz="half" idx="11"/>
          </p:nvPr>
        </p:nvSpPr>
        <p:spPr>
          <a:xfrm>
            <a:off x="685800" y="304800"/>
            <a:ext cx="1600200" cy="307777"/>
          </a:xfrm>
        </p:spPr>
        <p:txBody>
          <a:bodyPr/>
          <a:lstStyle>
            <a:lvl1pPr eaLnBrk="1" latinLnBrk="1" hangingPunct="1">
              <a:spcBef>
                <a:spcPct val="20000"/>
              </a:spcBef>
              <a:buFontTx/>
              <a:buNone/>
              <a:defRPr kumimoji="1" sz="1400" b="0">
                <a:ea typeface="굴림" pitchFamily="50" charset="-127"/>
              </a:defRPr>
            </a:lvl1pPr>
          </a:lstStyle>
          <a:p>
            <a:pPr>
              <a:defRPr/>
            </a:pPr>
            <a:r>
              <a:rPr lang="en-US" altLang="ko-KR" sz="1400" smtClean="0"/>
              <a:t>Oct. 2010 </a:t>
            </a:r>
            <a:endParaRPr lang="en-US" altLang="ko-KR" dirty="0"/>
          </a:p>
        </p:txBody>
      </p:sp>
      <p:sp>
        <p:nvSpPr>
          <p:cNvPr id="7" name="Rectangle 5"/>
          <p:cNvSpPr>
            <a:spLocks noGrp="1" noChangeArrowheads="1"/>
          </p:cNvSpPr>
          <p:nvPr>
            <p:ph type="ftr" sz="quarter" idx="12"/>
          </p:nvPr>
        </p:nvSpPr>
        <p:spPr>
          <a:xfrm>
            <a:off x="5105400" y="6477000"/>
            <a:ext cx="3505200" cy="184150"/>
          </a:xfrm>
          <a:prstGeom prst="rect">
            <a:avLst/>
          </a:prstGeom>
        </p:spPr>
        <p:txBody>
          <a:bodyPr/>
          <a:lstStyle>
            <a:lvl1pPr algn="r" eaLnBrk="0" latinLnBrk="0" hangingPunct="0">
              <a:defRPr kumimoji="0">
                <a:ea typeface="굴림" charset="-127"/>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195327694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sldNum" sz="quarter" idx="10"/>
          </p:nvPr>
        </p:nvSpPr>
        <p:spPr/>
        <p:txBody>
          <a:bodyPr/>
          <a:lstStyle>
            <a:lvl1pPr>
              <a:defRPr/>
            </a:lvl1pPr>
          </a:lstStyle>
          <a:p>
            <a:pPr>
              <a:defRPr/>
            </a:pPr>
            <a:r>
              <a:rPr lang="en-US" altLang="ko-KR"/>
              <a:t>Slide </a:t>
            </a:r>
            <a:fld id="{BFB93429-31A0-498C-BC8C-54810939789D}" type="slidenum">
              <a:rPr lang="en-US" altLang="ko-KR"/>
              <a:pPr>
                <a:defRPr/>
              </a:pPr>
              <a:t>‹#›</a:t>
            </a:fld>
            <a:endParaRPr lang="en-US" altLang="ko-KR"/>
          </a:p>
        </p:txBody>
      </p:sp>
      <p:sp>
        <p:nvSpPr>
          <p:cNvPr id="8"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r>
              <a:rPr lang="en-US" altLang="ko-KR" smtClean="0"/>
              <a:t>Oct. 2010 </a:t>
            </a:r>
            <a:endParaRPr lang="en-US" altLang="ko-KR"/>
          </a:p>
        </p:txBody>
      </p:sp>
      <p:sp>
        <p:nvSpPr>
          <p:cNvPr id="9" name="Rectangle 5"/>
          <p:cNvSpPr>
            <a:spLocks noGrp="1" noChangeArrowheads="1"/>
          </p:cNvSpPr>
          <p:nvPr>
            <p:ph type="ftr" sz="quarter" idx="12"/>
          </p:nvPr>
        </p:nvSpPr>
        <p:spPr>
          <a:xfrm>
            <a:off x="5105400" y="6477000"/>
            <a:ext cx="3505200" cy="184150"/>
          </a:xfrm>
          <a:prstGeom prst="rect">
            <a:avLst/>
          </a:prstGeom>
        </p:spPr>
        <p:txBody>
          <a:bodyPr/>
          <a:lstStyle>
            <a:lvl1pPr algn="r" eaLnBrk="0" latinLnBrk="0" hangingPunct="0">
              <a:defRPr kumimoji="0">
                <a:ea typeface="굴림" charset="-127"/>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287996925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p:txBody>
          <a:bodyPr/>
          <a:lstStyle>
            <a:lvl1pPr>
              <a:defRPr/>
            </a:lvl1pPr>
          </a:lstStyle>
          <a:p>
            <a:pPr>
              <a:defRPr/>
            </a:pPr>
            <a:r>
              <a:rPr lang="en-US" altLang="ko-KR"/>
              <a:t>Slide </a:t>
            </a:r>
            <a:fld id="{CD907ACB-7EA2-4F45-B9DE-3AFF5B72A025}" type="slidenum">
              <a:rPr lang="en-US" altLang="ko-KR"/>
              <a:pPr>
                <a:defRPr/>
              </a:pPr>
              <a:t>‹#›</a:t>
            </a:fld>
            <a:endParaRPr lang="en-US" altLang="ko-KR"/>
          </a:p>
        </p:txBody>
      </p:sp>
      <p:sp>
        <p:nvSpPr>
          <p:cNvPr id="4"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r>
              <a:rPr lang="en-US" altLang="ko-KR" smtClean="0"/>
              <a:t>Oct. 2010 </a:t>
            </a:r>
            <a:endParaRPr lang="en-US" altLang="ko-KR"/>
          </a:p>
        </p:txBody>
      </p:sp>
      <p:sp>
        <p:nvSpPr>
          <p:cNvPr id="5" name="Rectangle 5"/>
          <p:cNvSpPr>
            <a:spLocks noGrp="1" noChangeArrowheads="1"/>
          </p:cNvSpPr>
          <p:nvPr>
            <p:ph type="ftr" sz="quarter" idx="12"/>
          </p:nvPr>
        </p:nvSpPr>
        <p:spPr>
          <a:xfrm>
            <a:off x="5105400" y="6477000"/>
            <a:ext cx="3505200" cy="184150"/>
          </a:xfrm>
          <a:prstGeom prst="rect">
            <a:avLst/>
          </a:prstGeom>
        </p:spPr>
        <p:txBody>
          <a:bodyPr/>
          <a:lstStyle>
            <a:lvl1pPr algn="r" eaLnBrk="0" latinLnBrk="0" hangingPunct="0">
              <a:defRPr kumimoji="0">
                <a:ea typeface="굴림" charset="-127"/>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5513438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5"/>
          <p:cNvSpPr txBox="1">
            <a:spLocks noChangeArrowheads="1"/>
          </p:cNvSpPr>
          <p:nvPr userDrawn="1"/>
        </p:nvSpPr>
        <p:spPr bwMode="auto">
          <a:xfrm>
            <a:off x="5186363" y="6426200"/>
            <a:ext cx="3538537"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defRPr/>
            </a:pPr>
            <a:r>
              <a:rPr lang="en-US" altLang="ko-KR" sz="1200" dirty="0" err="1" smtClean="0">
                <a:solidFill>
                  <a:srgbClr val="000000"/>
                </a:solidFill>
              </a:rPr>
              <a:t>Jaesang</a:t>
            </a:r>
            <a:r>
              <a:rPr lang="en-US" altLang="ko-KR" sz="1200" dirty="0" smtClean="0">
                <a:solidFill>
                  <a:srgbClr val="000000"/>
                </a:solidFill>
              </a:rPr>
              <a:t> Cha, Seoul National Univ. of  Science &amp; Tech.</a:t>
            </a:r>
          </a:p>
        </p:txBody>
      </p:sp>
      <p:sp>
        <p:nvSpPr>
          <p:cNvPr id="3" name="Rectangle 6"/>
          <p:cNvSpPr>
            <a:spLocks noGrp="1" noChangeArrowheads="1"/>
          </p:cNvSpPr>
          <p:nvPr>
            <p:ph type="sldNum" sz="quarter" idx="10"/>
          </p:nvPr>
        </p:nvSpPr>
        <p:spPr/>
        <p:txBody>
          <a:bodyPr/>
          <a:lstStyle>
            <a:lvl1pPr>
              <a:defRPr/>
            </a:lvl1pPr>
          </a:lstStyle>
          <a:p>
            <a:pPr>
              <a:defRPr/>
            </a:pPr>
            <a:r>
              <a:rPr lang="en-US" altLang="ko-KR"/>
              <a:t>Slide </a:t>
            </a:r>
            <a:fld id="{9E445417-B69A-48DD-A9B8-AD8B6C2833F4}" type="slidenum">
              <a:rPr lang="en-US" altLang="ko-KR"/>
              <a:pPr>
                <a:defRPr/>
              </a:pPr>
              <a:t>‹#›</a:t>
            </a:fld>
            <a:endParaRPr lang="en-US" altLang="ko-KR"/>
          </a:p>
        </p:txBody>
      </p:sp>
      <p:sp>
        <p:nvSpPr>
          <p:cNvPr id="4"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r>
              <a:rPr lang="en-US" altLang="ko-KR" smtClean="0"/>
              <a:t>Oct. 2010 </a:t>
            </a:r>
            <a:endParaRPr lang="en-US" altLang="ko-KR"/>
          </a:p>
        </p:txBody>
      </p:sp>
      <p:sp>
        <p:nvSpPr>
          <p:cNvPr id="5" name="Rectangle 5"/>
          <p:cNvSpPr>
            <a:spLocks noGrp="1" noChangeArrowheads="1"/>
          </p:cNvSpPr>
          <p:nvPr>
            <p:ph type="ftr" sz="quarter" idx="12"/>
          </p:nvPr>
        </p:nvSpPr>
        <p:spPr>
          <a:xfrm>
            <a:off x="5105400" y="6477000"/>
            <a:ext cx="3505200" cy="184150"/>
          </a:xfrm>
          <a:prstGeom prst="rect">
            <a:avLst/>
          </a:prstGeom>
        </p:spPr>
        <p:txBody>
          <a:bodyPr/>
          <a:lstStyle>
            <a:lvl1pPr algn="r" eaLnBrk="0" latinLnBrk="0" hangingPunct="0">
              <a:defRPr kumimoji="0">
                <a:ea typeface="굴림" charset="-127"/>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10034040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5"/>
          <p:cNvSpPr txBox="1">
            <a:spLocks noChangeArrowheads="1"/>
          </p:cNvSpPr>
          <p:nvPr userDrawn="1"/>
        </p:nvSpPr>
        <p:spPr bwMode="auto">
          <a:xfrm>
            <a:off x="5186363" y="6426200"/>
            <a:ext cx="3538537"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defRPr/>
            </a:pPr>
            <a:r>
              <a:rPr lang="en-US" altLang="ko-KR" sz="1200" dirty="0" err="1" smtClean="0">
                <a:solidFill>
                  <a:srgbClr val="000000"/>
                </a:solidFill>
              </a:rPr>
              <a:t>Jaesang</a:t>
            </a:r>
            <a:r>
              <a:rPr lang="en-US" altLang="ko-KR" sz="1200" dirty="0" smtClean="0">
                <a:solidFill>
                  <a:srgbClr val="000000"/>
                </a:solidFill>
              </a:rPr>
              <a:t> Cha, Seoul National Univ. of  Science &amp; Tech.</a:t>
            </a: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0"/>
          </p:nvPr>
        </p:nvSpPr>
        <p:spPr/>
        <p:txBody>
          <a:bodyPr/>
          <a:lstStyle>
            <a:lvl1pPr>
              <a:defRPr/>
            </a:lvl1pPr>
          </a:lstStyle>
          <a:p>
            <a:pPr>
              <a:defRPr/>
            </a:pPr>
            <a:r>
              <a:rPr lang="en-US" altLang="ko-KR"/>
              <a:t>Slide </a:t>
            </a:r>
            <a:fld id="{72368927-8926-47F0-9781-73174FAF05E0}" type="slidenum">
              <a:rPr lang="en-US" altLang="ko-KR"/>
              <a:pPr>
                <a:defRPr/>
              </a:pPr>
              <a:t>‹#›</a:t>
            </a:fld>
            <a:endParaRPr lang="en-US" altLang="ko-KR"/>
          </a:p>
        </p:txBody>
      </p:sp>
      <p:sp>
        <p:nvSpPr>
          <p:cNvPr id="7"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r>
              <a:rPr lang="en-US" altLang="ko-KR" smtClean="0"/>
              <a:t>Oct. 2010 </a:t>
            </a:r>
            <a:endParaRPr lang="en-US" altLang="ko-KR"/>
          </a:p>
        </p:txBody>
      </p:sp>
    </p:spTree>
    <p:extLst>
      <p:ext uri="{BB962C8B-B14F-4D97-AF65-F5344CB8AC3E}">
        <p14:creationId xmlns:p14="http://schemas.microsoft.com/office/powerpoint/2010/main" val="332631070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57E07F72-F4BA-4CC8-BD3A-48ECD0FF534F}" type="slidenum">
              <a:rPr lang="en-US" altLang="ko-KR"/>
              <a:pPr>
                <a:defRPr/>
              </a:pPr>
              <a:t>‹#›</a:t>
            </a:fld>
            <a:endParaRPr lang="en-US" altLang="ko-KR"/>
          </a:p>
        </p:txBody>
      </p:sp>
      <p:sp>
        <p:nvSpPr>
          <p:cNvPr id="6"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r>
              <a:rPr lang="en-US" altLang="ko-KR" smtClean="0"/>
              <a:t>Oct. 2010 </a:t>
            </a:r>
            <a:endParaRPr lang="en-US" altLang="ko-KR"/>
          </a:p>
        </p:txBody>
      </p:sp>
      <p:sp>
        <p:nvSpPr>
          <p:cNvPr id="7" name="Rectangle 5"/>
          <p:cNvSpPr>
            <a:spLocks noGrp="1" noChangeArrowheads="1"/>
          </p:cNvSpPr>
          <p:nvPr>
            <p:ph type="ftr" sz="quarter" idx="12"/>
          </p:nvPr>
        </p:nvSpPr>
        <p:spPr>
          <a:xfrm>
            <a:off x="5105400" y="6477000"/>
            <a:ext cx="3505200" cy="184150"/>
          </a:xfrm>
          <a:prstGeom prst="rect">
            <a:avLst/>
          </a:prstGeom>
        </p:spPr>
        <p:txBody>
          <a:bodyPr/>
          <a:lstStyle>
            <a:lvl1pPr algn="r" eaLnBrk="0" latinLnBrk="0" hangingPunct="0">
              <a:defRPr kumimoji="0">
                <a:ea typeface="굴림" charset="-127"/>
              </a:defRPr>
            </a:lvl1pPr>
          </a:lstStyle>
          <a:p>
            <a:pPr>
              <a:defRPr/>
            </a:pPr>
            <a:r>
              <a:rPr lang="en-US" altLang="ko-KR" smtClean="0"/>
              <a:t>Soo-Young Chang, SYCA</a:t>
            </a:r>
            <a:endParaRPr lang="en-US" altLang="ko-KR"/>
          </a:p>
        </p:txBody>
      </p:sp>
    </p:spTree>
    <p:extLst>
      <p:ext uri="{BB962C8B-B14F-4D97-AF65-F5344CB8AC3E}">
        <p14:creationId xmlns:p14="http://schemas.microsoft.com/office/powerpoint/2010/main" val="21458008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kumimoji="0"/>
            </a:lvl1pPr>
          </a:lstStyle>
          <a:p>
            <a:pPr>
              <a:defRPr/>
            </a:pPr>
            <a:r>
              <a:rPr lang="en-US" altLang="ko-KR"/>
              <a:t>Slide </a:t>
            </a:r>
            <a:fld id="{5F85928D-8C15-4A12-BC1F-B0DD69246482}" type="slidenum">
              <a:rPr lang="en-US" altLang="ko-KR"/>
              <a:pPr>
                <a:defRPr/>
              </a:pPr>
              <a:t>‹#›</a:t>
            </a:fld>
            <a:endParaRPr lang="en-US" altLang="ko-K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16" name="Rectangle 4"/>
          <p:cNvSpPr>
            <a:spLocks noGrp="1" noChangeArrowheads="1"/>
          </p:cNvSpPr>
          <p:nvPr>
            <p:ph type="dt" sz="quarter" idx="2"/>
          </p:nvPr>
        </p:nvSpPr>
        <p:spPr bwMode="auto">
          <a:xfrm>
            <a:off x="609600" y="304800"/>
            <a:ext cx="1600200" cy="30797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March 2017 </a:t>
            </a:r>
            <a:endParaRPr lang="en-US" altLang="ko-KR" dirty="0"/>
          </a:p>
        </p:txBody>
      </p:sp>
      <p:sp>
        <p:nvSpPr>
          <p:cNvPr id="12" name="Rectangle 7"/>
          <p:cNvSpPr>
            <a:spLocks noChangeArrowheads="1"/>
          </p:cNvSpPr>
          <p:nvPr userDrawn="1"/>
        </p:nvSpPr>
        <p:spPr bwMode="auto">
          <a:xfrm>
            <a:off x="5543582" y="304800"/>
            <a:ext cx="2593660" cy="215444"/>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400" b="0" dirty="0">
                <a:cs typeface="+mn-cs"/>
              </a:rPr>
              <a:t>doc.: </a:t>
            </a:r>
            <a:r>
              <a:rPr lang="en-US" sz="1400" b="1" dirty="0" smtClean="0">
                <a:cs typeface="+mn-cs"/>
              </a:rPr>
              <a:t>IEEE</a:t>
            </a:r>
            <a:r>
              <a:rPr lang="en-US" sz="1400" b="0" dirty="0" smtClean="0">
                <a:cs typeface="+mn-cs"/>
              </a:rPr>
              <a:t> </a:t>
            </a:r>
            <a:r>
              <a:rPr kumimoji="1" lang="en-US" sz="1200" b="1" i="0" kern="1200" dirty="0" smtClean="0">
                <a:solidFill>
                  <a:schemeClr val="tx1"/>
                </a:solidFill>
                <a:effectLst/>
                <a:latin typeface="Times New Roman" panose="02020603050405020304" pitchFamily="18" charset="0"/>
                <a:ea typeface="굴림" panose="020B0600000101010101" pitchFamily="50" charset="-127"/>
                <a:cs typeface="+mn-cs"/>
              </a:rPr>
              <a:t>15-17-0402-00-0vat</a:t>
            </a:r>
            <a:endParaRPr lang="en-US" sz="1400" b="0" dirty="0">
              <a:cs typeface="+mn-cs"/>
            </a:endParaRPr>
          </a:p>
        </p:txBody>
      </p:sp>
      <p:sp>
        <p:nvSpPr>
          <p:cNvPr id="17" name="Rectangle 10"/>
          <p:cNvSpPr>
            <a:spLocks noGrp="1" noChangeArrowheads="1"/>
          </p:cNvSpPr>
          <p:nvPr>
            <p:ph type="ftr" sz="quarter" idx="3"/>
          </p:nvPr>
        </p:nvSpPr>
        <p:spPr>
          <a:xfrm>
            <a:off x="5105400" y="6429987"/>
            <a:ext cx="3505200" cy="125777"/>
          </a:xfrm>
          <a:prstGeom prst="rect">
            <a:avLst/>
          </a:prstGeom>
        </p:spPr>
        <p:txBody>
          <a:bodyPr/>
          <a:lstStyle>
            <a:lvl1pPr algn="r" eaLnBrk="0" latinLnBrk="0" hangingPunct="0">
              <a:defRPr kumimoji="0">
                <a:ea typeface="굴림" charset="-127"/>
              </a:defRPr>
            </a:lvl1pPr>
          </a:lstStyle>
          <a:p>
            <a:pPr>
              <a:defRPr/>
            </a:pPr>
            <a:r>
              <a:rPr lang="en-US" altLang="ko-KR" dirty="0" smtClean="0"/>
              <a:t>Soo-Young Chang, SYCA</a:t>
            </a:r>
            <a:endParaRPr lang="en-US" altLang="ko-KR" dirty="0"/>
          </a:p>
        </p:txBody>
      </p:sp>
    </p:spTree>
  </p:cSld>
  <p:clrMap bg1="lt1" tx1="dk1" bg2="lt2" tx2="dk2" accent1="accent1" accent2="accent2" accent3="accent3" accent4="accent4" accent5="accent5" accent6="accent6" hlink="hlink" folHlink="folHlink"/>
  <p:sldLayoutIdLst>
    <p:sldLayoutId id="2147486399" r:id="rId1"/>
    <p:sldLayoutId id="2147486400" r:id="rId2"/>
    <p:sldLayoutId id="2147486401" r:id="rId3"/>
    <p:sldLayoutId id="2147486402" r:id="rId4"/>
    <p:sldLayoutId id="2147486403" r:id="rId5"/>
    <p:sldLayoutId id="2147486404" r:id="rId6"/>
    <p:sldLayoutId id="2147486405" r:id="rId7"/>
    <p:sldLayoutId id="2147486406" r:id="rId8"/>
    <p:sldLayoutId id="2147486407" r:id="rId9"/>
    <p:sldLayoutId id="2147486408" r:id="rId10"/>
    <p:sldLayoutId id="2147486409" r:id="rId11"/>
    <p:sldLayoutId id="2147486410" r:id="rId12"/>
    <p:sldLayoutId id="2147486435" r:id="rId13"/>
  </p:sldLayoutIdLst>
  <p:timing>
    <p:tnLst>
      <p:par>
        <p:cTn id="1" dur="indefinite" restart="never" nodeType="tmRoot"/>
      </p:par>
    </p:tnLst>
  </p:timing>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kumimoji="0">
                <a:solidFill>
                  <a:srgbClr val="000000"/>
                </a:solidFill>
              </a:defRPr>
            </a:lvl1pPr>
          </a:lstStyle>
          <a:p>
            <a:pPr>
              <a:defRPr/>
            </a:pPr>
            <a:r>
              <a:rPr lang="en-US" altLang="ko-KR"/>
              <a:t>Slide </a:t>
            </a:r>
            <a:fld id="{417692D1-4B54-4810-8D11-62F5AA864796}" type="slidenum">
              <a:rPr lang="en-US" altLang="ko-KR"/>
              <a:pPr>
                <a:defRPr/>
              </a:pPr>
              <a:t>‹#›</a:t>
            </a:fld>
            <a:endParaRPr lang="en-US" altLang="ko-KR"/>
          </a:p>
        </p:txBody>
      </p:sp>
      <p:sp>
        <p:nvSpPr>
          <p:cNvPr id="205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2055"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9" name="Rectangle 5"/>
          <p:cNvSpPr txBox="1">
            <a:spLocks noChangeArrowheads="1"/>
          </p:cNvSpPr>
          <p:nvPr userDrawn="1"/>
        </p:nvSpPr>
        <p:spPr bwMode="auto">
          <a:xfrm>
            <a:off x="5186363" y="6426200"/>
            <a:ext cx="3538537"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defRPr/>
            </a:pPr>
            <a:r>
              <a:rPr lang="en-US" altLang="ko-KR" sz="1200" dirty="0" err="1" smtClean="0">
                <a:solidFill>
                  <a:srgbClr val="000000"/>
                </a:solidFill>
              </a:rPr>
              <a:t>Jaesang</a:t>
            </a:r>
            <a:r>
              <a:rPr lang="en-US" altLang="ko-KR" sz="1200" dirty="0" smtClean="0">
                <a:solidFill>
                  <a:srgbClr val="000000"/>
                </a:solidFill>
              </a:rPr>
              <a:t> Cha, Seoul National Univ. of  Science &amp; Tech.</a:t>
            </a:r>
          </a:p>
        </p:txBody>
      </p:sp>
      <p:sp>
        <p:nvSpPr>
          <p:cNvPr id="17" name="Rectangle 4"/>
          <p:cNvSpPr>
            <a:spLocks noGrp="1" noChangeArrowheads="1"/>
          </p:cNvSpPr>
          <p:nvPr>
            <p:ph type="dt" sz="quarter" idx="2"/>
          </p:nvPr>
        </p:nvSpPr>
        <p:spPr bwMode="auto">
          <a:xfrm>
            <a:off x="609600" y="304800"/>
            <a:ext cx="1600200" cy="30797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smtClean="0"/>
              <a:t>Oct. 2010 </a:t>
            </a:r>
            <a:endParaRPr lang="en-US" altLang="ko-KR" dirty="0"/>
          </a:p>
        </p:txBody>
      </p:sp>
    </p:spTree>
  </p:cSld>
  <p:clrMap bg1="lt1" tx1="dk1" bg2="lt2" tx2="dk2" accent1="accent1" accent2="accent2" accent3="accent3" accent4="accent4" accent5="accent5" accent6="accent6" hlink="hlink" folHlink="folHlink"/>
  <p:sldLayoutIdLst>
    <p:sldLayoutId id="2147486411" r:id="rId1"/>
    <p:sldLayoutId id="2147486412" r:id="rId2"/>
    <p:sldLayoutId id="2147486413" r:id="rId3"/>
    <p:sldLayoutId id="2147486414" r:id="rId4"/>
    <p:sldLayoutId id="2147486415" r:id="rId5"/>
    <p:sldLayoutId id="2147486416" r:id="rId6"/>
    <p:sldLayoutId id="2147486417" r:id="rId7"/>
    <p:sldLayoutId id="2147486418" r:id="rId8"/>
    <p:sldLayoutId id="2147486419" r:id="rId9"/>
    <p:sldLayoutId id="2147486420" r:id="rId10"/>
    <p:sldLayoutId id="2147486421" r:id="rId11"/>
    <p:sldLayoutId id="2147486422" r:id="rId12"/>
  </p:sldLayoutIdLst>
  <p:timing>
    <p:tnLst>
      <p:par>
        <p:cTn id="1" dur="indefinite" restart="never" nodeType="tmRoot"/>
      </p:par>
    </p:tnLst>
  </p:timing>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kumimoji="0">
                <a:solidFill>
                  <a:srgbClr val="000000"/>
                </a:solidFill>
              </a:defRPr>
            </a:lvl1pPr>
          </a:lstStyle>
          <a:p>
            <a:pPr>
              <a:defRPr/>
            </a:pPr>
            <a:r>
              <a:rPr lang="en-US" altLang="ko-KR"/>
              <a:t>Slide </a:t>
            </a:r>
            <a:fld id="{46443F36-D5B1-4812-976E-88B5741371C4}" type="slidenum">
              <a:rPr lang="en-US" altLang="ko-KR"/>
              <a:pPr>
                <a:defRPr/>
              </a:pPr>
              <a:t>‹#›</a:t>
            </a:fld>
            <a:endParaRPr lang="en-US" altLang="ko-KR"/>
          </a:p>
        </p:txBody>
      </p:sp>
      <p:sp>
        <p:nvSpPr>
          <p:cNvPr id="3077"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3078"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3079"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10" name="Rectangle 5"/>
          <p:cNvSpPr txBox="1">
            <a:spLocks noChangeArrowheads="1"/>
          </p:cNvSpPr>
          <p:nvPr userDrawn="1"/>
        </p:nvSpPr>
        <p:spPr bwMode="auto">
          <a:xfrm>
            <a:off x="5186363" y="6426200"/>
            <a:ext cx="3538537"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defRPr/>
            </a:pPr>
            <a:r>
              <a:rPr lang="en-US" altLang="ko-KR" sz="1200" dirty="0" err="1" smtClean="0">
                <a:solidFill>
                  <a:srgbClr val="000000"/>
                </a:solidFill>
              </a:rPr>
              <a:t>Jaesang</a:t>
            </a:r>
            <a:r>
              <a:rPr lang="en-US" altLang="ko-KR" sz="1200" dirty="0" smtClean="0">
                <a:solidFill>
                  <a:srgbClr val="000000"/>
                </a:solidFill>
              </a:rPr>
              <a:t> Cha, Seoul National Univ. of  Science &amp; Tech.</a:t>
            </a:r>
          </a:p>
        </p:txBody>
      </p:sp>
      <p:sp>
        <p:nvSpPr>
          <p:cNvPr id="18" name="Rectangle 4"/>
          <p:cNvSpPr>
            <a:spLocks noGrp="1" noChangeArrowheads="1"/>
          </p:cNvSpPr>
          <p:nvPr>
            <p:ph type="dt" sz="quarter" idx="2"/>
          </p:nvPr>
        </p:nvSpPr>
        <p:spPr bwMode="auto">
          <a:xfrm>
            <a:off x="609600" y="304800"/>
            <a:ext cx="1600200" cy="30797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smtClean="0"/>
              <a:t>Oct. 2010 </a:t>
            </a:r>
            <a:endParaRPr lang="en-US" altLang="ko-KR" dirty="0"/>
          </a:p>
        </p:txBody>
      </p:sp>
      <p:sp>
        <p:nvSpPr>
          <p:cNvPr id="13" name="Rectangle 7"/>
          <p:cNvSpPr>
            <a:spLocks noChangeArrowheads="1"/>
          </p:cNvSpPr>
          <p:nvPr userDrawn="1"/>
        </p:nvSpPr>
        <p:spPr bwMode="auto">
          <a:xfrm>
            <a:off x="5959758" y="317956"/>
            <a:ext cx="2117442" cy="215444"/>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400" b="0" dirty="0">
                <a:cs typeface="+mn-cs"/>
              </a:rPr>
              <a:t>doc.: IEEE </a:t>
            </a:r>
            <a:r>
              <a:rPr lang="en-US" sz="1400" b="0" dirty="0" smtClean="0">
                <a:cs typeface="+mn-cs"/>
              </a:rPr>
              <a:t>802.11-17/0xxxr0</a:t>
            </a:r>
            <a:endParaRPr lang="en-US" sz="1400" b="0" dirty="0">
              <a:cs typeface="+mn-cs"/>
            </a:endParaRPr>
          </a:p>
        </p:txBody>
      </p:sp>
    </p:spTree>
  </p:cSld>
  <p:clrMap bg1="lt1" tx1="dk1" bg2="lt2" tx2="dk2" accent1="accent1" accent2="accent2" accent3="accent3" accent4="accent4" accent5="accent5" accent6="accent6" hlink="hlink" folHlink="folHlink"/>
  <p:sldLayoutIdLst>
    <p:sldLayoutId id="2147486423" r:id="rId1"/>
    <p:sldLayoutId id="2147486424" r:id="rId2"/>
    <p:sldLayoutId id="2147486425" r:id="rId3"/>
    <p:sldLayoutId id="2147486426" r:id="rId4"/>
    <p:sldLayoutId id="2147486427" r:id="rId5"/>
    <p:sldLayoutId id="2147486428" r:id="rId6"/>
    <p:sldLayoutId id="2147486429" r:id="rId7"/>
    <p:sldLayoutId id="2147486430" r:id="rId8"/>
    <p:sldLayoutId id="2147486431" r:id="rId9"/>
    <p:sldLayoutId id="2147486432" r:id="rId10"/>
    <p:sldLayoutId id="2147486433" r:id="rId11"/>
    <p:sldLayoutId id="2147486434" r:id="rId12"/>
  </p:sldLayoutIdLst>
  <p:timing>
    <p:tnLst>
      <p:par>
        <p:cTn id="1" dur="indefinite" restart="never" nodeType="tmRoot"/>
      </p:par>
    </p:tnLst>
  </p:timing>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en.wikipedia.org/wiki/Image:CIExy1931.svg" TargetMode="Externa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file://localhost/http/::upload.wikimedia.org:math:4:a:1:4a174fa2bde42934609d0efbfd36a46c.png" TargetMode="External"/><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file://localhost/http/::upload.wikimedia.org:math:3:2:f:32f4ba3053e1ac17748ea696de98732d.png" TargetMode="External"/><Relationship Id="rId2" Type="http://schemas.openxmlformats.org/officeDocument/2006/relationships/hyperlink" Target="http://en.wikipedia.org/wiki/Image:CIE1931_XYZCMF.png" TargetMode="Externa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3.png"/><Relationship Id="rId10" Type="http://schemas.openxmlformats.org/officeDocument/2006/relationships/image" Target="file://localhost/http/::upload.wikimedia.org:math:0:e:5:0e5f2e13dcc6e4dbdd6856199891fcb2.png" TargetMode="External"/><Relationship Id="rId4" Type="http://schemas.openxmlformats.org/officeDocument/2006/relationships/image" Target="../media/image2.png"/><Relationship Id="rId9"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file://localhost/http/::upload.wikimedia.org:math:e:d:7:ed7beb935d1013b6458472c3ee0de2b2.png" TargetMode="External"/><Relationship Id="rId3" Type="http://schemas.openxmlformats.org/officeDocument/2006/relationships/image" Target="../media/image8.png"/><Relationship Id="rId7" Type="http://schemas.openxmlformats.org/officeDocument/2006/relationships/image" Target="file://localhost/http/::upload.wikimedia.org:math:5:b:0:5b0e763c657d9db8a8e05c7852127475.png" TargetMode="External"/><Relationship Id="rId12" Type="http://schemas.openxmlformats.org/officeDocument/2006/relationships/image" Target="../media/image13.png"/><Relationship Id="rId2" Type="http://schemas.openxmlformats.org/officeDocument/2006/relationships/hyperlink" Target="http://en.wikipedia.org/wiki/Image:CIExy1931.svg" TargetMode="External"/><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file://localhost/http/::upload.wikimedia.org:math:3:a:b:3abfe50add74581451dfabdd24757bca.png" TargetMode="External"/><Relationship Id="rId5" Type="http://schemas.openxmlformats.org/officeDocument/2006/relationships/image" Target="file://localhost/http/::upload.wikimedia.org:math:7:4:4:744849490ceac23308039a41761b8e13.png" TargetMode="External"/><Relationship Id="rId10" Type="http://schemas.openxmlformats.org/officeDocument/2006/relationships/image" Target="../media/image12.png"/><Relationship Id="rId4" Type="http://schemas.openxmlformats.org/officeDocument/2006/relationships/image" Target="../media/image9.png"/><Relationship Id="rId9" Type="http://schemas.openxmlformats.org/officeDocument/2006/relationships/image" Target="file://localhost/http/::upload.wikimedia.org:math:e:0:4:e043a6be1210d88f07885f53f5a9e5c2.pn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0"/>
          </p:nvPr>
        </p:nvSpPr>
        <p:spPr/>
        <p:txBody>
          <a:bodyPr/>
          <a:lstStyle/>
          <a:p>
            <a:pPr>
              <a:defRPr/>
            </a:pPr>
            <a:r>
              <a:rPr lang="en-US" altLang="ko-KR" dirty="0" smtClean="0"/>
              <a:t>Slide </a:t>
            </a:r>
            <a:fld id="{6A291C96-0EA9-4DB6-B892-5D08F8725CFA}" type="slidenum">
              <a:rPr lang="en-US" altLang="ko-KR" smtClean="0"/>
              <a:pPr>
                <a:defRPr/>
              </a:pPr>
              <a:t>1</a:t>
            </a:fld>
            <a:endParaRPr lang="en-US" altLang="ko-KR" dirty="0"/>
          </a:p>
        </p:txBody>
      </p:sp>
      <p:sp>
        <p:nvSpPr>
          <p:cNvPr id="9" name="Rectangle 4"/>
          <p:cNvSpPr>
            <a:spLocks noGrp="1" noChangeArrowheads="1"/>
          </p:cNvSpPr>
          <p:nvPr>
            <p:ph type="dt" sz="half" idx="11"/>
          </p:nvPr>
        </p:nvSpPr>
        <p:spPr bwMode="auto">
          <a:xfrm>
            <a:off x="685800" y="304800"/>
            <a:ext cx="1600200" cy="307777"/>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sp>
        <p:nvSpPr>
          <p:cNvPr id="1034" name="Rectangle 1033"/>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
        <p:nvSpPr>
          <p:cNvPr id="10" name="Rectangle 9"/>
          <p:cNvSpPr>
            <a:spLocks noChangeArrowheads="1"/>
          </p:cNvSpPr>
          <p:nvPr/>
        </p:nvSpPr>
        <p:spPr bwMode="auto">
          <a:xfrm>
            <a:off x="76200" y="609600"/>
            <a:ext cx="8991600" cy="5693866"/>
          </a:xfrm>
          <a:prstGeom prst="rect">
            <a:avLst/>
          </a:prstGeom>
          <a:noFill/>
          <a:ln w="12700">
            <a:noFill/>
            <a:miter lim="800000"/>
            <a:headEnd type="none" w="sm" len="sm"/>
            <a:tailEnd type="none" w="sm" len="sm"/>
          </a:ln>
          <a:effectLst/>
        </p:spPr>
        <p:txBody>
          <a:bodyPr>
            <a:spAutoFit/>
          </a:bodyPr>
          <a:lstStyle/>
          <a:p>
            <a:pPr algn="ctr">
              <a:defRPr/>
            </a:pPr>
            <a:r>
              <a:rPr lang="en-US" sz="14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400" b="1" dirty="0">
              <a:latin typeface="Times New Roman" pitchFamily="18" charset="0"/>
              <a:cs typeface="Times New Roman" pitchFamily="18" charset="0"/>
            </a:endParaRPr>
          </a:p>
          <a:p>
            <a:pPr>
              <a:defRPr/>
            </a:pPr>
            <a:endParaRPr lang="en-US" sz="1600" dirty="0">
              <a:latin typeface="Times New Roman" pitchFamily="18" charset="0"/>
              <a:cs typeface="Times New Roman" pitchFamily="18" charset="0"/>
            </a:endParaRPr>
          </a:p>
          <a:p>
            <a:pPr marL="228600">
              <a:defRPr/>
            </a:pPr>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a:t>
            </a:r>
            <a:r>
              <a:rPr lang="en-US" altLang="ko-KR" sz="1600" b="1" dirty="0"/>
              <a:t>Various Color Spaces for Vehicular Light Communication </a:t>
            </a:r>
            <a:r>
              <a:rPr lang="en-US" altLang="ko-KR" sz="1600" b="1" dirty="0" smtClean="0"/>
              <a:t>Modulation</a:t>
            </a:r>
          </a:p>
          <a:p>
            <a:pPr marL="228600">
              <a:defRPr/>
            </a:pPr>
            <a:endParaRPr lang="en-US" sz="1600" dirty="0">
              <a:latin typeface="Times New Roman" pitchFamily="18" charset="0"/>
              <a:cs typeface="Times New Roman" pitchFamily="18" charset="0"/>
            </a:endParaRPr>
          </a:p>
          <a:p>
            <a:pPr marL="228600">
              <a:defRPr/>
            </a:pPr>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July 2017	</a:t>
            </a:r>
            <a:endParaRPr lang="en-US" sz="1600" dirty="0" smtClean="0">
              <a:latin typeface="Times New Roman" pitchFamily="18" charset="0"/>
              <a:cs typeface="Times New Roman" pitchFamily="18" charset="0"/>
            </a:endParaRPr>
          </a:p>
          <a:p>
            <a:pPr marL="228600">
              <a:defRPr/>
            </a:pPr>
            <a:endParaRPr lang="en-US" sz="1600" dirty="0">
              <a:latin typeface="Times New Roman" pitchFamily="18" charset="0"/>
              <a:cs typeface="Times New Roman" pitchFamily="18" charset="0"/>
            </a:endParaRPr>
          </a:p>
          <a:p>
            <a:pPr marL="228600">
              <a:defRPr/>
            </a:pPr>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Soo-Young Chang (SYCA), </a:t>
            </a:r>
            <a:r>
              <a:rPr lang="en-US" sz="1600" dirty="0" smtClean="0">
                <a:latin typeface="Times New Roman" pitchFamily="18" charset="0"/>
                <a:cs typeface="Times New Roman" pitchFamily="18" charset="0"/>
              </a:rPr>
              <a:t>Jaesang </a:t>
            </a:r>
            <a:r>
              <a:rPr lang="en-US" sz="1600" dirty="0">
                <a:latin typeface="Times New Roman" pitchFamily="18" charset="0"/>
                <a:cs typeface="Times New Roman" pitchFamily="18" charset="0"/>
              </a:rPr>
              <a:t>Cha (SNUST</a:t>
            </a:r>
            <a:r>
              <a:rPr lang="en-US" sz="1600" dirty="0" smtClean="0">
                <a:latin typeface="Times New Roman" pitchFamily="18" charset="0"/>
                <a:cs typeface="Times New Roman" pitchFamily="18" charset="0"/>
              </a:rPr>
              <a:t>)</a:t>
            </a:r>
          </a:p>
          <a:p>
            <a:pPr marL="228600">
              <a:defRPr/>
            </a:pPr>
            <a:endParaRPr lang="en-US" sz="1600" dirty="0">
              <a:latin typeface="Times New Roman" pitchFamily="18" charset="0"/>
              <a:cs typeface="Times New Roman" pitchFamily="18" charset="0"/>
            </a:endParaRPr>
          </a:p>
          <a:p>
            <a:pPr marL="228600">
              <a:defRPr/>
            </a:pPr>
            <a:r>
              <a:rPr lang="en-US" sz="1600" dirty="0">
                <a:latin typeface="Times New Roman" pitchFamily="18" charset="0"/>
                <a:cs typeface="Times New Roman" pitchFamily="18" charset="0"/>
              </a:rPr>
              <a:t>Address:</a:t>
            </a:r>
          </a:p>
          <a:p>
            <a:pPr marL="228600">
              <a:defRPr/>
            </a:pPr>
            <a:r>
              <a:rPr lang="en-US" sz="1600" dirty="0">
                <a:latin typeface="Times New Roman" pitchFamily="18" charset="0"/>
                <a:cs typeface="Times New Roman" pitchFamily="18" charset="0"/>
              </a:rPr>
              <a:t>Contact Information: 530 574 2741 [sychang@ecs.csus.edu], +82-2-970-6431 [chajs@seoultech.ac.kr]</a:t>
            </a:r>
          </a:p>
          <a:p>
            <a:pPr marL="228600">
              <a:defRPr/>
            </a:pPr>
            <a:endParaRPr lang="en-US" sz="1600" dirty="0">
              <a:latin typeface="Times New Roman" pitchFamily="18" charset="0"/>
              <a:cs typeface="Times New Roman" pitchFamily="18" charset="0"/>
            </a:endParaRPr>
          </a:p>
          <a:p>
            <a:pPr marL="228600">
              <a:spcBef>
                <a:spcPts val="600"/>
              </a:spcBef>
              <a:spcAft>
                <a:spcPts val="600"/>
              </a:spcAft>
              <a:defRPr/>
            </a:pPr>
            <a:r>
              <a:rPr lang="en-US" sz="1600" b="1" dirty="0">
                <a:latin typeface="Times New Roman" pitchFamily="18" charset="0"/>
                <a:cs typeface="Times New Roman" pitchFamily="18" charset="0"/>
              </a:rPr>
              <a:t>Re:</a:t>
            </a:r>
            <a:endParaRPr lang="en-US" sz="1600" dirty="0">
              <a:latin typeface="Times New Roman" pitchFamily="18" charset="0"/>
              <a:cs typeface="Times New Roman" pitchFamily="18" charset="0"/>
            </a:endParaRPr>
          </a:p>
          <a:p>
            <a:pPr marL="228600">
              <a:spcBef>
                <a:spcPts val="600"/>
              </a:spcBef>
              <a:spcAft>
                <a:spcPts val="600"/>
              </a:spcAft>
              <a:defRPr/>
            </a:pPr>
            <a:r>
              <a:rPr lang="en-US" sz="1600" b="1" dirty="0">
                <a:latin typeface="Times New Roman" pitchFamily="18" charset="0"/>
                <a:cs typeface="Times New Roman" pitchFamily="18" charset="0"/>
              </a:rPr>
              <a:t>Abstract: </a:t>
            </a:r>
            <a:r>
              <a:rPr lang="en-US" sz="1600" dirty="0">
                <a:latin typeface="Times New Roman" pitchFamily="18" charset="0"/>
                <a:cs typeface="Times New Roman" pitchFamily="18" charset="0"/>
              </a:rPr>
              <a:t>Some system </a:t>
            </a:r>
            <a:r>
              <a:rPr lang="en-US" sz="1600" dirty="0" smtClean="0">
                <a:latin typeface="Times New Roman" pitchFamily="18" charset="0"/>
                <a:cs typeface="Times New Roman" pitchFamily="18" charset="0"/>
              </a:rPr>
              <a:t>requirements/issues </a:t>
            </a:r>
            <a:r>
              <a:rPr lang="en-US" sz="1600" dirty="0">
                <a:latin typeface="Times New Roman" pitchFamily="18" charset="0"/>
                <a:cs typeface="Times New Roman" pitchFamily="18" charset="0"/>
              </a:rPr>
              <a:t>for vehicular OWC applications are identified in this document.	</a:t>
            </a:r>
          </a:p>
          <a:p>
            <a:pPr marL="228600">
              <a:spcBef>
                <a:spcPts val="600"/>
              </a:spcBef>
              <a:spcAft>
                <a:spcPts val="600"/>
              </a:spcAft>
              <a:defRPr/>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suggest some technical requirements/issues for vehicular applications.	</a:t>
            </a:r>
          </a:p>
          <a:p>
            <a:pPr marL="228600" algn="just">
              <a:defRPr/>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defRPr/>
            </a:pPr>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533400"/>
            <a:ext cx="7772400" cy="1066800"/>
          </a:xfrm>
        </p:spPr>
        <p:txBody>
          <a:bodyPr/>
          <a:lstStyle/>
          <a:p>
            <a:pPr eaLnBrk="1" hangingPunct="1"/>
            <a:r>
              <a:rPr lang="en-US" sz="3200" b="1" i="1" dirty="0">
                <a:solidFill>
                  <a:srgbClr val="3366FF"/>
                </a:solidFill>
                <a:latin typeface="Calibri"/>
                <a:cs typeface="Calibri"/>
              </a:rPr>
              <a:t>VARIOUS LIGHT SPACES, CIE 1976 </a:t>
            </a:r>
            <a:r>
              <a:rPr lang="en-US" sz="3200" b="1" i="1" dirty="0" smtClean="0">
                <a:solidFill>
                  <a:srgbClr val="3366FF"/>
                </a:solidFill>
                <a:latin typeface="Calibri"/>
                <a:cs typeface="Calibri"/>
              </a:rPr>
              <a:t>(2)</a:t>
            </a:r>
            <a:endParaRPr lang="en-US" sz="3200" b="1" i="1" dirty="0">
              <a:solidFill>
                <a:schemeClr val="hlink"/>
              </a:solidFill>
              <a:latin typeface="Arial" charset="0"/>
              <a:cs typeface="Arial" charset="0"/>
            </a:endParaRPr>
          </a:p>
        </p:txBody>
      </p:sp>
      <p:sp>
        <p:nvSpPr>
          <p:cNvPr id="39939" name="Rectangle 3"/>
          <p:cNvSpPr>
            <a:spLocks noGrp="1" noChangeArrowheads="1"/>
          </p:cNvSpPr>
          <p:nvPr>
            <p:ph type="body" idx="1"/>
          </p:nvPr>
        </p:nvSpPr>
        <p:spPr>
          <a:xfrm>
            <a:off x="457200" y="1447800"/>
            <a:ext cx="8382000" cy="4800600"/>
          </a:xfrm>
        </p:spPr>
        <p:txBody>
          <a:bodyPr/>
          <a:lstStyle/>
          <a:p>
            <a:pPr marL="609600" indent="-609600" eaLnBrk="1" hangingPunct="1">
              <a:lnSpc>
                <a:spcPct val="80000"/>
              </a:lnSpc>
              <a:buFontTx/>
              <a:buNone/>
            </a:pPr>
            <a:r>
              <a:rPr lang="en-US" sz="2000" u="sng" dirty="0">
                <a:latin typeface="Arial" charset="0"/>
                <a:cs typeface="Arial" charset="0"/>
              </a:rPr>
              <a:t>Perceptual uniformity of the CIE </a:t>
            </a:r>
            <a:r>
              <a:rPr lang="en-US" sz="2000" i="1" u="sng" dirty="0">
                <a:latin typeface="Arial" charset="0"/>
                <a:cs typeface="Arial" charset="0"/>
              </a:rPr>
              <a:t>XYZ</a:t>
            </a:r>
            <a:r>
              <a:rPr lang="en-US" sz="2000" u="sng" dirty="0">
                <a:latin typeface="Arial" charset="0"/>
                <a:cs typeface="Arial" charset="0"/>
              </a:rPr>
              <a:t> and CIE </a:t>
            </a:r>
            <a:r>
              <a:rPr lang="en-US" sz="2000" i="1" u="sng" dirty="0">
                <a:latin typeface="Arial" charset="0"/>
                <a:cs typeface="Arial" charset="0"/>
              </a:rPr>
              <a:t>RGB</a:t>
            </a:r>
            <a:r>
              <a:rPr lang="en-US" sz="2000" u="sng" dirty="0">
                <a:latin typeface="Arial" charset="0"/>
                <a:cs typeface="Arial" charset="0"/>
              </a:rPr>
              <a:t> color spaces</a:t>
            </a:r>
          </a:p>
          <a:p>
            <a:pPr marL="609600" indent="-609600" eaLnBrk="1" hangingPunct="1">
              <a:lnSpc>
                <a:spcPct val="80000"/>
              </a:lnSpc>
            </a:pPr>
            <a:r>
              <a:rPr lang="en-US" sz="1800" dirty="0">
                <a:latin typeface="Arial" charset="0"/>
                <a:cs typeface="Arial" charset="0"/>
              </a:rPr>
              <a:t>T</a:t>
            </a:r>
            <a:r>
              <a:rPr lang="en-US" sz="1800" dirty="0" smtClean="0">
                <a:latin typeface="Arial" charset="0"/>
                <a:cs typeface="Arial" charset="0"/>
              </a:rPr>
              <a:t>he </a:t>
            </a:r>
            <a:r>
              <a:rPr lang="en-US" sz="1800" dirty="0">
                <a:latin typeface="Arial" charset="0"/>
                <a:cs typeface="Arial" charset="0"/>
              </a:rPr>
              <a:t>1931 CIE chromaticity diagram is not </a:t>
            </a:r>
            <a:r>
              <a:rPr lang="en-US" sz="1800" i="1" dirty="0">
                <a:latin typeface="Arial" charset="0"/>
                <a:cs typeface="Arial" charset="0"/>
              </a:rPr>
              <a:t>perceptually uniform</a:t>
            </a:r>
            <a:r>
              <a:rPr lang="en-US" sz="1800" dirty="0">
                <a:latin typeface="Arial" charset="0"/>
                <a:cs typeface="Arial" charset="0"/>
              </a:rPr>
              <a:t>. </a:t>
            </a:r>
            <a:endParaRPr lang="en-US" sz="1800" dirty="0" smtClean="0">
              <a:latin typeface="Arial" charset="0"/>
              <a:cs typeface="Arial" charset="0"/>
            </a:endParaRPr>
          </a:p>
          <a:p>
            <a:pPr marL="1009650" lvl="1" indent="-609600" eaLnBrk="1" hangingPunct="1">
              <a:lnSpc>
                <a:spcPct val="80000"/>
              </a:lnSpc>
            </a:pPr>
            <a:r>
              <a:rPr lang="en-US" sz="1800" dirty="0" smtClean="0">
                <a:latin typeface="Arial" charset="0"/>
                <a:cs typeface="Arial" charset="0"/>
              </a:rPr>
              <a:t>The </a:t>
            </a:r>
            <a:r>
              <a:rPr lang="en-US" sz="1800" i="1" dirty="0">
                <a:latin typeface="Arial" charset="0"/>
                <a:cs typeface="Arial" charset="0"/>
              </a:rPr>
              <a:t>area</a:t>
            </a:r>
            <a:r>
              <a:rPr lang="en-US" sz="1800" dirty="0">
                <a:latin typeface="Arial" charset="0"/>
                <a:cs typeface="Arial" charset="0"/>
              </a:rPr>
              <a:t> of any region of the plot does not correlate at all well with the number of perceptually-distinguishable colors in that region. </a:t>
            </a:r>
            <a:endParaRPr lang="en-US" sz="1800" dirty="0" smtClean="0">
              <a:latin typeface="Arial" charset="0"/>
              <a:cs typeface="Arial" charset="0"/>
            </a:endParaRPr>
          </a:p>
          <a:p>
            <a:pPr marL="609600" indent="-609600" eaLnBrk="1" hangingPunct="1">
              <a:lnSpc>
                <a:spcPct val="80000"/>
              </a:lnSpc>
            </a:pPr>
            <a:r>
              <a:rPr lang="en-US" sz="1800" dirty="0" smtClean="0">
                <a:latin typeface="Arial" charset="0"/>
                <a:cs typeface="Arial" charset="0"/>
              </a:rPr>
              <a:t>Other </a:t>
            </a:r>
            <a:r>
              <a:rPr lang="en-US" sz="1800" dirty="0" err="1">
                <a:latin typeface="Arial" charset="0"/>
                <a:cs typeface="Arial" charset="0"/>
              </a:rPr>
              <a:t>colour</a:t>
            </a:r>
            <a:r>
              <a:rPr lang="en-US" sz="1800" dirty="0">
                <a:latin typeface="Arial" charset="0"/>
                <a:cs typeface="Arial" charset="0"/>
              </a:rPr>
              <a:t>-space coordinate systems and plots exist; examples include CIE 1976 </a:t>
            </a:r>
            <a:r>
              <a:rPr lang="en-US" sz="1800" i="1" dirty="0" err="1">
                <a:latin typeface="Arial" charset="0"/>
                <a:cs typeface="Arial" charset="0"/>
              </a:rPr>
              <a:t>uv</a:t>
            </a:r>
            <a:r>
              <a:rPr lang="en-US" sz="1800" dirty="0">
                <a:latin typeface="Arial" charset="0"/>
                <a:cs typeface="Arial" charset="0"/>
              </a:rPr>
              <a:t>, also CIELUV, CIELAB... </a:t>
            </a:r>
            <a:endParaRPr lang="en-US" sz="1800" dirty="0" smtClean="0">
              <a:latin typeface="Arial" charset="0"/>
              <a:cs typeface="Arial" charset="0"/>
            </a:endParaRPr>
          </a:p>
          <a:p>
            <a:pPr marL="1009650" lvl="1" indent="-609600" eaLnBrk="1" hangingPunct="1">
              <a:lnSpc>
                <a:spcPct val="80000"/>
              </a:lnSpc>
            </a:pPr>
            <a:r>
              <a:rPr lang="en-US" sz="1800" dirty="0" smtClean="0">
                <a:latin typeface="Arial" charset="0"/>
                <a:cs typeface="Arial" charset="0"/>
              </a:rPr>
              <a:t>In </a:t>
            </a:r>
            <a:r>
              <a:rPr lang="en-US" sz="1800" dirty="0">
                <a:latin typeface="Arial" charset="0"/>
                <a:cs typeface="Arial" charset="0"/>
              </a:rPr>
              <a:t>general, by means of fairly abstract transforms these attempt to be more perceptually-uniform (with only limited success). </a:t>
            </a:r>
            <a:endParaRPr lang="en-US" sz="1800" dirty="0" smtClean="0">
              <a:latin typeface="Arial" charset="0"/>
              <a:cs typeface="Arial" charset="0"/>
            </a:endParaRPr>
          </a:p>
          <a:p>
            <a:pPr marL="609600" indent="-609600" eaLnBrk="1" hangingPunct="1">
              <a:lnSpc>
                <a:spcPct val="80000"/>
              </a:lnSpc>
            </a:pPr>
            <a:endParaRPr lang="en-US" sz="1600" dirty="0" smtClean="0">
              <a:solidFill>
                <a:srgbClr val="FF0000"/>
              </a:solidFill>
              <a:latin typeface="Arial" charset="0"/>
              <a:cs typeface="Arial" charset="0"/>
              <a:sym typeface="Wingdings" charset="0"/>
            </a:endParaRPr>
          </a:p>
          <a:p>
            <a:pPr marL="0" indent="0" eaLnBrk="1" hangingPunct="1">
              <a:lnSpc>
                <a:spcPct val="80000"/>
              </a:lnSpc>
              <a:buNone/>
            </a:pPr>
            <a:r>
              <a:rPr lang="en-US" sz="2000" u="sng" dirty="0" smtClean="0">
                <a:solidFill>
                  <a:srgbClr val="FF0000"/>
                </a:solidFill>
                <a:latin typeface="Arial" charset="0"/>
                <a:cs typeface="Arial" charset="0"/>
                <a:sym typeface="Wingdings" charset="0"/>
              </a:rPr>
              <a:t>Other </a:t>
            </a:r>
            <a:r>
              <a:rPr lang="en-US" sz="2000" u="sng" dirty="0">
                <a:solidFill>
                  <a:srgbClr val="FF0000"/>
                </a:solidFill>
                <a:latin typeface="Arial" charset="0"/>
                <a:cs typeface="Arial" charset="0"/>
                <a:sym typeface="Wingdings" charset="0"/>
              </a:rPr>
              <a:t>more perceptually uniform spaces are more desirable.</a:t>
            </a:r>
          </a:p>
          <a:p>
            <a:pPr marL="609600" indent="-609600" eaLnBrk="1" hangingPunct="1">
              <a:lnSpc>
                <a:spcPct val="80000"/>
              </a:lnSpc>
              <a:buFont typeface="Wingdings" charset="0"/>
              <a:buChar char="à"/>
            </a:pPr>
            <a:r>
              <a:rPr lang="en-US" sz="1600" dirty="0">
                <a:solidFill>
                  <a:srgbClr val="FF0000"/>
                </a:solidFill>
                <a:latin typeface="Arial" charset="0"/>
                <a:cs typeface="Arial" charset="0"/>
              </a:rPr>
              <a:t>CIE1976 is a possibility.</a:t>
            </a:r>
          </a:p>
          <a:p>
            <a:pPr marL="609600" indent="-609600" eaLnBrk="1" hangingPunct="1">
              <a:lnSpc>
                <a:spcPct val="80000"/>
              </a:lnSpc>
              <a:buFont typeface="Wingdings" charset="0"/>
              <a:buChar char="à"/>
            </a:pPr>
            <a:r>
              <a:rPr lang="en-US" sz="1600" u="sng" dirty="0">
                <a:solidFill>
                  <a:srgbClr val="FF0000"/>
                </a:solidFill>
                <a:latin typeface="Arial" charset="0"/>
                <a:cs typeface="Arial" charset="0"/>
              </a:rPr>
              <a:t>Which uniformity is more important, perceptual or detection: </a:t>
            </a:r>
            <a:endParaRPr lang="en-US" sz="1600" u="sng" dirty="0" smtClean="0">
              <a:solidFill>
                <a:srgbClr val="FF0000"/>
              </a:solidFill>
              <a:latin typeface="Arial" charset="0"/>
              <a:cs typeface="Arial" charset="0"/>
            </a:endParaRPr>
          </a:p>
          <a:p>
            <a:pPr marL="1009650" lvl="1" indent="-609600" eaLnBrk="1" hangingPunct="1">
              <a:lnSpc>
                <a:spcPct val="80000"/>
              </a:lnSpc>
              <a:buFont typeface="Wingdings" charset="0"/>
              <a:buChar char="à"/>
            </a:pPr>
            <a:r>
              <a:rPr lang="en-US" sz="1600" u="sng" dirty="0" smtClean="0">
                <a:solidFill>
                  <a:srgbClr val="FF0000"/>
                </a:solidFill>
                <a:latin typeface="Arial" charset="0"/>
                <a:cs typeface="Arial" charset="0"/>
              </a:rPr>
              <a:t>if </a:t>
            </a:r>
            <a:r>
              <a:rPr lang="en-US" sz="1600" u="sng" dirty="0">
                <a:solidFill>
                  <a:srgbClr val="FF0000"/>
                </a:solidFill>
                <a:latin typeface="Arial" charset="0"/>
                <a:cs typeface="Arial" charset="0"/>
              </a:rPr>
              <a:t>perceptual uniformity is more important, more natural colors may be more easily realized; </a:t>
            </a:r>
            <a:endParaRPr lang="en-US" sz="1600" u="sng" dirty="0" smtClean="0">
              <a:solidFill>
                <a:srgbClr val="FF0000"/>
              </a:solidFill>
              <a:latin typeface="Arial" charset="0"/>
              <a:cs typeface="Arial" charset="0"/>
            </a:endParaRPr>
          </a:p>
          <a:p>
            <a:pPr marL="1009650" lvl="1" indent="-609600" eaLnBrk="1" hangingPunct="1">
              <a:lnSpc>
                <a:spcPct val="80000"/>
              </a:lnSpc>
              <a:buFont typeface="Wingdings" charset="0"/>
              <a:buChar char="à"/>
            </a:pPr>
            <a:r>
              <a:rPr lang="en-US" sz="1600" u="sng" dirty="0" smtClean="0">
                <a:solidFill>
                  <a:srgbClr val="FF0000"/>
                </a:solidFill>
                <a:latin typeface="Arial" charset="0"/>
                <a:cs typeface="Arial" charset="0"/>
              </a:rPr>
              <a:t>on </a:t>
            </a:r>
            <a:r>
              <a:rPr lang="en-US" sz="1600" u="sng" dirty="0">
                <a:solidFill>
                  <a:srgbClr val="FF0000"/>
                </a:solidFill>
                <a:latin typeface="Arial" charset="0"/>
                <a:cs typeface="Arial" charset="0"/>
              </a:rPr>
              <a:t>the contrary, if detection uniformity is emphasized, lower BER may be achieved due to equal distances between two points.</a:t>
            </a:r>
          </a:p>
          <a:p>
            <a:pPr marL="609600" indent="-609600" eaLnBrk="1" hangingPunct="1">
              <a:lnSpc>
                <a:spcPct val="80000"/>
              </a:lnSpc>
              <a:buFont typeface="Wingdings" charset="0"/>
              <a:buChar char="à"/>
            </a:pPr>
            <a:r>
              <a:rPr lang="en-US" sz="1600" u="sng" dirty="0">
                <a:solidFill>
                  <a:srgbClr val="FF0000"/>
                </a:solidFill>
                <a:latin typeface="Arial" charset="0"/>
                <a:cs typeface="Arial" charset="0"/>
              </a:rPr>
              <a:t>For both light emitting devices at transmitters and photo detectors at receivers, the same light space is applied. Therefore the same uniformity is applied with no distortion due to different light spaces. </a:t>
            </a:r>
          </a:p>
        </p:txBody>
      </p:sp>
      <p:sp>
        <p:nvSpPr>
          <p:cNvPr id="39940" name="Rectangle 5"/>
          <p:cNvSpPr>
            <a:spLocks noChangeArrowheads="1"/>
          </p:cNvSpPr>
          <p:nvPr/>
        </p:nvSpPr>
        <p:spPr bwMode="auto">
          <a:xfrm>
            <a:off x="0" y="3228975"/>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endParaRPr lang="en-US"/>
          </a:p>
        </p:txBody>
      </p:sp>
      <p:sp>
        <p:nvSpPr>
          <p:cNvPr id="5" name="Date Placeholder 4"/>
          <p:cNvSpPr>
            <a:spLocks noGrp="1" noChangeArrowheads="1"/>
          </p:cNvSpPr>
          <p:nvPr>
            <p:ph type="dt" sz="quarter" idx="4294967295"/>
          </p:nvPr>
        </p:nvSpPr>
        <p:spPr bwMode="auto">
          <a:xfrm>
            <a:off x="609600" y="304800"/>
            <a:ext cx="1600200" cy="30797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sp>
        <p:nvSpPr>
          <p:cNvPr id="6" name="슬라이드 번호 개체 틀 4"/>
          <p:cNvSpPr>
            <a:spLocks noGrp="1"/>
          </p:cNvSpPr>
          <p:nvPr>
            <p:ph type="sldNum" sz="quarter" idx="10"/>
          </p:nvPr>
        </p:nvSpPr>
        <p:spPr>
          <a:xfrm>
            <a:off x="4344988" y="6475413"/>
            <a:ext cx="530225" cy="182562"/>
          </a:xfrm>
          <a:prstGeom prst="rect">
            <a:avLst/>
          </a:prstGeom>
        </p:spPr>
        <p:txBody>
          <a:bodyPr/>
          <a:lstStyle/>
          <a:p>
            <a:pPr>
              <a:defRPr/>
            </a:pPr>
            <a:r>
              <a:rPr lang="en-US" altLang="ko-KR" dirty="0" smtClean="0"/>
              <a:t>Slide </a:t>
            </a:r>
            <a:fld id="{4E4FA928-9E26-4F86-946C-2B3B31589A58}" type="slidenum">
              <a:rPr lang="en-US" altLang="ko-KR" smtClean="0"/>
              <a:pPr>
                <a:defRPr/>
              </a:pPr>
              <a:t>10</a:t>
            </a:fld>
            <a:endParaRPr lang="en-US" altLang="ko-KR" dirty="0"/>
          </a:p>
        </p:txBody>
      </p:sp>
      <p:sp>
        <p:nvSpPr>
          <p:cNvPr id="7" name="Rectangle 6"/>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Tree>
    <p:extLst>
      <p:ext uri="{BB962C8B-B14F-4D97-AF65-F5344CB8AC3E}">
        <p14:creationId xmlns:p14="http://schemas.microsoft.com/office/powerpoint/2010/main" val="5497031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533400"/>
            <a:ext cx="7772400" cy="1066800"/>
          </a:xfrm>
        </p:spPr>
        <p:txBody>
          <a:bodyPr/>
          <a:lstStyle/>
          <a:p>
            <a:pPr eaLnBrk="1" hangingPunct="1"/>
            <a:r>
              <a:rPr lang="en-US" sz="3200" b="1" i="1" dirty="0">
                <a:solidFill>
                  <a:srgbClr val="3366FF"/>
                </a:solidFill>
                <a:latin typeface="Calibri"/>
                <a:cs typeface="Calibri"/>
              </a:rPr>
              <a:t>VARIOUS LIGHT SPACES, CIE 1976 </a:t>
            </a:r>
            <a:r>
              <a:rPr lang="en-US" sz="3200" b="1" i="1" dirty="0" smtClean="0">
                <a:solidFill>
                  <a:srgbClr val="3366FF"/>
                </a:solidFill>
                <a:latin typeface="Calibri"/>
                <a:cs typeface="Calibri"/>
              </a:rPr>
              <a:t>(3)</a:t>
            </a:r>
            <a:endParaRPr lang="en-US" sz="3200" b="1" i="1" dirty="0">
              <a:solidFill>
                <a:schemeClr val="hlink"/>
              </a:solidFill>
              <a:latin typeface="Arial" charset="0"/>
              <a:cs typeface="Arial" charset="0"/>
            </a:endParaRPr>
          </a:p>
        </p:txBody>
      </p:sp>
      <p:sp>
        <p:nvSpPr>
          <p:cNvPr id="40963" name="Rectangle 3"/>
          <p:cNvSpPr>
            <a:spLocks noGrp="1" noChangeArrowheads="1"/>
          </p:cNvSpPr>
          <p:nvPr>
            <p:ph type="body" idx="1"/>
          </p:nvPr>
        </p:nvSpPr>
        <p:spPr>
          <a:xfrm>
            <a:off x="457200" y="1447800"/>
            <a:ext cx="4191000" cy="4953000"/>
          </a:xfrm>
        </p:spPr>
        <p:txBody>
          <a:bodyPr/>
          <a:lstStyle/>
          <a:p>
            <a:pPr marL="609600" indent="-609600" eaLnBrk="1" hangingPunct="1">
              <a:lnSpc>
                <a:spcPct val="80000"/>
              </a:lnSpc>
              <a:buFontTx/>
              <a:buNone/>
            </a:pPr>
            <a:r>
              <a:rPr lang="en-US" altLang="ko-KR" sz="2000" u="sng">
                <a:latin typeface="Arial" charset="0"/>
                <a:ea typeface="굴림" charset="0"/>
                <a:cs typeface="굴림" charset="0"/>
              </a:rPr>
              <a:t>1976 CIE </a:t>
            </a:r>
            <a:r>
              <a:rPr lang="en-US" altLang="ko-KR" sz="2000" i="1" u="sng">
                <a:latin typeface="Arial" charset="0"/>
                <a:ea typeface="굴림" charset="0"/>
                <a:cs typeface="굴림" charset="0"/>
              </a:rPr>
              <a:t>u'v'</a:t>
            </a:r>
            <a:r>
              <a:rPr lang="en-US" altLang="ko-KR" sz="2000" u="sng">
                <a:latin typeface="Arial" charset="0"/>
                <a:ea typeface="굴림" charset="0"/>
                <a:cs typeface="굴림" charset="0"/>
              </a:rPr>
              <a:t> (or CIE </a:t>
            </a:r>
            <a:r>
              <a:rPr lang="en-US" altLang="ko-KR" sz="2000" i="1" u="sng">
                <a:latin typeface="Arial" charset="0"/>
                <a:ea typeface="굴림" charset="0"/>
                <a:cs typeface="굴림" charset="0"/>
              </a:rPr>
              <a:t>LUV</a:t>
            </a:r>
            <a:r>
              <a:rPr lang="en-US" altLang="ko-KR" sz="2000" u="sng">
                <a:latin typeface="Arial" charset="0"/>
                <a:ea typeface="굴림" charset="0"/>
                <a:cs typeface="굴림" charset="0"/>
              </a:rPr>
              <a:t>) Chromaticity Diagram (1)</a:t>
            </a:r>
          </a:p>
          <a:p>
            <a:pPr marL="609600" indent="-609600" eaLnBrk="1" hangingPunct="1">
              <a:lnSpc>
                <a:spcPct val="80000"/>
              </a:lnSpc>
            </a:pPr>
            <a:r>
              <a:rPr lang="en-US" altLang="ko-KR" sz="1800">
                <a:latin typeface="Arial" charset="0"/>
                <a:ea typeface="굴림" charset="0"/>
                <a:cs typeface="굴림" charset="0"/>
              </a:rPr>
              <a:t>The advantage of the 1976 diagram is that the distance between points is now approximately proportional to the perceived color difference, something definitely not true in the 1931 diagram.  </a:t>
            </a:r>
          </a:p>
          <a:p>
            <a:pPr marL="609600" indent="-609600" eaLnBrk="1" hangingPunct="1">
              <a:lnSpc>
                <a:spcPct val="80000"/>
              </a:lnSpc>
              <a:buFont typeface="Wingdings" charset="0"/>
              <a:buChar char="à"/>
            </a:pPr>
            <a:r>
              <a:rPr lang="en-US" altLang="ko-KR" sz="1800">
                <a:latin typeface="Arial" charset="0"/>
                <a:ea typeface="굴림" charset="0"/>
                <a:cs typeface="굴림" charset="0"/>
                <a:sym typeface="Wingdings" charset="0"/>
              </a:rPr>
              <a:t>attempted perceptual uniformity</a:t>
            </a:r>
          </a:p>
          <a:p>
            <a:pPr marL="609600" indent="-609600" eaLnBrk="1" hangingPunct="1">
              <a:lnSpc>
                <a:spcPct val="80000"/>
              </a:lnSpc>
              <a:buFont typeface="Wingdings" charset="0"/>
              <a:buChar char="à"/>
            </a:pPr>
            <a:r>
              <a:rPr lang="en-US" altLang="ko-KR" sz="1800">
                <a:latin typeface="Arial" charset="0"/>
                <a:ea typeface="굴림" charset="0"/>
                <a:cs typeface="굴림" charset="0"/>
              </a:rPr>
              <a:t>additive mixtures of different colored lights will fall on a line in CIE</a:t>
            </a:r>
            <a:r>
              <a:rPr lang="en-US" altLang="ko-KR" sz="1800" i="1">
                <a:latin typeface="Arial" charset="0"/>
                <a:ea typeface="굴림" charset="0"/>
                <a:cs typeface="굴림" charset="0"/>
              </a:rPr>
              <a:t>LUV</a:t>
            </a:r>
            <a:r>
              <a:rPr lang="en-US" altLang="ko-KR" sz="1800">
                <a:latin typeface="Arial" charset="0"/>
                <a:ea typeface="굴림" charset="0"/>
                <a:cs typeface="굴림" charset="0"/>
              </a:rPr>
              <a:t>'s uniform chromaticity diagram </a:t>
            </a:r>
            <a:r>
              <a:rPr lang="en-US" altLang="ko-KR" sz="1800">
                <a:solidFill>
                  <a:srgbClr val="FF0000"/>
                </a:solidFill>
                <a:latin typeface="Arial" charset="0"/>
                <a:ea typeface="굴림" charset="0"/>
                <a:cs typeface="굴림" charset="0"/>
              </a:rPr>
              <a:t>with a condition that the mixtures are constant in lightness</a:t>
            </a:r>
            <a:r>
              <a:rPr lang="en-US" altLang="ko-KR" sz="1800">
                <a:latin typeface="Arial" charset="0"/>
                <a:ea typeface="굴림" charset="0"/>
                <a:cs typeface="굴림" charset="0"/>
              </a:rPr>
              <a:t>.</a:t>
            </a:r>
            <a:r>
              <a:rPr lang="en-US" altLang="ko-KR" sz="1600">
                <a:latin typeface="Arial" charset="0"/>
                <a:ea typeface="굴림" charset="0"/>
                <a:cs typeface="굴림" charset="0"/>
              </a:rPr>
              <a:t> </a:t>
            </a:r>
          </a:p>
          <a:p>
            <a:pPr marL="609600" indent="-609600" eaLnBrk="1" hangingPunct="1">
              <a:lnSpc>
                <a:spcPct val="80000"/>
              </a:lnSpc>
            </a:pPr>
            <a:r>
              <a:rPr lang="en-US" altLang="ko-KR" sz="1800">
                <a:latin typeface="Arial" charset="0"/>
                <a:ea typeface="굴림" charset="0"/>
                <a:cs typeface="굴림" charset="0"/>
              </a:rPr>
              <a:t>Historical inertia has won out over technical superiority: the 1976 diagram is not used as much as the original 1931 diagram. </a:t>
            </a:r>
          </a:p>
        </p:txBody>
      </p:sp>
      <p:sp>
        <p:nvSpPr>
          <p:cNvPr id="40964" name="Rectangle 4"/>
          <p:cNvSpPr>
            <a:spLocks noChangeArrowheads="1"/>
          </p:cNvSpPr>
          <p:nvPr/>
        </p:nvSpPr>
        <p:spPr bwMode="auto">
          <a:xfrm>
            <a:off x="0" y="2828925"/>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endParaRPr lang="en-US"/>
          </a:p>
        </p:txBody>
      </p:sp>
      <p:sp>
        <p:nvSpPr>
          <p:cNvPr id="40965" name="Rectangle 5"/>
          <p:cNvSpPr>
            <a:spLocks noChangeArrowheads="1"/>
          </p:cNvSpPr>
          <p:nvPr/>
        </p:nvSpPr>
        <p:spPr bwMode="auto">
          <a:xfrm>
            <a:off x="0" y="3228975"/>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endParaRPr lang="en-US"/>
          </a:p>
        </p:txBody>
      </p:sp>
      <p:sp>
        <p:nvSpPr>
          <p:cNvPr id="40966" name="Rectangle 6"/>
          <p:cNvSpPr>
            <a:spLocks noChangeArrowheads="1"/>
          </p:cNvSpPr>
          <p:nvPr/>
        </p:nvSpPr>
        <p:spPr bwMode="auto">
          <a:xfrm>
            <a:off x="0" y="3629025"/>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endParaRPr lang="en-US"/>
          </a:p>
        </p:txBody>
      </p:sp>
      <p:pic>
        <p:nvPicPr>
          <p:cNvPr id="40967" name="Picture 7" descr="CIE1976.jpg (10656 by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1600200"/>
            <a:ext cx="4343400" cy="434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4"/>
          <p:cNvSpPr>
            <a:spLocks noGrp="1" noChangeArrowheads="1"/>
          </p:cNvSpPr>
          <p:nvPr>
            <p:ph type="dt" sz="quarter" idx="4294967295"/>
          </p:nvPr>
        </p:nvSpPr>
        <p:spPr bwMode="auto">
          <a:xfrm>
            <a:off x="609600" y="304800"/>
            <a:ext cx="1600200" cy="30797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sp>
        <p:nvSpPr>
          <p:cNvPr id="9" name="슬라이드 번호 개체 틀 4"/>
          <p:cNvSpPr>
            <a:spLocks noGrp="1"/>
          </p:cNvSpPr>
          <p:nvPr>
            <p:ph type="sldNum" sz="quarter" idx="10"/>
          </p:nvPr>
        </p:nvSpPr>
        <p:spPr>
          <a:xfrm>
            <a:off x="4344988" y="6475413"/>
            <a:ext cx="530225" cy="182562"/>
          </a:xfrm>
          <a:prstGeom prst="rect">
            <a:avLst/>
          </a:prstGeom>
        </p:spPr>
        <p:txBody>
          <a:bodyPr/>
          <a:lstStyle/>
          <a:p>
            <a:pPr>
              <a:defRPr/>
            </a:pPr>
            <a:r>
              <a:rPr lang="en-US" altLang="ko-KR" dirty="0" smtClean="0"/>
              <a:t>Slide </a:t>
            </a:r>
            <a:fld id="{4E4FA928-9E26-4F86-946C-2B3B31589A58}" type="slidenum">
              <a:rPr lang="en-US" altLang="ko-KR" smtClean="0"/>
              <a:pPr>
                <a:defRPr/>
              </a:pPr>
              <a:t>11</a:t>
            </a:fld>
            <a:endParaRPr lang="en-US" altLang="ko-KR" dirty="0"/>
          </a:p>
        </p:txBody>
      </p:sp>
      <p:sp>
        <p:nvSpPr>
          <p:cNvPr id="10" name="Rectangle 9"/>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Tree>
    <p:extLst>
      <p:ext uri="{BB962C8B-B14F-4D97-AF65-F5344CB8AC3E}">
        <p14:creationId xmlns:p14="http://schemas.microsoft.com/office/powerpoint/2010/main" val="224952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533400"/>
            <a:ext cx="7772400" cy="1066800"/>
          </a:xfrm>
        </p:spPr>
        <p:txBody>
          <a:bodyPr/>
          <a:lstStyle/>
          <a:p>
            <a:pPr eaLnBrk="1" hangingPunct="1"/>
            <a:r>
              <a:rPr lang="en-US" sz="3200" b="1" i="1" dirty="0">
                <a:solidFill>
                  <a:srgbClr val="3366FF"/>
                </a:solidFill>
                <a:latin typeface="Calibri"/>
                <a:cs typeface="Calibri"/>
              </a:rPr>
              <a:t>VARIOUS LIGHT SPACES, CIE 1976 </a:t>
            </a:r>
            <a:r>
              <a:rPr lang="en-US" sz="3200" b="1" i="1" dirty="0" smtClean="0">
                <a:solidFill>
                  <a:srgbClr val="3366FF"/>
                </a:solidFill>
                <a:latin typeface="Calibri"/>
                <a:cs typeface="Calibri"/>
              </a:rPr>
              <a:t>(4)</a:t>
            </a:r>
            <a:endParaRPr lang="en-US" sz="3200" b="1" i="1" dirty="0">
              <a:solidFill>
                <a:schemeClr val="hlink"/>
              </a:solidFill>
              <a:latin typeface="Arial" charset="0"/>
              <a:cs typeface="Arial" charset="0"/>
            </a:endParaRPr>
          </a:p>
        </p:txBody>
      </p:sp>
      <p:sp>
        <p:nvSpPr>
          <p:cNvPr id="41987" name="Rectangle 3"/>
          <p:cNvSpPr>
            <a:spLocks noGrp="1" noChangeArrowheads="1"/>
          </p:cNvSpPr>
          <p:nvPr>
            <p:ph type="body" idx="1"/>
          </p:nvPr>
        </p:nvSpPr>
        <p:spPr>
          <a:xfrm>
            <a:off x="457200" y="1447800"/>
            <a:ext cx="8305800" cy="4525963"/>
          </a:xfrm>
        </p:spPr>
        <p:txBody>
          <a:bodyPr/>
          <a:lstStyle/>
          <a:p>
            <a:pPr marL="609600" indent="-609600" eaLnBrk="1" hangingPunct="1">
              <a:lnSpc>
                <a:spcPct val="80000"/>
              </a:lnSpc>
              <a:buFontTx/>
              <a:buNone/>
            </a:pPr>
            <a:r>
              <a:rPr lang="en-US" altLang="ko-KR" sz="2400" u="sng" dirty="0">
                <a:latin typeface="Arial" charset="0"/>
                <a:ea typeface="굴림" charset="0"/>
                <a:cs typeface="굴림" charset="0"/>
              </a:rPr>
              <a:t>1976 CIE </a:t>
            </a:r>
            <a:r>
              <a:rPr lang="en-US" altLang="ko-KR" sz="2400" i="1" u="sng" dirty="0" err="1">
                <a:latin typeface="Arial" charset="0"/>
                <a:ea typeface="굴림" charset="0"/>
                <a:cs typeface="굴림" charset="0"/>
              </a:rPr>
              <a:t>u'v</a:t>
            </a:r>
            <a:r>
              <a:rPr lang="en-US" altLang="ko-KR" sz="2400" i="1" u="sng" dirty="0">
                <a:latin typeface="Arial" charset="0"/>
                <a:ea typeface="굴림" charset="0"/>
                <a:cs typeface="굴림" charset="0"/>
              </a:rPr>
              <a:t>'</a:t>
            </a:r>
            <a:r>
              <a:rPr lang="en-US" altLang="ko-KR" sz="2400" u="sng" dirty="0">
                <a:latin typeface="Arial" charset="0"/>
                <a:ea typeface="굴림" charset="0"/>
                <a:cs typeface="굴림" charset="0"/>
              </a:rPr>
              <a:t> Chromaticity Diagram (2)</a:t>
            </a:r>
          </a:p>
          <a:p>
            <a:pPr marL="609600" indent="-609600" eaLnBrk="1" hangingPunct="1">
              <a:lnSpc>
                <a:spcPct val="80000"/>
              </a:lnSpc>
            </a:pPr>
            <a:r>
              <a:rPr lang="fr-FR" altLang="ko-KR" sz="2000" dirty="0">
                <a:latin typeface="Arial" charset="0"/>
                <a:ea typeface="굴림" charset="0"/>
                <a:cs typeface="굴림" charset="0"/>
              </a:rPr>
              <a:t>For conversion </a:t>
            </a:r>
            <a:r>
              <a:rPr lang="fr-FR" altLang="ko-KR" sz="2000" dirty="0" err="1">
                <a:latin typeface="Arial" charset="0"/>
                <a:ea typeface="굴림" charset="0"/>
                <a:cs typeface="굴림" charset="0"/>
              </a:rPr>
              <a:t>from</a:t>
            </a:r>
            <a:r>
              <a:rPr lang="fr-FR" altLang="ko-KR" sz="2000" dirty="0">
                <a:latin typeface="Arial" charset="0"/>
                <a:ea typeface="굴림" charset="0"/>
                <a:cs typeface="굴림" charset="0"/>
              </a:rPr>
              <a:t> 1976 CIE to 1931 CIE </a:t>
            </a:r>
            <a:r>
              <a:rPr lang="fr-FR" altLang="ko-KR" sz="2000" i="1" dirty="0" err="1">
                <a:latin typeface="Arial" charset="0"/>
                <a:ea typeface="굴림" charset="0"/>
                <a:cs typeface="굴림" charset="0"/>
              </a:rPr>
              <a:t>xy</a:t>
            </a:r>
            <a:r>
              <a:rPr lang="fr-FR" altLang="ko-KR" sz="2000" dirty="0">
                <a:latin typeface="Arial" charset="0"/>
                <a:ea typeface="굴림" charset="0"/>
                <a:cs typeface="굴림" charset="0"/>
              </a:rPr>
              <a:t> </a:t>
            </a:r>
            <a:r>
              <a:rPr lang="fr-FR" altLang="ko-KR" sz="2000" dirty="0" err="1">
                <a:latin typeface="Arial" charset="0"/>
                <a:ea typeface="굴림" charset="0"/>
                <a:cs typeface="굴림" charset="0"/>
              </a:rPr>
              <a:t>coordinates</a:t>
            </a:r>
            <a:r>
              <a:rPr lang="fr-FR" altLang="ko-KR" sz="2000" dirty="0">
                <a:latin typeface="Arial" charset="0"/>
                <a:ea typeface="굴림" charset="0"/>
                <a:cs typeface="굴림" charset="0"/>
              </a:rPr>
              <a:t>: </a:t>
            </a:r>
          </a:p>
          <a:p>
            <a:pPr marL="609600" indent="-609600" eaLnBrk="1" hangingPunct="1">
              <a:lnSpc>
                <a:spcPct val="80000"/>
              </a:lnSpc>
              <a:buFontTx/>
              <a:buNone/>
            </a:pPr>
            <a:r>
              <a:rPr lang="fr-FR" altLang="ko-KR" sz="2000" dirty="0">
                <a:latin typeface="Arial" charset="0"/>
                <a:ea typeface="굴림" charset="0"/>
                <a:cs typeface="굴림" charset="0"/>
              </a:rPr>
              <a:t>	x = 9u' / (6u' - 16v' + 12)</a:t>
            </a:r>
            <a:br>
              <a:rPr lang="fr-FR" altLang="ko-KR" sz="2000" dirty="0">
                <a:latin typeface="Arial" charset="0"/>
                <a:ea typeface="굴림" charset="0"/>
                <a:cs typeface="굴림" charset="0"/>
              </a:rPr>
            </a:br>
            <a:r>
              <a:rPr lang="fr-FR" altLang="ko-KR" sz="2000" dirty="0">
                <a:latin typeface="Arial" charset="0"/>
                <a:ea typeface="굴림" charset="0"/>
                <a:cs typeface="굴림" charset="0"/>
              </a:rPr>
              <a:t>y = 4v' / (6u' - 16v' + 12)</a:t>
            </a:r>
            <a:br>
              <a:rPr lang="fr-FR" altLang="ko-KR" sz="2000" dirty="0">
                <a:latin typeface="Arial" charset="0"/>
                <a:ea typeface="굴림" charset="0"/>
                <a:cs typeface="굴림" charset="0"/>
              </a:rPr>
            </a:br>
            <a:r>
              <a:rPr lang="fr-FR" altLang="ko-KR" sz="2000" dirty="0">
                <a:latin typeface="Arial" charset="0"/>
                <a:ea typeface="굴림" charset="0"/>
                <a:cs typeface="굴림" charset="0"/>
              </a:rPr>
              <a:t>z = (-3u' - 20v' + 12) / (6u' - 16v' + 12)</a:t>
            </a:r>
          </a:p>
          <a:p>
            <a:pPr marL="609600" indent="-609600" eaLnBrk="1" hangingPunct="1">
              <a:lnSpc>
                <a:spcPct val="80000"/>
              </a:lnSpc>
            </a:pPr>
            <a:endParaRPr lang="fr-FR" altLang="ko-KR" sz="2000" dirty="0">
              <a:latin typeface="Arial" charset="0"/>
              <a:ea typeface="굴림" charset="0"/>
              <a:cs typeface="굴림" charset="0"/>
            </a:endParaRPr>
          </a:p>
          <a:p>
            <a:pPr marL="609600" indent="-609600" eaLnBrk="1" hangingPunct="1">
              <a:lnSpc>
                <a:spcPct val="80000"/>
              </a:lnSpc>
            </a:pPr>
            <a:r>
              <a:rPr lang="fr-FR" altLang="ko-KR" sz="2000" dirty="0">
                <a:latin typeface="Arial" charset="0"/>
                <a:ea typeface="굴림" charset="0"/>
                <a:cs typeface="굴림" charset="0"/>
              </a:rPr>
              <a:t>For conversion </a:t>
            </a:r>
            <a:r>
              <a:rPr lang="fr-FR" altLang="ko-KR" sz="2000" dirty="0" err="1">
                <a:latin typeface="Arial" charset="0"/>
                <a:ea typeface="굴림" charset="0"/>
                <a:cs typeface="굴림" charset="0"/>
              </a:rPr>
              <a:t>from</a:t>
            </a:r>
            <a:r>
              <a:rPr lang="fr-FR" altLang="ko-KR" sz="2000" dirty="0">
                <a:latin typeface="Arial" charset="0"/>
                <a:ea typeface="굴림" charset="0"/>
                <a:cs typeface="굴림" charset="0"/>
              </a:rPr>
              <a:t> 1960 CIE </a:t>
            </a:r>
            <a:r>
              <a:rPr lang="fr-FR" altLang="ko-KR" sz="2000" i="1" dirty="0" err="1">
                <a:latin typeface="Arial" charset="0"/>
                <a:ea typeface="굴림" charset="0"/>
                <a:cs typeface="굴림" charset="0"/>
              </a:rPr>
              <a:t>uv</a:t>
            </a:r>
            <a:r>
              <a:rPr lang="fr-FR" altLang="ko-KR" sz="2000" dirty="0">
                <a:latin typeface="Arial" charset="0"/>
                <a:ea typeface="굴림" charset="0"/>
                <a:cs typeface="굴림" charset="0"/>
              </a:rPr>
              <a:t> to 1976 </a:t>
            </a:r>
            <a:r>
              <a:rPr lang="fr-FR" altLang="ko-KR" sz="2000" dirty="0" err="1">
                <a:latin typeface="Arial" charset="0"/>
                <a:ea typeface="굴림" charset="0"/>
                <a:cs typeface="굴림" charset="0"/>
              </a:rPr>
              <a:t>coordinates</a:t>
            </a:r>
            <a:r>
              <a:rPr lang="fr-FR" altLang="ko-KR" sz="2000" dirty="0">
                <a:latin typeface="Arial" charset="0"/>
                <a:ea typeface="굴림" charset="0"/>
                <a:cs typeface="굴림" charset="0"/>
              </a:rPr>
              <a:t>:</a:t>
            </a:r>
            <a:br>
              <a:rPr lang="fr-FR" altLang="ko-KR" sz="2000" dirty="0">
                <a:latin typeface="Arial" charset="0"/>
                <a:ea typeface="굴림" charset="0"/>
                <a:cs typeface="굴림" charset="0"/>
              </a:rPr>
            </a:br>
            <a:r>
              <a:rPr lang="fr-FR" altLang="ko-KR" sz="2000" dirty="0">
                <a:latin typeface="Arial" charset="0"/>
                <a:ea typeface="굴림" charset="0"/>
                <a:cs typeface="굴림" charset="0"/>
              </a:rPr>
              <a:t>u' = u</a:t>
            </a:r>
            <a:br>
              <a:rPr lang="fr-FR" altLang="ko-KR" sz="2000" dirty="0">
                <a:latin typeface="Arial" charset="0"/>
                <a:ea typeface="굴림" charset="0"/>
                <a:cs typeface="굴림" charset="0"/>
              </a:rPr>
            </a:br>
            <a:r>
              <a:rPr lang="fr-FR" altLang="ko-KR" sz="2000" dirty="0">
                <a:latin typeface="Arial" charset="0"/>
                <a:ea typeface="굴림" charset="0"/>
                <a:cs typeface="굴림" charset="0"/>
              </a:rPr>
              <a:t>u' = 4x / (-2x + 12y + 3)</a:t>
            </a:r>
            <a:br>
              <a:rPr lang="fr-FR" altLang="ko-KR" sz="2000" dirty="0">
                <a:latin typeface="Arial" charset="0"/>
                <a:ea typeface="굴림" charset="0"/>
                <a:cs typeface="굴림" charset="0"/>
              </a:rPr>
            </a:br>
            <a:r>
              <a:rPr lang="fr-FR" altLang="ko-KR" sz="2000" dirty="0">
                <a:latin typeface="Arial" charset="0"/>
                <a:ea typeface="굴림" charset="0"/>
                <a:cs typeface="굴림" charset="0"/>
              </a:rPr>
              <a:t>u' = 4X / (X + 15Y +3Z)</a:t>
            </a:r>
            <a:br>
              <a:rPr lang="fr-FR" altLang="ko-KR" sz="2000" dirty="0">
                <a:latin typeface="Arial" charset="0"/>
                <a:ea typeface="굴림" charset="0"/>
                <a:cs typeface="굴림" charset="0"/>
              </a:rPr>
            </a:br>
            <a:r>
              <a:rPr lang="fr-FR" altLang="ko-KR" sz="2000" dirty="0">
                <a:latin typeface="Arial" charset="0"/>
                <a:ea typeface="굴림" charset="0"/>
                <a:cs typeface="굴림" charset="0"/>
              </a:rPr>
              <a:t/>
            </a:r>
            <a:br>
              <a:rPr lang="fr-FR" altLang="ko-KR" sz="2000" dirty="0">
                <a:latin typeface="Arial" charset="0"/>
                <a:ea typeface="굴림" charset="0"/>
                <a:cs typeface="굴림" charset="0"/>
              </a:rPr>
            </a:br>
            <a:r>
              <a:rPr lang="fr-FR" altLang="ko-KR" sz="2000" dirty="0">
                <a:latin typeface="Arial" charset="0"/>
                <a:ea typeface="굴림" charset="0"/>
                <a:cs typeface="굴림" charset="0"/>
              </a:rPr>
              <a:t>v' = 3v/2</a:t>
            </a:r>
            <a:br>
              <a:rPr lang="fr-FR" altLang="ko-KR" sz="2000" dirty="0">
                <a:latin typeface="Arial" charset="0"/>
                <a:ea typeface="굴림" charset="0"/>
                <a:cs typeface="굴림" charset="0"/>
              </a:rPr>
            </a:br>
            <a:r>
              <a:rPr lang="fr-FR" altLang="ko-KR" sz="2000" dirty="0">
                <a:latin typeface="Arial" charset="0"/>
                <a:ea typeface="굴림" charset="0"/>
                <a:cs typeface="굴림" charset="0"/>
              </a:rPr>
              <a:t>v' = 9Y / (X + 15Y + 3Z)</a:t>
            </a:r>
            <a:br>
              <a:rPr lang="fr-FR" altLang="ko-KR" sz="2000" dirty="0">
                <a:latin typeface="Arial" charset="0"/>
                <a:ea typeface="굴림" charset="0"/>
                <a:cs typeface="굴림" charset="0"/>
              </a:rPr>
            </a:br>
            <a:r>
              <a:rPr lang="fr-FR" altLang="ko-KR" sz="2000" dirty="0">
                <a:latin typeface="Arial" charset="0"/>
                <a:ea typeface="굴림" charset="0"/>
                <a:cs typeface="굴림" charset="0"/>
              </a:rPr>
              <a:t>v' = 9y / (-2x + 12y + 3)</a:t>
            </a:r>
            <a:br>
              <a:rPr lang="fr-FR" altLang="ko-KR" sz="2000" dirty="0">
                <a:latin typeface="Arial" charset="0"/>
                <a:ea typeface="굴림" charset="0"/>
                <a:cs typeface="굴림" charset="0"/>
              </a:rPr>
            </a:br>
            <a:r>
              <a:rPr lang="fr-FR" altLang="ko-KR" sz="2000" dirty="0">
                <a:latin typeface="Arial" charset="0"/>
                <a:ea typeface="굴림" charset="0"/>
                <a:cs typeface="굴림" charset="0"/>
              </a:rPr>
              <a:t/>
            </a:r>
            <a:br>
              <a:rPr lang="fr-FR" altLang="ko-KR" sz="2000" dirty="0">
                <a:latin typeface="Arial" charset="0"/>
                <a:ea typeface="굴림" charset="0"/>
                <a:cs typeface="굴림" charset="0"/>
              </a:rPr>
            </a:br>
            <a:r>
              <a:rPr lang="fr-FR" altLang="ko-KR" sz="2000" dirty="0">
                <a:latin typeface="Arial" charset="0"/>
                <a:ea typeface="굴림" charset="0"/>
                <a:cs typeface="굴림" charset="0"/>
              </a:rPr>
              <a:t>w' = (-6x + 3y + 3) / (-2x + 12y + 3)</a:t>
            </a:r>
            <a:endParaRPr lang="en-US" altLang="ko-KR" sz="2000" dirty="0">
              <a:latin typeface="Arial" charset="0"/>
              <a:ea typeface="굴림" charset="0"/>
              <a:cs typeface="굴림" charset="0"/>
            </a:endParaRPr>
          </a:p>
        </p:txBody>
      </p:sp>
      <p:sp>
        <p:nvSpPr>
          <p:cNvPr id="41988" name="Rectangle 4"/>
          <p:cNvSpPr>
            <a:spLocks noChangeArrowheads="1"/>
          </p:cNvSpPr>
          <p:nvPr/>
        </p:nvSpPr>
        <p:spPr bwMode="auto">
          <a:xfrm>
            <a:off x="0" y="2828925"/>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endParaRPr lang="en-US"/>
          </a:p>
        </p:txBody>
      </p:sp>
      <p:sp>
        <p:nvSpPr>
          <p:cNvPr id="41989" name="Rectangle 6"/>
          <p:cNvSpPr>
            <a:spLocks noChangeArrowheads="1"/>
          </p:cNvSpPr>
          <p:nvPr/>
        </p:nvSpPr>
        <p:spPr bwMode="auto">
          <a:xfrm>
            <a:off x="0" y="3629025"/>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endParaRPr lang="en-US"/>
          </a:p>
        </p:txBody>
      </p:sp>
      <p:sp>
        <p:nvSpPr>
          <p:cNvPr id="6" name="Rectangle 4"/>
          <p:cNvSpPr>
            <a:spLocks noGrp="1" noChangeArrowheads="1"/>
          </p:cNvSpPr>
          <p:nvPr>
            <p:ph type="dt" sz="quarter" idx="4294967295"/>
          </p:nvPr>
        </p:nvSpPr>
        <p:spPr bwMode="auto">
          <a:xfrm>
            <a:off x="609600" y="304800"/>
            <a:ext cx="1600200" cy="30797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sp>
        <p:nvSpPr>
          <p:cNvPr id="7" name="슬라이드 번호 개체 틀 4"/>
          <p:cNvSpPr>
            <a:spLocks noGrp="1"/>
          </p:cNvSpPr>
          <p:nvPr>
            <p:ph type="sldNum" sz="quarter" idx="10"/>
          </p:nvPr>
        </p:nvSpPr>
        <p:spPr>
          <a:xfrm>
            <a:off x="4344988" y="6475413"/>
            <a:ext cx="530225" cy="182562"/>
          </a:xfrm>
          <a:prstGeom prst="rect">
            <a:avLst/>
          </a:prstGeom>
        </p:spPr>
        <p:txBody>
          <a:bodyPr/>
          <a:lstStyle/>
          <a:p>
            <a:pPr>
              <a:defRPr/>
            </a:pPr>
            <a:r>
              <a:rPr lang="en-US" altLang="ko-KR" dirty="0" smtClean="0"/>
              <a:t>Slide </a:t>
            </a:r>
            <a:fld id="{4E4FA928-9E26-4F86-946C-2B3B31589A58}" type="slidenum">
              <a:rPr lang="en-US" altLang="ko-KR" smtClean="0"/>
              <a:pPr>
                <a:defRPr/>
              </a:pPr>
              <a:t>12</a:t>
            </a:fld>
            <a:endParaRPr lang="en-US" altLang="ko-KR" dirty="0"/>
          </a:p>
        </p:txBody>
      </p:sp>
      <p:sp>
        <p:nvSpPr>
          <p:cNvPr id="8" name="Rectangle 7"/>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Tree>
    <p:extLst>
      <p:ext uri="{BB962C8B-B14F-4D97-AF65-F5344CB8AC3E}">
        <p14:creationId xmlns:p14="http://schemas.microsoft.com/office/powerpoint/2010/main" val="32627328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3200"/>
              </a:lnSpc>
            </a:pPr>
            <a:r>
              <a:rPr lang="en-US" sz="3200" b="1" i="1" dirty="0" smtClean="0">
                <a:solidFill>
                  <a:srgbClr val="3366FF"/>
                </a:solidFill>
                <a:latin typeface="Calibri" pitchFamily="34" charset="0"/>
              </a:rPr>
              <a:t>SYSTEM DIAGRAM USING COLOR SPACE MODULATION </a:t>
            </a:r>
            <a:endParaRPr lang="en-US" sz="3200" dirty="0">
              <a:solidFill>
                <a:srgbClr val="3366FF"/>
              </a:solidFill>
              <a:latin typeface="Calibri" pitchFamily="34" charset="0"/>
            </a:endParaRPr>
          </a:p>
        </p:txBody>
      </p:sp>
      <p:sp>
        <p:nvSpPr>
          <p:cNvPr id="9" name="슬라이드 번호 개체 틀 4"/>
          <p:cNvSpPr>
            <a:spLocks noGrp="1"/>
          </p:cNvSpPr>
          <p:nvPr>
            <p:ph type="sldNum" sz="quarter" idx="10"/>
          </p:nvPr>
        </p:nvSpPr>
        <p:spPr>
          <a:prstGeom prst="rect">
            <a:avLst/>
          </a:prstGeom>
        </p:spPr>
        <p:txBody>
          <a:bodyPr/>
          <a:lstStyle/>
          <a:p>
            <a:pPr>
              <a:defRPr/>
            </a:pPr>
            <a:r>
              <a:rPr lang="en-US" altLang="ko-KR" dirty="0" smtClean="0"/>
              <a:t>Slide </a:t>
            </a:r>
            <a:fld id="{4E4FA928-9E26-4F86-946C-2B3B31589A58}" type="slidenum">
              <a:rPr lang="en-US" altLang="ko-KR" smtClean="0"/>
              <a:pPr>
                <a:defRPr/>
              </a:pPr>
              <a:t>13</a:t>
            </a:fld>
            <a:endParaRPr lang="en-US" altLang="ko-KR" dirty="0"/>
          </a:p>
        </p:txBody>
      </p:sp>
      <p:sp>
        <p:nvSpPr>
          <p:cNvPr id="10" name="Rectangle 4"/>
          <p:cNvSpPr>
            <a:spLocks noGrp="1" noChangeArrowheads="1"/>
          </p:cNvSpPr>
          <p:nvPr>
            <p:ph type="dt" sz="half" idx="11"/>
          </p:nvPr>
        </p:nvSpPr>
        <p:spPr bwMode="auto">
          <a:xfrm>
            <a:off x="685800" y="304800"/>
            <a:ext cx="1600200" cy="307777"/>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grpSp>
        <p:nvGrpSpPr>
          <p:cNvPr id="5" name="그룹 4"/>
          <p:cNvGrpSpPr/>
          <p:nvPr/>
        </p:nvGrpSpPr>
        <p:grpSpPr>
          <a:xfrm>
            <a:off x="76200" y="2073416"/>
            <a:ext cx="8968992" cy="3900206"/>
            <a:chOff x="1611503" y="1914737"/>
            <a:chExt cx="8968992" cy="3900206"/>
          </a:xfrm>
        </p:grpSpPr>
        <p:pic>
          <p:nvPicPr>
            <p:cNvPr id="6" name="그림 5" descr="EMB000010782dc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1503" y="1914737"/>
              <a:ext cx="8968992" cy="3561652"/>
            </a:xfrm>
            <a:prstGeom prst="rect">
              <a:avLst/>
            </a:prstGeom>
            <a:noFill/>
          </p:spPr>
        </p:pic>
        <p:sp>
          <p:nvSpPr>
            <p:cNvPr id="7" name="TextBox 6"/>
            <p:cNvSpPr txBox="1"/>
            <p:nvPr/>
          </p:nvSpPr>
          <p:spPr>
            <a:xfrm>
              <a:off x="2885993" y="5476389"/>
              <a:ext cx="6420013" cy="338554"/>
            </a:xfrm>
            <a:prstGeom prst="rect">
              <a:avLst/>
            </a:prstGeom>
            <a:noFill/>
          </p:spPr>
          <p:txBody>
            <a:bodyPr wrap="square" rtlCol="0">
              <a:spAutoFit/>
            </a:bodyPr>
            <a:lstStyle/>
            <a:p>
              <a:pPr algn="ctr"/>
              <a:r>
                <a:rPr lang="en-US" altLang="ko-KR" sz="1600" dirty="0" smtClean="0"/>
                <a:t>Color independent Visual-MIMO </a:t>
              </a:r>
              <a:r>
                <a:rPr lang="en-US" altLang="ko-KR" sz="1600" dirty="0" err="1" smtClean="0"/>
                <a:t>tranceiving</a:t>
              </a:r>
              <a:r>
                <a:rPr lang="en-US" altLang="ko-KR" sz="1600" dirty="0" smtClean="0"/>
                <a:t> procedure</a:t>
              </a:r>
              <a:endParaRPr lang="ko-KR" altLang="en-US" sz="1600" dirty="0"/>
            </a:p>
          </p:txBody>
        </p:sp>
      </p:grpSp>
      <p:sp>
        <p:nvSpPr>
          <p:cNvPr id="11" name="Rectangle 10"/>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Tree>
    <p:extLst>
      <p:ext uri="{BB962C8B-B14F-4D97-AF65-F5344CB8AC3E}">
        <p14:creationId xmlns:p14="http://schemas.microsoft.com/office/powerpoint/2010/main" val="40028713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685800" y="533400"/>
            <a:ext cx="7772400" cy="1066800"/>
          </a:xfrm>
        </p:spPr>
        <p:txBody>
          <a:bodyPr/>
          <a:lstStyle/>
          <a:p>
            <a:pPr eaLnBrk="1" hangingPunct="1">
              <a:lnSpc>
                <a:spcPct val="80000"/>
              </a:lnSpc>
            </a:pPr>
            <a:r>
              <a:rPr lang="en-US" sz="3200" b="1" i="1" dirty="0">
                <a:solidFill>
                  <a:srgbClr val="3366FF"/>
                </a:solidFill>
                <a:latin typeface="Calibri"/>
                <a:cs typeface="Calibri"/>
              </a:rPr>
              <a:t>KEY PART FOR </a:t>
            </a:r>
            <a:r>
              <a:rPr lang="en-US" sz="3200" b="1" i="1" dirty="0" smtClean="0">
                <a:solidFill>
                  <a:srgbClr val="3366FF"/>
                </a:solidFill>
                <a:latin typeface="Calibri"/>
                <a:cs typeface="Calibri"/>
              </a:rPr>
              <a:t>COLOR SPACE MOD: </a:t>
            </a:r>
            <a:r>
              <a:rPr lang="en-US" sz="3200" b="1" i="1" dirty="0">
                <a:solidFill>
                  <a:srgbClr val="3366FF"/>
                </a:solidFill>
                <a:latin typeface="Calibri"/>
                <a:cs typeface="Calibri"/>
              </a:rPr>
              <a:t>MAPPING</a:t>
            </a:r>
          </a:p>
        </p:txBody>
      </p:sp>
      <p:sp>
        <p:nvSpPr>
          <p:cNvPr id="74755" name="Rectangle 3"/>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pPr>
            <a:r>
              <a:rPr lang="en-US" sz="2400"/>
              <a:t>Data-to-modulation mapping (transmitter)</a:t>
            </a:r>
          </a:p>
          <a:p>
            <a:pPr marL="342900" indent="-342900">
              <a:spcBef>
                <a:spcPct val="20000"/>
              </a:spcBef>
            </a:pPr>
            <a:endParaRPr lang="en-US" sz="2400"/>
          </a:p>
          <a:p>
            <a:pPr marL="342900" indent="-342900">
              <a:spcBef>
                <a:spcPct val="20000"/>
              </a:spcBef>
            </a:pPr>
            <a:endParaRPr lang="en-US" sz="2400"/>
          </a:p>
          <a:p>
            <a:pPr marL="342900" indent="-342900">
              <a:spcBef>
                <a:spcPct val="20000"/>
              </a:spcBef>
            </a:pPr>
            <a:endParaRPr lang="en-US" sz="2400"/>
          </a:p>
          <a:p>
            <a:pPr marL="342900" indent="-342900">
              <a:spcBef>
                <a:spcPct val="20000"/>
              </a:spcBef>
            </a:pPr>
            <a:endParaRPr lang="en-US" sz="2400"/>
          </a:p>
          <a:p>
            <a:pPr marL="342900" indent="-342900">
              <a:spcBef>
                <a:spcPct val="20000"/>
              </a:spcBef>
            </a:pPr>
            <a:r>
              <a:rPr lang="en-US" sz="2400"/>
              <a:t>Modulation-to-data demapping (receiver)</a:t>
            </a:r>
          </a:p>
          <a:p>
            <a:pPr marL="342900" indent="-342900">
              <a:spcBef>
                <a:spcPct val="20000"/>
              </a:spcBef>
              <a:buFontTx/>
              <a:buChar char="•"/>
            </a:pPr>
            <a:endParaRPr lang="en-US" sz="2400"/>
          </a:p>
        </p:txBody>
      </p:sp>
      <p:sp>
        <p:nvSpPr>
          <p:cNvPr id="74756" name="Rectangle 7"/>
          <p:cNvSpPr>
            <a:spLocks noChangeArrowheads="1"/>
          </p:cNvSpPr>
          <p:nvPr/>
        </p:nvSpPr>
        <p:spPr bwMode="auto">
          <a:xfrm>
            <a:off x="3429000" y="2209800"/>
            <a:ext cx="2209800" cy="1371600"/>
          </a:xfrm>
          <a:prstGeom prst="rect">
            <a:avLst/>
          </a:prstGeom>
          <a:solidFill>
            <a:schemeClr val="accent1"/>
          </a:solidFill>
          <a:ln w="9525">
            <a:solidFill>
              <a:schemeClr val="tx1"/>
            </a:solidFill>
            <a:miter lim="800000"/>
            <a:headEnd/>
            <a:tailEnd/>
          </a:ln>
        </p:spPr>
        <p:txBody>
          <a:bodyPr wrap="none" anchor="ctr"/>
          <a:lstStyle/>
          <a:p>
            <a:pPr algn="ctr"/>
            <a:r>
              <a:rPr lang="en-US"/>
              <a:t>mapper</a:t>
            </a:r>
          </a:p>
        </p:txBody>
      </p:sp>
      <p:sp>
        <p:nvSpPr>
          <p:cNvPr id="74757" name="Line 8"/>
          <p:cNvSpPr>
            <a:spLocks noChangeShapeType="1"/>
          </p:cNvSpPr>
          <p:nvPr/>
        </p:nvSpPr>
        <p:spPr bwMode="auto">
          <a:xfrm>
            <a:off x="2209800" y="24384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74758" name="Line 9"/>
          <p:cNvSpPr>
            <a:spLocks noChangeShapeType="1"/>
          </p:cNvSpPr>
          <p:nvPr/>
        </p:nvSpPr>
        <p:spPr bwMode="auto">
          <a:xfrm>
            <a:off x="2209800" y="26670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74759" name="Line 10"/>
          <p:cNvSpPr>
            <a:spLocks noChangeShapeType="1"/>
          </p:cNvSpPr>
          <p:nvPr/>
        </p:nvSpPr>
        <p:spPr bwMode="auto">
          <a:xfrm>
            <a:off x="2209800" y="34290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74760" name="Line 11"/>
          <p:cNvSpPr>
            <a:spLocks noChangeShapeType="1"/>
          </p:cNvSpPr>
          <p:nvPr/>
        </p:nvSpPr>
        <p:spPr bwMode="auto">
          <a:xfrm>
            <a:off x="2743200" y="2819400"/>
            <a:ext cx="0" cy="533400"/>
          </a:xfrm>
          <a:prstGeom prst="line">
            <a:avLst/>
          </a:prstGeom>
          <a:noFill/>
          <a:ln w="57150" cap="rnd">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4761" name="Line 12"/>
          <p:cNvSpPr>
            <a:spLocks noChangeShapeType="1"/>
          </p:cNvSpPr>
          <p:nvPr/>
        </p:nvSpPr>
        <p:spPr bwMode="auto">
          <a:xfrm>
            <a:off x="5638800" y="24384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74762" name="Line 13"/>
          <p:cNvSpPr>
            <a:spLocks noChangeShapeType="1"/>
          </p:cNvSpPr>
          <p:nvPr/>
        </p:nvSpPr>
        <p:spPr bwMode="auto">
          <a:xfrm>
            <a:off x="5638800" y="26670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74763" name="Line 14"/>
          <p:cNvSpPr>
            <a:spLocks noChangeShapeType="1"/>
          </p:cNvSpPr>
          <p:nvPr/>
        </p:nvSpPr>
        <p:spPr bwMode="auto">
          <a:xfrm>
            <a:off x="5638800" y="34290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74764" name="Line 15"/>
          <p:cNvSpPr>
            <a:spLocks noChangeShapeType="1"/>
          </p:cNvSpPr>
          <p:nvPr/>
        </p:nvSpPr>
        <p:spPr bwMode="auto">
          <a:xfrm>
            <a:off x="6172200" y="2819400"/>
            <a:ext cx="0" cy="533400"/>
          </a:xfrm>
          <a:prstGeom prst="line">
            <a:avLst/>
          </a:prstGeom>
          <a:noFill/>
          <a:ln w="57150" cap="rnd">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4765" name="Text Box 16"/>
          <p:cNvSpPr txBox="1">
            <a:spLocks noChangeArrowheads="1"/>
          </p:cNvSpPr>
          <p:nvPr/>
        </p:nvSpPr>
        <p:spPr bwMode="auto">
          <a:xfrm>
            <a:off x="1828800" y="2209800"/>
            <a:ext cx="37465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1600" i="1"/>
              <a:t>b</a:t>
            </a:r>
            <a:r>
              <a:rPr lang="en-US" sz="1600" baseline="-25000"/>
              <a:t>1</a:t>
            </a:r>
          </a:p>
        </p:txBody>
      </p:sp>
      <p:sp>
        <p:nvSpPr>
          <p:cNvPr id="74766" name="Text Box 17"/>
          <p:cNvSpPr txBox="1">
            <a:spLocks noChangeArrowheads="1"/>
          </p:cNvSpPr>
          <p:nvPr/>
        </p:nvSpPr>
        <p:spPr bwMode="auto">
          <a:xfrm>
            <a:off x="1828800" y="2438400"/>
            <a:ext cx="37465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1600" i="1"/>
              <a:t>b</a:t>
            </a:r>
            <a:r>
              <a:rPr lang="en-US" sz="1600" baseline="-25000"/>
              <a:t>2</a:t>
            </a:r>
          </a:p>
        </p:txBody>
      </p:sp>
      <p:sp>
        <p:nvSpPr>
          <p:cNvPr id="74767" name="Text Box 18"/>
          <p:cNvSpPr txBox="1">
            <a:spLocks noChangeArrowheads="1"/>
          </p:cNvSpPr>
          <p:nvPr/>
        </p:nvSpPr>
        <p:spPr bwMode="auto">
          <a:xfrm>
            <a:off x="1828800" y="3276600"/>
            <a:ext cx="41275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1600" i="1"/>
              <a:t>b</a:t>
            </a:r>
            <a:r>
              <a:rPr lang="en-US" sz="1600" i="1" baseline="-25000"/>
              <a:t>m</a:t>
            </a:r>
          </a:p>
        </p:txBody>
      </p:sp>
      <p:sp>
        <p:nvSpPr>
          <p:cNvPr id="74768" name="Text Box 19"/>
          <p:cNvSpPr txBox="1">
            <a:spLocks noChangeArrowheads="1"/>
          </p:cNvSpPr>
          <p:nvPr/>
        </p:nvSpPr>
        <p:spPr bwMode="auto">
          <a:xfrm>
            <a:off x="6934200" y="2209800"/>
            <a:ext cx="363538"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1600" i="1"/>
              <a:t>c</a:t>
            </a:r>
            <a:r>
              <a:rPr lang="en-US" sz="1600" baseline="-25000"/>
              <a:t>1</a:t>
            </a:r>
          </a:p>
        </p:txBody>
      </p:sp>
      <p:sp>
        <p:nvSpPr>
          <p:cNvPr id="74769" name="Text Box 20"/>
          <p:cNvSpPr txBox="1">
            <a:spLocks noChangeArrowheads="1"/>
          </p:cNvSpPr>
          <p:nvPr/>
        </p:nvSpPr>
        <p:spPr bwMode="auto">
          <a:xfrm>
            <a:off x="6934200" y="2438400"/>
            <a:ext cx="363538"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1600" i="1"/>
              <a:t>c</a:t>
            </a:r>
            <a:r>
              <a:rPr lang="en-US" sz="1600" baseline="-25000"/>
              <a:t>2</a:t>
            </a:r>
          </a:p>
        </p:txBody>
      </p:sp>
      <p:sp>
        <p:nvSpPr>
          <p:cNvPr id="74770" name="Text Box 21"/>
          <p:cNvSpPr txBox="1">
            <a:spLocks noChangeArrowheads="1"/>
          </p:cNvSpPr>
          <p:nvPr/>
        </p:nvSpPr>
        <p:spPr bwMode="auto">
          <a:xfrm>
            <a:off x="6934200" y="3200400"/>
            <a:ext cx="363538"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1600" i="1"/>
              <a:t>c</a:t>
            </a:r>
            <a:r>
              <a:rPr lang="en-US" sz="1600" i="1" baseline="-25000"/>
              <a:t>n</a:t>
            </a:r>
          </a:p>
        </p:txBody>
      </p:sp>
      <p:sp>
        <p:nvSpPr>
          <p:cNvPr id="74771" name="Rectangle 22"/>
          <p:cNvSpPr>
            <a:spLocks noChangeArrowheads="1"/>
          </p:cNvSpPr>
          <p:nvPr/>
        </p:nvSpPr>
        <p:spPr bwMode="auto">
          <a:xfrm>
            <a:off x="3429000" y="4495800"/>
            <a:ext cx="2209800" cy="1371600"/>
          </a:xfrm>
          <a:prstGeom prst="rect">
            <a:avLst/>
          </a:prstGeom>
          <a:solidFill>
            <a:schemeClr val="accent1"/>
          </a:solidFill>
          <a:ln w="9525">
            <a:solidFill>
              <a:schemeClr val="tx1"/>
            </a:solidFill>
            <a:miter lim="800000"/>
            <a:headEnd/>
            <a:tailEnd/>
          </a:ln>
        </p:spPr>
        <p:txBody>
          <a:bodyPr wrap="none" anchor="ctr"/>
          <a:lstStyle/>
          <a:p>
            <a:pPr algn="ctr"/>
            <a:r>
              <a:rPr lang="en-US"/>
              <a:t>demapper</a:t>
            </a:r>
          </a:p>
        </p:txBody>
      </p:sp>
      <p:sp>
        <p:nvSpPr>
          <p:cNvPr id="74772" name="Line 23"/>
          <p:cNvSpPr>
            <a:spLocks noChangeShapeType="1"/>
          </p:cNvSpPr>
          <p:nvPr/>
        </p:nvSpPr>
        <p:spPr bwMode="auto">
          <a:xfrm>
            <a:off x="2209800" y="47244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74773" name="Line 24"/>
          <p:cNvSpPr>
            <a:spLocks noChangeShapeType="1"/>
          </p:cNvSpPr>
          <p:nvPr/>
        </p:nvSpPr>
        <p:spPr bwMode="auto">
          <a:xfrm>
            <a:off x="2209800" y="49530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74774" name="Line 25"/>
          <p:cNvSpPr>
            <a:spLocks noChangeShapeType="1"/>
          </p:cNvSpPr>
          <p:nvPr/>
        </p:nvSpPr>
        <p:spPr bwMode="auto">
          <a:xfrm>
            <a:off x="2209800" y="57150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74775" name="Line 26"/>
          <p:cNvSpPr>
            <a:spLocks noChangeShapeType="1"/>
          </p:cNvSpPr>
          <p:nvPr/>
        </p:nvSpPr>
        <p:spPr bwMode="auto">
          <a:xfrm>
            <a:off x="2743200" y="5105400"/>
            <a:ext cx="0" cy="533400"/>
          </a:xfrm>
          <a:prstGeom prst="line">
            <a:avLst/>
          </a:prstGeom>
          <a:noFill/>
          <a:ln w="57150" cap="rnd">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4776" name="Line 27"/>
          <p:cNvSpPr>
            <a:spLocks noChangeShapeType="1"/>
          </p:cNvSpPr>
          <p:nvPr/>
        </p:nvSpPr>
        <p:spPr bwMode="auto">
          <a:xfrm>
            <a:off x="5638800" y="47244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74777" name="Line 28"/>
          <p:cNvSpPr>
            <a:spLocks noChangeShapeType="1"/>
          </p:cNvSpPr>
          <p:nvPr/>
        </p:nvSpPr>
        <p:spPr bwMode="auto">
          <a:xfrm>
            <a:off x="5638800" y="49530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74778" name="Line 29"/>
          <p:cNvSpPr>
            <a:spLocks noChangeShapeType="1"/>
          </p:cNvSpPr>
          <p:nvPr/>
        </p:nvSpPr>
        <p:spPr bwMode="auto">
          <a:xfrm>
            <a:off x="5638800" y="57150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74779" name="Line 30"/>
          <p:cNvSpPr>
            <a:spLocks noChangeShapeType="1"/>
          </p:cNvSpPr>
          <p:nvPr/>
        </p:nvSpPr>
        <p:spPr bwMode="auto">
          <a:xfrm>
            <a:off x="6172200" y="5105400"/>
            <a:ext cx="0" cy="533400"/>
          </a:xfrm>
          <a:prstGeom prst="line">
            <a:avLst/>
          </a:prstGeom>
          <a:noFill/>
          <a:ln w="57150" cap="rnd">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4780" name="Text Box 31"/>
          <p:cNvSpPr txBox="1">
            <a:spLocks noChangeArrowheads="1"/>
          </p:cNvSpPr>
          <p:nvPr/>
        </p:nvSpPr>
        <p:spPr bwMode="auto">
          <a:xfrm>
            <a:off x="1828800" y="4495800"/>
            <a:ext cx="439738"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1600" i="1"/>
              <a:t>c</a:t>
            </a:r>
            <a:r>
              <a:rPr lang="ja-JP" altLang="en-US" sz="1600" i="1"/>
              <a:t>’</a:t>
            </a:r>
            <a:r>
              <a:rPr lang="en-US" sz="1600" baseline="-25000"/>
              <a:t>1</a:t>
            </a:r>
            <a:r>
              <a:rPr lang="ja-JP" altLang="en-US" sz="1600" baseline="-25000"/>
              <a:t>’</a:t>
            </a:r>
            <a:endParaRPr lang="en-US" sz="1600" baseline="-25000"/>
          </a:p>
        </p:txBody>
      </p:sp>
      <p:sp>
        <p:nvSpPr>
          <p:cNvPr id="74781" name="Text Box 32"/>
          <p:cNvSpPr txBox="1">
            <a:spLocks noChangeArrowheads="1"/>
          </p:cNvSpPr>
          <p:nvPr/>
        </p:nvSpPr>
        <p:spPr bwMode="auto">
          <a:xfrm>
            <a:off x="1828800" y="4724400"/>
            <a:ext cx="407988"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1600" i="1"/>
              <a:t>c</a:t>
            </a:r>
            <a:r>
              <a:rPr lang="ja-JP" altLang="en-US" sz="1600" i="1"/>
              <a:t>’</a:t>
            </a:r>
            <a:r>
              <a:rPr lang="en-US" sz="1600" baseline="-25000"/>
              <a:t>2</a:t>
            </a:r>
          </a:p>
        </p:txBody>
      </p:sp>
      <p:sp>
        <p:nvSpPr>
          <p:cNvPr id="74782" name="Text Box 33"/>
          <p:cNvSpPr txBox="1">
            <a:spLocks noChangeArrowheads="1"/>
          </p:cNvSpPr>
          <p:nvPr/>
        </p:nvSpPr>
        <p:spPr bwMode="auto">
          <a:xfrm>
            <a:off x="1828800" y="5562600"/>
            <a:ext cx="40005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1600" i="1"/>
              <a:t>c</a:t>
            </a:r>
            <a:r>
              <a:rPr lang="ja-JP" altLang="en-US" sz="1600" i="1"/>
              <a:t>’</a:t>
            </a:r>
            <a:r>
              <a:rPr lang="en-US" sz="1600" i="1" baseline="-25000"/>
              <a:t>k</a:t>
            </a:r>
          </a:p>
        </p:txBody>
      </p:sp>
      <p:sp>
        <p:nvSpPr>
          <p:cNvPr id="74783" name="Text Box 34"/>
          <p:cNvSpPr txBox="1">
            <a:spLocks noChangeArrowheads="1"/>
          </p:cNvSpPr>
          <p:nvPr/>
        </p:nvSpPr>
        <p:spPr bwMode="auto">
          <a:xfrm>
            <a:off x="6934200" y="4495800"/>
            <a:ext cx="4191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1600" i="1"/>
              <a:t>b</a:t>
            </a:r>
            <a:r>
              <a:rPr lang="ja-JP" altLang="en-US" sz="1600" i="1"/>
              <a:t>’</a:t>
            </a:r>
            <a:r>
              <a:rPr lang="en-US" sz="1600" baseline="-25000"/>
              <a:t>1</a:t>
            </a:r>
          </a:p>
        </p:txBody>
      </p:sp>
      <p:sp>
        <p:nvSpPr>
          <p:cNvPr id="74784" name="Text Box 35"/>
          <p:cNvSpPr txBox="1">
            <a:spLocks noChangeArrowheads="1"/>
          </p:cNvSpPr>
          <p:nvPr/>
        </p:nvSpPr>
        <p:spPr bwMode="auto">
          <a:xfrm>
            <a:off x="6934200" y="4724400"/>
            <a:ext cx="4191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1600" i="1"/>
              <a:t>b</a:t>
            </a:r>
            <a:r>
              <a:rPr lang="ja-JP" altLang="en-US" sz="1600" i="1"/>
              <a:t>’</a:t>
            </a:r>
            <a:r>
              <a:rPr lang="en-US" sz="1600" baseline="-25000"/>
              <a:t>2</a:t>
            </a:r>
          </a:p>
        </p:txBody>
      </p:sp>
      <p:sp>
        <p:nvSpPr>
          <p:cNvPr id="74785" name="Text Box 36"/>
          <p:cNvSpPr txBox="1">
            <a:spLocks noChangeArrowheads="1"/>
          </p:cNvSpPr>
          <p:nvPr/>
        </p:nvSpPr>
        <p:spPr bwMode="auto">
          <a:xfrm>
            <a:off x="6934200" y="5486400"/>
            <a:ext cx="4572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1600" i="1"/>
              <a:t>b</a:t>
            </a:r>
            <a:r>
              <a:rPr lang="ja-JP" altLang="en-US" sz="1600" i="1"/>
              <a:t>’</a:t>
            </a:r>
            <a:r>
              <a:rPr lang="en-US" sz="1600" i="1" baseline="-25000"/>
              <a:t>m</a:t>
            </a:r>
          </a:p>
        </p:txBody>
      </p:sp>
      <p:sp>
        <p:nvSpPr>
          <p:cNvPr id="34" name="Rectangle 4"/>
          <p:cNvSpPr>
            <a:spLocks noGrp="1" noChangeArrowheads="1"/>
          </p:cNvSpPr>
          <p:nvPr>
            <p:ph type="dt" sz="quarter" idx="4294967295"/>
          </p:nvPr>
        </p:nvSpPr>
        <p:spPr bwMode="auto">
          <a:xfrm>
            <a:off x="609600" y="304800"/>
            <a:ext cx="1600200" cy="30797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sp>
        <p:nvSpPr>
          <p:cNvPr id="35" name="슬라이드 번호 개체 틀 4"/>
          <p:cNvSpPr>
            <a:spLocks noGrp="1"/>
          </p:cNvSpPr>
          <p:nvPr>
            <p:ph type="sldNum" sz="quarter" idx="10"/>
          </p:nvPr>
        </p:nvSpPr>
        <p:spPr>
          <a:xfrm>
            <a:off x="4344988" y="6475413"/>
            <a:ext cx="530225" cy="182562"/>
          </a:xfrm>
          <a:prstGeom prst="rect">
            <a:avLst/>
          </a:prstGeom>
        </p:spPr>
        <p:txBody>
          <a:bodyPr/>
          <a:lstStyle/>
          <a:p>
            <a:pPr>
              <a:defRPr/>
            </a:pPr>
            <a:r>
              <a:rPr lang="en-US" altLang="ko-KR" dirty="0" smtClean="0"/>
              <a:t>Slide </a:t>
            </a:r>
            <a:fld id="{4E4FA928-9E26-4F86-946C-2B3B31589A58}" type="slidenum">
              <a:rPr lang="en-US" altLang="ko-KR" smtClean="0"/>
              <a:pPr>
                <a:defRPr/>
              </a:pPr>
              <a:t>14</a:t>
            </a:fld>
            <a:endParaRPr lang="en-US" altLang="ko-KR" dirty="0"/>
          </a:p>
        </p:txBody>
      </p:sp>
      <p:sp>
        <p:nvSpPr>
          <p:cNvPr id="36" name="Rectangle 35"/>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Tree>
    <p:extLst>
      <p:ext uri="{BB962C8B-B14F-4D97-AF65-F5344CB8AC3E}">
        <p14:creationId xmlns:p14="http://schemas.microsoft.com/office/powerpoint/2010/main" val="41623004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533400"/>
            <a:ext cx="7772400" cy="1066800"/>
          </a:xfrm>
        </p:spPr>
        <p:txBody>
          <a:bodyPr/>
          <a:lstStyle/>
          <a:p>
            <a:pPr>
              <a:lnSpc>
                <a:spcPts val="3200"/>
              </a:lnSpc>
            </a:pPr>
            <a:r>
              <a:rPr lang="en-US" sz="3200" b="1" i="1" dirty="0" smtClean="0">
                <a:solidFill>
                  <a:srgbClr val="3366FF"/>
                </a:solidFill>
                <a:latin typeface="Calibri" pitchFamily="34" charset="0"/>
              </a:rPr>
              <a:t>COLOR SPACES UTILIZED FOR VEHICULAR COMMUNICATION MODULATION</a:t>
            </a:r>
            <a:endParaRPr lang="en-US" sz="3200" dirty="0">
              <a:solidFill>
                <a:srgbClr val="3366FF"/>
              </a:solidFill>
              <a:latin typeface="Calibri" pitchFamily="34" charset="0"/>
            </a:endParaRPr>
          </a:p>
        </p:txBody>
      </p:sp>
      <p:sp>
        <p:nvSpPr>
          <p:cNvPr id="3" name="내용 개체 틀 2"/>
          <p:cNvSpPr>
            <a:spLocks noGrp="1"/>
          </p:cNvSpPr>
          <p:nvPr>
            <p:ph idx="1"/>
          </p:nvPr>
        </p:nvSpPr>
        <p:spPr>
          <a:xfrm>
            <a:off x="685800" y="1828800"/>
            <a:ext cx="7772400" cy="4114800"/>
          </a:xfrm>
        </p:spPr>
        <p:txBody>
          <a:bodyPr/>
          <a:lstStyle/>
          <a:p>
            <a:r>
              <a:rPr lang="en-US" sz="1800" dirty="0" smtClean="0"/>
              <a:t>Light color spaces</a:t>
            </a:r>
          </a:p>
          <a:p>
            <a:pPr lvl="1"/>
            <a:r>
              <a:rPr lang="en-US" sz="1600" dirty="0" smtClean="0"/>
              <a:t>Light color spaces can be defined. </a:t>
            </a:r>
          </a:p>
          <a:p>
            <a:pPr lvl="2"/>
            <a:r>
              <a:rPr lang="en-US" sz="1600" dirty="0" smtClean="0"/>
              <a:t>A point in a color space represents a color of light.</a:t>
            </a:r>
          </a:p>
          <a:p>
            <a:pPr lvl="2"/>
            <a:r>
              <a:rPr lang="en-US" sz="1600" dirty="0" smtClean="0"/>
              <a:t>Linearity and uniformity work in the space for mixing multiple light signals to generate a light signal having a specific color.</a:t>
            </a:r>
          </a:p>
          <a:p>
            <a:pPr lvl="2"/>
            <a:endParaRPr lang="en-US" sz="1600" dirty="0" smtClean="0"/>
          </a:p>
          <a:p>
            <a:endParaRPr lang="en-US" sz="1600" dirty="0"/>
          </a:p>
        </p:txBody>
      </p:sp>
      <p:sp>
        <p:nvSpPr>
          <p:cNvPr id="5" name="슬라이드 번호 개체 틀 4"/>
          <p:cNvSpPr>
            <a:spLocks noGrp="1"/>
          </p:cNvSpPr>
          <p:nvPr>
            <p:ph type="sldNum" sz="quarter" idx="10"/>
          </p:nvPr>
        </p:nvSpPr>
        <p:spPr>
          <a:prstGeom prst="rect">
            <a:avLst/>
          </a:prstGeom>
        </p:spPr>
        <p:txBody>
          <a:bodyPr/>
          <a:lstStyle/>
          <a:p>
            <a:pPr>
              <a:defRPr/>
            </a:pPr>
            <a:r>
              <a:rPr lang="en-US" altLang="ko-KR" dirty="0" smtClean="0"/>
              <a:t>Slide </a:t>
            </a:r>
            <a:fld id="{4E4FA928-9E26-4F86-946C-2B3B31589A58}" type="slidenum">
              <a:rPr lang="en-US" altLang="ko-KR" smtClean="0"/>
              <a:pPr>
                <a:defRPr/>
              </a:pPr>
              <a:t>15</a:t>
            </a:fld>
            <a:endParaRPr lang="en-US" altLang="ko-KR" dirty="0"/>
          </a:p>
        </p:txBody>
      </p:sp>
      <p:sp>
        <p:nvSpPr>
          <p:cNvPr id="12" name="Rectangle 4"/>
          <p:cNvSpPr>
            <a:spLocks noGrp="1" noChangeArrowheads="1"/>
          </p:cNvSpPr>
          <p:nvPr>
            <p:ph type="dt" sz="half" idx="11"/>
          </p:nvPr>
        </p:nvSpPr>
        <p:spPr bwMode="auto">
          <a:xfrm>
            <a:off x="685800" y="304800"/>
            <a:ext cx="1600200" cy="307777"/>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pic>
        <p:nvPicPr>
          <p:cNvPr id="7" name="Picture 15" descr="300px-CIExy1931">
            <a:hlinkClick r:id="rId2" tooltip="&quot;The CIE 1931 color space chromaticity diagram. The outer curved boundary is the spectral (or monochromatic) locus, with wavelengths shown in nanometers.  Note that the colors depicted depend on the color space of the device on which you are viewing the image, and no device has a gamut large enough to present an accurate representation of the chromaticity at every position.&quot;"/>
          </p:cNvPr>
          <p:cNvPicPr>
            <a:picLocks noChangeAspect="1" noChangeArrowheads="1"/>
          </p:cNvPicPr>
          <p:nvPr/>
        </p:nvPicPr>
        <p:blipFill>
          <a:blip r:embed="rId3" cstate="print"/>
          <a:srcRect/>
          <a:stretch>
            <a:fillRect/>
          </a:stretch>
        </p:blipFill>
        <p:spPr bwMode="auto">
          <a:xfrm>
            <a:off x="652792" y="3260040"/>
            <a:ext cx="2928608" cy="3140761"/>
          </a:xfrm>
          <a:prstGeom prst="rect">
            <a:avLst/>
          </a:prstGeom>
          <a:noFill/>
          <a:ln w="9525">
            <a:noFill/>
            <a:miter lim="800000"/>
            <a:headEnd/>
            <a:tailEnd/>
          </a:ln>
        </p:spPr>
      </p:pic>
      <p:pic>
        <p:nvPicPr>
          <p:cNvPr id="8" name="Picture 7" descr="CIE1976.jpg (10656 bytes)"/>
          <p:cNvPicPr>
            <a:picLocks noChangeAspect="1" noChangeArrowheads="1"/>
          </p:cNvPicPr>
          <p:nvPr/>
        </p:nvPicPr>
        <p:blipFill>
          <a:blip r:embed="rId4" cstate="print"/>
          <a:srcRect/>
          <a:stretch>
            <a:fillRect/>
          </a:stretch>
        </p:blipFill>
        <p:spPr bwMode="auto">
          <a:xfrm>
            <a:off x="5562600" y="3429000"/>
            <a:ext cx="2895600" cy="2895600"/>
          </a:xfrm>
          <a:prstGeom prst="rect">
            <a:avLst/>
          </a:prstGeom>
          <a:noFill/>
          <a:ln w="9525">
            <a:noFill/>
            <a:miter lim="800000"/>
            <a:headEnd/>
            <a:tailEnd/>
          </a:ln>
        </p:spPr>
      </p:pic>
      <p:sp>
        <p:nvSpPr>
          <p:cNvPr id="9" name="직사각형 8"/>
          <p:cNvSpPr/>
          <p:nvPr/>
        </p:nvSpPr>
        <p:spPr>
          <a:xfrm>
            <a:off x="4191000" y="5715000"/>
            <a:ext cx="1277914" cy="523220"/>
          </a:xfrm>
          <a:prstGeom prst="rect">
            <a:avLst/>
          </a:prstGeom>
          <a:solidFill>
            <a:schemeClr val="bg2">
              <a:lumMod val="40000"/>
              <a:lumOff val="60000"/>
            </a:schemeClr>
          </a:solidFill>
        </p:spPr>
        <p:txBody>
          <a:bodyPr wrap="none">
            <a:spAutoFit/>
          </a:bodyPr>
          <a:lstStyle/>
          <a:p>
            <a:pPr algn="ctr"/>
            <a:r>
              <a:rPr lang="en-US" altLang="ko-KR" sz="1400" b="1" u="sng" dirty="0" smtClean="0">
                <a:ea typeface="굴림" pitchFamily="50" charset="-127"/>
              </a:rPr>
              <a:t>1976 CIE </a:t>
            </a:r>
            <a:r>
              <a:rPr lang="en-US" altLang="ko-KR" sz="1400" b="1" i="1" u="sng" dirty="0" err="1" smtClean="0">
                <a:ea typeface="굴림" pitchFamily="50" charset="-127"/>
              </a:rPr>
              <a:t>u'v</a:t>
            </a:r>
            <a:r>
              <a:rPr lang="en-US" altLang="ko-KR" sz="1400" b="1" i="1" u="sng" dirty="0" smtClean="0">
                <a:ea typeface="굴림" pitchFamily="50" charset="-127"/>
              </a:rPr>
              <a:t>'</a:t>
            </a:r>
            <a:r>
              <a:rPr lang="en-US" altLang="ko-KR" sz="1400" b="1" u="sng" dirty="0" smtClean="0">
                <a:ea typeface="굴림" pitchFamily="50" charset="-127"/>
              </a:rPr>
              <a:t> </a:t>
            </a:r>
          </a:p>
          <a:p>
            <a:pPr algn="ctr"/>
            <a:r>
              <a:rPr lang="en-US" sz="1400" b="1" u="sng" dirty="0" smtClean="0">
                <a:ea typeface="굴림" pitchFamily="50" charset="-127"/>
              </a:rPr>
              <a:t>Color space</a:t>
            </a:r>
            <a:endParaRPr lang="en-US" sz="1400" b="1" dirty="0"/>
          </a:p>
        </p:txBody>
      </p:sp>
      <p:sp>
        <p:nvSpPr>
          <p:cNvPr id="10" name="직사각형 9"/>
          <p:cNvSpPr/>
          <p:nvPr/>
        </p:nvSpPr>
        <p:spPr>
          <a:xfrm>
            <a:off x="3524173" y="4191000"/>
            <a:ext cx="1124027" cy="523220"/>
          </a:xfrm>
          <a:prstGeom prst="rect">
            <a:avLst/>
          </a:prstGeom>
          <a:solidFill>
            <a:schemeClr val="bg2">
              <a:lumMod val="40000"/>
              <a:lumOff val="60000"/>
            </a:schemeClr>
          </a:solidFill>
        </p:spPr>
        <p:txBody>
          <a:bodyPr wrap="none">
            <a:spAutoFit/>
          </a:bodyPr>
          <a:lstStyle/>
          <a:p>
            <a:pPr algn="ctr"/>
            <a:r>
              <a:rPr lang="en-US" altLang="ko-KR" sz="1400" b="1" u="sng" dirty="0" smtClean="0">
                <a:ea typeface="굴림" pitchFamily="50" charset="-127"/>
              </a:rPr>
              <a:t>1931 CIE </a:t>
            </a:r>
            <a:r>
              <a:rPr lang="en-US" altLang="ko-KR" sz="1400" b="1" i="1" u="sng" dirty="0" err="1" smtClean="0">
                <a:ea typeface="굴림" pitchFamily="50" charset="-127"/>
              </a:rPr>
              <a:t>xy</a:t>
            </a:r>
            <a:endParaRPr lang="en-US" altLang="ko-KR" sz="1400" b="1" u="sng" dirty="0" smtClean="0">
              <a:ea typeface="굴림" pitchFamily="50" charset="-127"/>
            </a:endParaRPr>
          </a:p>
          <a:p>
            <a:pPr algn="ctr"/>
            <a:r>
              <a:rPr lang="en-US" sz="1400" b="1" u="sng" dirty="0" smtClean="0">
                <a:ea typeface="굴림" pitchFamily="50" charset="-127"/>
              </a:rPr>
              <a:t>Color space</a:t>
            </a:r>
            <a:endParaRPr lang="en-US" sz="1400" b="1" dirty="0"/>
          </a:p>
        </p:txBody>
      </p:sp>
      <p:sp>
        <p:nvSpPr>
          <p:cNvPr id="13" name="Rectangle 12"/>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Tree>
    <p:extLst>
      <p:ext uri="{BB962C8B-B14F-4D97-AF65-F5344CB8AC3E}">
        <p14:creationId xmlns:p14="http://schemas.microsoft.com/office/powerpoint/2010/main" val="2850644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533400"/>
            <a:ext cx="7772400" cy="1066800"/>
          </a:xfrm>
        </p:spPr>
        <p:txBody>
          <a:bodyPr/>
          <a:lstStyle/>
          <a:p>
            <a:pPr>
              <a:lnSpc>
                <a:spcPts val="3200"/>
              </a:lnSpc>
            </a:pPr>
            <a:r>
              <a:rPr lang="en-US" sz="3200" b="1" i="1" dirty="0" smtClean="0">
                <a:solidFill>
                  <a:srgbClr val="3366FF"/>
                </a:solidFill>
                <a:latin typeface="Calibri" pitchFamily="34" charset="0"/>
              </a:rPr>
              <a:t>UTILIZATION OF CONSTELLATION </a:t>
            </a:r>
            <a:br>
              <a:rPr lang="en-US" sz="3200" b="1" i="1" dirty="0" smtClean="0">
                <a:solidFill>
                  <a:srgbClr val="3366FF"/>
                </a:solidFill>
                <a:latin typeface="Calibri" pitchFamily="34" charset="0"/>
              </a:rPr>
            </a:br>
            <a:r>
              <a:rPr lang="en-US" sz="3200" b="1" i="1" dirty="0" smtClean="0">
                <a:solidFill>
                  <a:srgbClr val="3366FF"/>
                </a:solidFill>
                <a:latin typeface="Calibri" pitchFamily="34" charset="0"/>
              </a:rPr>
              <a:t>ON A COLOR SPACE</a:t>
            </a:r>
            <a:endParaRPr lang="en-US" sz="3200" dirty="0">
              <a:solidFill>
                <a:srgbClr val="3366FF"/>
              </a:solidFill>
              <a:latin typeface="Calibri" pitchFamily="34" charset="0"/>
            </a:endParaRPr>
          </a:p>
        </p:txBody>
      </p:sp>
      <p:sp>
        <p:nvSpPr>
          <p:cNvPr id="36" name="내용 개체 틀 35"/>
          <p:cNvSpPr>
            <a:spLocks noGrp="1"/>
          </p:cNvSpPr>
          <p:nvPr>
            <p:ph idx="1"/>
          </p:nvPr>
        </p:nvSpPr>
        <p:spPr>
          <a:xfrm>
            <a:off x="685800" y="1905000"/>
            <a:ext cx="4267200" cy="4191000"/>
          </a:xfrm>
        </p:spPr>
        <p:txBody>
          <a:bodyPr/>
          <a:lstStyle/>
          <a:p>
            <a:r>
              <a:rPr lang="en-US" sz="1800" dirty="0" smtClean="0"/>
              <a:t>Maximum area of constellation is determined by two factors: </a:t>
            </a:r>
          </a:p>
          <a:p>
            <a:pPr lvl="1"/>
            <a:r>
              <a:rPr lang="en-US" sz="1600" dirty="0" smtClean="0"/>
              <a:t>Point of a target color visible to human eyes: this point becomes the origin of constellation. </a:t>
            </a:r>
          </a:p>
          <a:p>
            <a:pPr lvl="1"/>
            <a:r>
              <a:rPr lang="en-US" sz="1600" dirty="0" smtClean="0"/>
              <a:t>Gamut formed by primary color points which represent points of light emitting devices used. </a:t>
            </a:r>
          </a:p>
          <a:p>
            <a:pPr lvl="1">
              <a:buNone/>
            </a:pPr>
            <a:r>
              <a:rPr lang="en-US" sz="1600" dirty="0" smtClean="0">
                <a:sym typeface="Wingdings" pitchFamily="2" charset="2"/>
              </a:rPr>
              <a:t>  </a:t>
            </a:r>
            <a:r>
              <a:rPr lang="en-US" sz="1600" dirty="0" smtClean="0"/>
              <a:t> Maximum constellation area determined </a:t>
            </a:r>
          </a:p>
          <a:p>
            <a:endParaRPr lang="en-US" sz="1800" dirty="0"/>
          </a:p>
        </p:txBody>
      </p:sp>
      <p:sp>
        <p:nvSpPr>
          <p:cNvPr id="66" name="슬라이드 번호 개체 틀 4"/>
          <p:cNvSpPr>
            <a:spLocks noGrp="1"/>
          </p:cNvSpPr>
          <p:nvPr>
            <p:ph type="sldNum" sz="quarter" idx="10"/>
          </p:nvPr>
        </p:nvSpPr>
        <p:spPr>
          <a:prstGeom prst="rect">
            <a:avLst/>
          </a:prstGeom>
        </p:spPr>
        <p:txBody>
          <a:bodyPr/>
          <a:lstStyle/>
          <a:p>
            <a:pPr>
              <a:defRPr/>
            </a:pPr>
            <a:r>
              <a:rPr lang="en-US" altLang="ko-KR" dirty="0" smtClean="0"/>
              <a:t>Slide </a:t>
            </a:r>
            <a:fld id="{4E4FA928-9E26-4F86-946C-2B3B31589A58}" type="slidenum">
              <a:rPr lang="en-US" altLang="ko-KR" smtClean="0"/>
              <a:pPr>
                <a:defRPr/>
              </a:pPr>
              <a:t>16</a:t>
            </a:fld>
            <a:endParaRPr lang="en-US" altLang="ko-KR" dirty="0"/>
          </a:p>
        </p:txBody>
      </p:sp>
      <p:sp>
        <p:nvSpPr>
          <p:cNvPr id="41" name="Rectangle 4"/>
          <p:cNvSpPr>
            <a:spLocks noGrp="1" noChangeArrowheads="1"/>
          </p:cNvSpPr>
          <p:nvPr>
            <p:ph type="dt" sz="half" idx="11"/>
          </p:nvPr>
        </p:nvSpPr>
        <p:spPr bwMode="auto">
          <a:xfrm>
            <a:off x="685800" y="304800"/>
            <a:ext cx="1600200" cy="307777"/>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pic>
        <p:nvPicPr>
          <p:cNvPr id="19" name="Object 2"/>
          <p:cNvPicPr>
            <a:picLocks noChangeAspect="1" noChangeArrowheads="1"/>
          </p:cNvPicPr>
          <p:nvPr/>
        </p:nvPicPr>
        <p:blipFill>
          <a:blip r:embed="rId2" cstate="print"/>
          <a:srcRect/>
          <a:stretch>
            <a:fillRect/>
          </a:stretch>
        </p:blipFill>
        <p:spPr bwMode="auto">
          <a:xfrm>
            <a:off x="6169025" y="3175000"/>
            <a:ext cx="109537" cy="206375"/>
          </a:xfrm>
          <a:prstGeom prst="rect">
            <a:avLst/>
          </a:prstGeom>
          <a:noFill/>
          <a:ln w="9525">
            <a:noFill/>
            <a:miter lim="800000"/>
            <a:headEnd/>
            <a:tailEnd/>
          </a:ln>
          <a:effectLst/>
        </p:spPr>
      </p:pic>
      <p:pic>
        <p:nvPicPr>
          <p:cNvPr id="20" name="Picture 5" descr="CIE1976.jpg (10656 bytes)"/>
          <p:cNvPicPr>
            <a:picLocks noChangeAspect="1" noChangeArrowheads="1"/>
          </p:cNvPicPr>
          <p:nvPr/>
        </p:nvPicPr>
        <p:blipFill>
          <a:blip r:embed="rId3" cstate="print"/>
          <a:srcRect/>
          <a:stretch>
            <a:fillRect/>
          </a:stretch>
        </p:blipFill>
        <p:spPr bwMode="auto">
          <a:xfrm>
            <a:off x="4811712" y="2419350"/>
            <a:ext cx="3597275" cy="3508375"/>
          </a:xfrm>
          <a:prstGeom prst="rect">
            <a:avLst/>
          </a:prstGeom>
          <a:noFill/>
          <a:ln w="9525">
            <a:noFill/>
            <a:miter lim="800000"/>
            <a:headEnd/>
            <a:tailEnd/>
          </a:ln>
        </p:spPr>
      </p:pic>
      <p:sp>
        <p:nvSpPr>
          <p:cNvPr id="21" name="Oval 6"/>
          <p:cNvSpPr>
            <a:spLocks noChangeArrowheads="1"/>
          </p:cNvSpPr>
          <p:nvPr/>
        </p:nvSpPr>
        <p:spPr bwMode="auto">
          <a:xfrm>
            <a:off x="6718300" y="3562350"/>
            <a:ext cx="74612" cy="74613"/>
          </a:xfrm>
          <a:prstGeom prst="ellipse">
            <a:avLst/>
          </a:prstGeom>
          <a:solidFill>
            <a:schemeClr val="accent1"/>
          </a:solidFill>
          <a:ln w="9525" cap="rnd">
            <a:solidFill>
              <a:schemeClr val="tx1"/>
            </a:solidFill>
            <a:prstDash val="sysDot"/>
            <a:round/>
            <a:headEnd/>
            <a:tailEnd/>
          </a:ln>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22" name="Oval 7"/>
          <p:cNvSpPr>
            <a:spLocks noChangeArrowheads="1"/>
          </p:cNvSpPr>
          <p:nvPr/>
        </p:nvSpPr>
        <p:spPr bwMode="auto">
          <a:xfrm>
            <a:off x="6259512" y="3105150"/>
            <a:ext cx="1023938" cy="984250"/>
          </a:xfrm>
          <a:prstGeom prst="ellipse">
            <a:avLst/>
          </a:prstGeom>
          <a:gradFill rotWithShape="1">
            <a:gsLst>
              <a:gs pos="0">
                <a:schemeClr val="accent1">
                  <a:gamma/>
                  <a:shade val="46275"/>
                  <a:invGamma/>
                </a:schemeClr>
              </a:gs>
              <a:gs pos="100000">
                <a:schemeClr val="accent1"/>
              </a:gs>
            </a:gsLst>
            <a:lin ang="18900000" scaled="1"/>
          </a:gradFill>
          <a:ln w="9525">
            <a:solidFill>
              <a:schemeClr val="tx1"/>
            </a:solidFill>
            <a:round/>
            <a:headEnd/>
            <a:tailEnd/>
          </a:ln>
          <a:effec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en-US"/>
          </a:p>
        </p:txBody>
      </p:sp>
      <p:sp>
        <p:nvSpPr>
          <p:cNvPr id="23" name="Line 8"/>
          <p:cNvSpPr>
            <a:spLocks noChangeShapeType="1"/>
          </p:cNvSpPr>
          <p:nvPr/>
        </p:nvSpPr>
        <p:spPr bwMode="auto">
          <a:xfrm>
            <a:off x="6570662" y="1885950"/>
            <a:ext cx="146050" cy="1617663"/>
          </a:xfrm>
          <a:prstGeom prst="line">
            <a:avLst/>
          </a:prstGeom>
          <a:noFill/>
          <a:ln w="9525">
            <a:solidFill>
              <a:schemeClr val="accent1"/>
            </a:solidFill>
            <a:round/>
            <a:headEnd/>
            <a:tailEnd type="triangle" w="med" len="me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24" name="Line 9"/>
          <p:cNvSpPr>
            <a:spLocks noChangeShapeType="1"/>
          </p:cNvSpPr>
          <p:nvPr/>
        </p:nvSpPr>
        <p:spPr bwMode="auto">
          <a:xfrm flipH="1">
            <a:off x="7050087" y="2266950"/>
            <a:ext cx="657225" cy="1055688"/>
          </a:xfrm>
          <a:prstGeom prst="line">
            <a:avLst/>
          </a:prstGeom>
          <a:noFill/>
          <a:ln w="9525">
            <a:solidFill>
              <a:schemeClr val="accent1"/>
            </a:solidFill>
            <a:round/>
            <a:headEnd/>
            <a:tailEnd type="triangle" w="med" len="me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25" name="Text Box 10"/>
          <p:cNvSpPr txBox="1">
            <a:spLocks noChangeArrowheads="1"/>
          </p:cNvSpPr>
          <p:nvPr/>
        </p:nvSpPr>
        <p:spPr bwMode="auto">
          <a:xfrm>
            <a:off x="5962980" y="1428750"/>
            <a:ext cx="1212190" cy="437043"/>
          </a:xfrm>
          <a:prstGeom prst="rect">
            <a:avLst/>
          </a:prstGeom>
          <a:noFill/>
          <a:ln w="9525">
            <a:noFill/>
            <a:miter lim="800000"/>
            <a:headEnd/>
            <a:tailEnd/>
          </a:ln>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lnSpc>
                <a:spcPct val="70000"/>
              </a:lnSpc>
            </a:pPr>
            <a:r>
              <a:rPr lang="en-US" sz="1600" dirty="0">
                <a:solidFill>
                  <a:srgbClr val="FF0000"/>
                </a:solidFill>
              </a:rPr>
              <a:t>Point of </a:t>
            </a:r>
          </a:p>
          <a:p>
            <a:pPr algn="ctr">
              <a:lnSpc>
                <a:spcPct val="70000"/>
              </a:lnSpc>
            </a:pPr>
            <a:r>
              <a:rPr lang="en-US" sz="1600" dirty="0">
                <a:solidFill>
                  <a:srgbClr val="FF0000"/>
                </a:solidFill>
              </a:rPr>
              <a:t>target color</a:t>
            </a:r>
          </a:p>
        </p:txBody>
      </p:sp>
      <p:sp>
        <p:nvSpPr>
          <p:cNvPr id="26" name="Text Box 11"/>
          <p:cNvSpPr txBox="1">
            <a:spLocks noChangeArrowheads="1"/>
          </p:cNvSpPr>
          <p:nvPr/>
        </p:nvSpPr>
        <p:spPr bwMode="auto">
          <a:xfrm>
            <a:off x="7156450" y="1809750"/>
            <a:ext cx="1327608" cy="437043"/>
          </a:xfrm>
          <a:prstGeom prst="rect">
            <a:avLst/>
          </a:prstGeom>
          <a:noFill/>
          <a:ln w="9525">
            <a:noFill/>
            <a:miter lim="800000"/>
            <a:headEnd/>
            <a:tailEnd/>
          </a:ln>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nSpc>
                <a:spcPct val="70000"/>
              </a:lnSpc>
            </a:pPr>
            <a:r>
              <a:rPr lang="en-US" sz="1600" dirty="0">
                <a:solidFill>
                  <a:srgbClr val="FF0000"/>
                </a:solidFill>
              </a:rPr>
              <a:t>Max area of </a:t>
            </a:r>
          </a:p>
          <a:p>
            <a:pPr>
              <a:lnSpc>
                <a:spcPct val="70000"/>
              </a:lnSpc>
            </a:pPr>
            <a:r>
              <a:rPr lang="en-US" sz="1600" dirty="0">
                <a:solidFill>
                  <a:srgbClr val="FF0000"/>
                </a:solidFill>
              </a:rPr>
              <a:t>constellation</a:t>
            </a:r>
          </a:p>
        </p:txBody>
      </p:sp>
      <p:sp>
        <p:nvSpPr>
          <p:cNvPr id="27" name="AutoShape 12"/>
          <p:cNvSpPr>
            <a:spLocks noChangeArrowheads="1"/>
          </p:cNvSpPr>
          <p:nvPr/>
        </p:nvSpPr>
        <p:spPr bwMode="auto">
          <a:xfrm>
            <a:off x="5580062" y="3562350"/>
            <a:ext cx="146050" cy="141288"/>
          </a:xfrm>
          <a:prstGeom prst="star5">
            <a:avLst/>
          </a:prstGeom>
          <a:solidFill>
            <a:schemeClr val="accent1"/>
          </a:solidFill>
          <a:ln w="9525">
            <a:solidFill>
              <a:schemeClr val="tx1"/>
            </a:solidFill>
            <a:miter lim="800000"/>
            <a:headEnd/>
            <a:tailEnd/>
          </a:ln>
          <a:effec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en-US"/>
          </a:p>
        </p:txBody>
      </p:sp>
      <p:sp>
        <p:nvSpPr>
          <p:cNvPr id="28" name="AutoShape 13"/>
          <p:cNvSpPr>
            <a:spLocks noChangeArrowheads="1"/>
          </p:cNvSpPr>
          <p:nvPr/>
        </p:nvSpPr>
        <p:spPr bwMode="auto">
          <a:xfrm>
            <a:off x="5884862" y="3105150"/>
            <a:ext cx="146050" cy="141288"/>
          </a:xfrm>
          <a:prstGeom prst="star5">
            <a:avLst/>
          </a:prstGeom>
          <a:solidFill>
            <a:schemeClr val="accent1"/>
          </a:solidFill>
          <a:ln w="9525">
            <a:solidFill>
              <a:schemeClr val="tx1"/>
            </a:solidFill>
            <a:miter lim="800000"/>
            <a:headEnd/>
            <a:tailEnd/>
          </a:ln>
          <a:effec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en-US"/>
          </a:p>
        </p:txBody>
      </p:sp>
      <p:sp>
        <p:nvSpPr>
          <p:cNvPr id="29" name="AutoShape 14"/>
          <p:cNvSpPr>
            <a:spLocks noChangeArrowheads="1"/>
          </p:cNvSpPr>
          <p:nvPr/>
        </p:nvSpPr>
        <p:spPr bwMode="auto">
          <a:xfrm>
            <a:off x="6494462" y="2952750"/>
            <a:ext cx="146050" cy="141288"/>
          </a:xfrm>
          <a:prstGeom prst="star5">
            <a:avLst/>
          </a:prstGeom>
          <a:solidFill>
            <a:schemeClr val="accent1"/>
          </a:solidFill>
          <a:ln w="9525">
            <a:solidFill>
              <a:schemeClr val="tx1"/>
            </a:solidFill>
            <a:miter lim="800000"/>
            <a:headEnd/>
            <a:tailEnd/>
          </a:ln>
          <a:effec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en-US"/>
          </a:p>
        </p:txBody>
      </p:sp>
      <p:sp>
        <p:nvSpPr>
          <p:cNvPr id="30" name="AutoShape 15"/>
          <p:cNvSpPr>
            <a:spLocks noChangeArrowheads="1"/>
          </p:cNvSpPr>
          <p:nvPr/>
        </p:nvSpPr>
        <p:spPr bwMode="auto">
          <a:xfrm>
            <a:off x="5580062" y="4476750"/>
            <a:ext cx="146050" cy="141288"/>
          </a:xfrm>
          <a:prstGeom prst="star5">
            <a:avLst/>
          </a:prstGeom>
          <a:solidFill>
            <a:schemeClr val="accent1"/>
          </a:solidFill>
          <a:ln w="9525">
            <a:solidFill>
              <a:schemeClr val="tx1"/>
            </a:solidFill>
            <a:miter lim="800000"/>
            <a:headEnd/>
            <a:tailEnd/>
          </a:ln>
          <a:effec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en-US"/>
          </a:p>
        </p:txBody>
      </p:sp>
      <p:sp>
        <p:nvSpPr>
          <p:cNvPr id="31" name="AutoShape 16"/>
          <p:cNvSpPr>
            <a:spLocks noChangeArrowheads="1"/>
          </p:cNvSpPr>
          <p:nvPr/>
        </p:nvSpPr>
        <p:spPr bwMode="auto">
          <a:xfrm>
            <a:off x="6189662" y="4933950"/>
            <a:ext cx="146050" cy="141288"/>
          </a:xfrm>
          <a:prstGeom prst="star5">
            <a:avLst/>
          </a:prstGeom>
          <a:solidFill>
            <a:schemeClr val="accent1"/>
          </a:solidFill>
          <a:ln w="9525">
            <a:solidFill>
              <a:schemeClr val="tx1"/>
            </a:solidFill>
            <a:miter lim="800000"/>
            <a:headEnd/>
            <a:tailEnd/>
          </a:ln>
          <a:effec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en-US"/>
          </a:p>
        </p:txBody>
      </p:sp>
      <p:sp>
        <p:nvSpPr>
          <p:cNvPr id="32" name="AutoShape 17"/>
          <p:cNvSpPr>
            <a:spLocks noChangeArrowheads="1"/>
          </p:cNvSpPr>
          <p:nvPr/>
        </p:nvSpPr>
        <p:spPr bwMode="auto">
          <a:xfrm>
            <a:off x="7561262" y="3257550"/>
            <a:ext cx="146050" cy="141288"/>
          </a:xfrm>
          <a:prstGeom prst="star5">
            <a:avLst/>
          </a:prstGeom>
          <a:solidFill>
            <a:schemeClr val="accent1"/>
          </a:solidFill>
          <a:ln w="9525">
            <a:solidFill>
              <a:schemeClr val="tx1"/>
            </a:solidFill>
            <a:miter lim="800000"/>
            <a:headEnd/>
            <a:tailEnd/>
          </a:ln>
          <a:effec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en-US"/>
          </a:p>
        </p:txBody>
      </p:sp>
      <p:sp>
        <p:nvSpPr>
          <p:cNvPr id="33" name="AutoShape 18"/>
          <p:cNvSpPr>
            <a:spLocks noChangeArrowheads="1"/>
          </p:cNvSpPr>
          <p:nvPr/>
        </p:nvSpPr>
        <p:spPr bwMode="auto">
          <a:xfrm>
            <a:off x="7104062" y="4324350"/>
            <a:ext cx="146050" cy="141288"/>
          </a:xfrm>
          <a:prstGeom prst="star5">
            <a:avLst/>
          </a:prstGeom>
          <a:solidFill>
            <a:schemeClr val="accent1"/>
          </a:solidFill>
          <a:ln w="9525">
            <a:solidFill>
              <a:schemeClr val="tx1"/>
            </a:solidFill>
            <a:miter lim="800000"/>
            <a:headEnd/>
            <a:tailEnd/>
          </a:ln>
          <a:effec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en-US"/>
          </a:p>
        </p:txBody>
      </p:sp>
      <p:sp>
        <p:nvSpPr>
          <p:cNvPr id="34" name="Line 19"/>
          <p:cNvSpPr>
            <a:spLocks noChangeShapeType="1"/>
          </p:cNvSpPr>
          <p:nvPr/>
        </p:nvSpPr>
        <p:spPr bwMode="auto">
          <a:xfrm>
            <a:off x="6677025" y="3028950"/>
            <a:ext cx="877887" cy="280988"/>
          </a:xfrm>
          <a:prstGeom prst="line">
            <a:avLst/>
          </a:prstGeom>
          <a:noFill/>
          <a:ln w="9525">
            <a:solidFill>
              <a:schemeClr val="tx1"/>
            </a:solidFill>
            <a:prstDash val="dashDot"/>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35" name="Line 20"/>
          <p:cNvSpPr>
            <a:spLocks noChangeShapeType="1"/>
          </p:cNvSpPr>
          <p:nvPr/>
        </p:nvSpPr>
        <p:spPr bwMode="auto">
          <a:xfrm flipV="1">
            <a:off x="6049962" y="3028950"/>
            <a:ext cx="438150" cy="141288"/>
          </a:xfrm>
          <a:prstGeom prst="line">
            <a:avLst/>
          </a:prstGeom>
          <a:noFill/>
          <a:ln w="9525">
            <a:solidFill>
              <a:schemeClr val="tx1"/>
            </a:solidFill>
            <a:prstDash val="dashDot"/>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51" name="Line 21"/>
          <p:cNvSpPr>
            <a:spLocks noChangeShapeType="1"/>
          </p:cNvSpPr>
          <p:nvPr/>
        </p:nvSpPr>
        <p:spPr bwMode="auto">
          <a:xfrm flipH="1">
            <a:off x="5662612" y="3257550"/>
            <a:ext cx="292100" cy="352425"/>
          </a:xfrm>
          <a:prstGeom prst="line">
            <a:avLst/>
          </a:prstGeom>
          <a:noFill/>
          <a:ln w="9525">
            <a:solidFill>
              <a:schemeClr val="tx1"/>
            </a:solidFill>
            <a:prstDash val="dashDot"/>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52" name="Line 22"/>
          <p:cNvSpPr>
            <a:spLocks noChangeShapeType="1"/>
          </p:cNvSpPr>
          <p:nvPr/>
        </p:nvSpPr>
        <p:spPr bwMode="auto">
          <a:xfrm>
            <a:off x="5649912" y="3714750"/>
            <a:ext cx="1588" cy="703263"/>
          </a:xfrm>
          <a:prstGeom prst="line">
            <a:avLst/>
          </a:prstGeom>
          <a:noFill/>
          <a:ln w="9525">
            <a:solidFill>
              <a:schemeClr val="tx1"/>
            </a:solidFill>
            <a:prstDash val="dashDot"/>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53" name="Line 23"/>
          <p:cNvSpPr>
            <a:spLocks noChangeShapeType="1"/>
          </p:cNvSpPr>
          <p:nvPr/>
        </p:nvSpPr>
        <p:spPr bwMode="auto">
          <a:xfrm>
            <a:off x="5748337" y="4629150"/>
            <a:ext cx="511175" cy="352425"/>
          </a:xfrm>
          <a:prstGeom prst="line">
            <a:avLst/>
          </a:prstGeom>
          <a:noFill/>
          <a:ln w="9525">
            <a:solidFill>
              <a:schemeClr val="tx1"/>
            </a:solidFill>
            <a:prstDash val="dashDot"/>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54" name="Line 24"/>
          <p:cNvSpPr>
            <a:spLocks noChangeShapeType="1"/>
          </p:cNvSpPr>
          <p:nvPr/>
        </p:nvSpPr>
        <p:spPr bwMode="auto">
          <a:xfrm flipV="1">
            <a:off x="6369050" y="4400550"/>
            <a:ext cx="804862" cy="563563"/>
          </a:xfrm>
          <a:prstGeom prst="line">
            <a:avLst/>
          </a:prstGeom>
          <a:noFill/>
          <a:ln w="9525">
            <a:solidFill>
              <a:schemeClr val="tx1"/>
            </a:solidFill>
            <a:prstDash val="dashDot"/>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55" name="Line 25"/>
          <p:cNvSpPr>
            <a:spLocks noChangeShapeType="1"/>
          </p:cNvSpPr>
          <p:nvPr/>
        </p:nvSpPr>
        <p:spPr bwMode="auto">
          <a:xfrm flipH="1">
            <a:off x="7192962" y="3409950"/>
            <a:ext cx="438150" cy="914400"/>
          </a:xfrm>
          <a:prstGeom prst="line">
            <a:avLst/>
          </a:prstGeom>
          <a:noFill/>
          <a:ln w="9525">
            <a:solidFill>
              <a:schemeClr val="tx1"/>
            </a:solidFill>
            <a:prstDash val="dashDot"/>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56" name="Oval 26"/>
          <p:cNvSpPr>
            <a:spLocks noChangeArrowheads="1"/>
          </p:cNvSpPr>
          <p:nvPr/>
        </p:nvSpPr>
        <p:spPr bwMode="auto">
          <a:xfrm>
            <a:off x="6716712" y="3562350"/>
            <a:ext cx="74613" cy="74613"/>
          </a:xfrm>
          <a:prstGeom prst="ellipse">
            <a:avLst/>
          </a:prstGeom>
          <a:solidFill>
            <a:schemeClr val="accent1"/>
          </a:solidFill>
          <a:ln w="9525">
            <a:solidFill>
              <a:schemeClr val="tx1"/>
            </a:solidFill>
            <a:round/>
            <a:headEnd/>
            <a:tailEnd/>
          </a:ln>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57" name="Text Box 27"/>
          <p:cNvSpPr txBox="1">
            <a:spLocks noChangeArrowheads="1"/>
          </p:cNvSpPr>
          <p:nvPr/>
        </p:nvSpPr>
        <p:spPr bwMode="auto">
          <a:xfrm>
            <a:off x="4735512" y="1809750"/>
            <a:ext cx="1393330" cy="609398"/>
          </a:xfrm>
          <a:prstGeom prst="rect">
            <a:avLst/>
          </a:prstGeom>
          <a:noFill/>
          <a:ln w="9525">
            <a:noFill/>
            <a:miter lim="800000"/>
            <a:headEnd/>
            <a:tailEnd/>
          </a:ln>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nSpc>
                <a:spcPct val="70000"/>
              </a:lnSpc>
            </a:pPr>
            <a:r>
              <a:rPr lang="en-US" sz="1600" dirty="0">
                <a:solidFill>
                  <a:srgbClr val="FF0000"/>
                </a:solidFill>
              </a:rPr>
              <a:t>Point of a </a:t>
            </a:r>
          </a:p>
          <a:p>
            <a:pPr>
              <a:lnSpc>
                <a:spcPct val="70000"/>
              </a:lnSpc>
            </a:pPr>
            <a:r>
              <a:rPr lang="en-US" sz="1600" dirty="0">
                <a:solidFill>
                  <a:srgbClr val="FF0000"/>
                </a:solidFill>
              </a:rPr>
              <a:t>light emitting </a:t>
            </a:r>
          </a:p>
          <a:p>
            <a:pPr>
              <a:lnSpc>
                <a:spcPct val="70000"/>
              </a:lnSpc>
            </a:pPr>
            <a:r>
              <a:rPr lang="en-US" sz="1600" dirty="0">
                <a:solidFill>
                  <a:srgbClr val="FF0000"/>
                </a:solidFill>
              </a:rPr>
              <a:t>device</a:t>
            </a:r>
          </a:p>
        </p:txBody>
      </p:sp>
      <p:sp>
        <p:nvSpPr>
          <p:cNvPr id="58" name="Line 28"/>
          <p:cNvSpPr>
            <a:spLocks noChangeShapeType="1"/>
          </p:cNvSpPr>
          <p:nvPr/>
        </p:nvSpPr>
        <p:spPr bwMode="auto">
          <a:xfrm>
            <a:off x="5586412" y="2343150"/>
            <a:ext cx="292100" cy="703263"/>
          </a:xfrm>
          <a:prstGeom prst="line">
            <a:avLst/>
          </a:prstGeom>
          <a:noFill/>
          <a:ln w="9525">
            <a:solidFill>
              <a:schemeClr val="accent1"/>
            </a:solidFill>
            <a:round/>
            <a:headEnd/>
            <a:tailEnd type="triangle" w="med" len="me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59" name="Text Box 29"/>
          <p:cNvSpPr txBox="1">
            <a:spLocks noChangeArrowheads="1"/>
          </p:cNvSpPr>
          <p:nvPr/>
        </p:nvSpPr>
        <p:spPr bwMode="auto">
          <a:xfrm>
            <a:off x="5438746" y="6000750"/>
            <a:ext cx="2435282" cy="437043"/>
          </a:xfrm>
          <a:prstGeom prst="rect">
            <a:avLst/>
          </a:prstGeom>
          <a:noFill/>
          <a:ln w="9525">
            <a:noFill/>
            <a:miter lim="800000"/>
            <a:headEnd/>
            <a:tailEnd/>
          </a:ln>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lnSpc>
                <a:spcPct val="70000"/>
              </a:lnSpc>
            </a:pPr>
            <a:r>
              <a:rPr lang="en-US" sz="1600" dirty="0">
                <a:solidFill>
                  <a:srgbClr val="FF0000"/>
                </a:solidFill>
              </a:rPr>
              <a:t>Gamut formed by seven </a:t>
            </a:r>
          </a:p>
          <a:p>
            <a:pPr algn="ctr">
              <a:lnSpc>
                <a:spcPct val="70000"/>
              </a:lnSpc>
            </a:pPr>
            <a:r>
              <a:rPr lang="en-US" sz="1600" dirty="0">
                <a:solidFill>
                  <a:srgbClr val="FF0000"/>
                </a:solidFill>
              </a:rPr>
              <a:t>light emitting devices</a:t>
            </a:r>
          </a:p>
        </p:txBody>
      </p:sp>
      <p:sp>
        <p:nvSpPr>
          <p:cNvPr id="60" name="Line 30"/>
          <p:cNvSpPr>
            <a:spLocks noChangeShapeType="1"/>
          </p:cNvSpPr>
          <p:nvPr/>
        </p:nvSpPr>
        <p:spPr bwMode="auto">
          <a:xfrm flipV="1">
            <a:off x="6643687" y="4705350"/>
            <a:ext cx="73025" cy="1336675"/>
          </a:xfrm>
          <a:prstGeom prst="line">
            <a:avLst/>
          </a:prstGeom>
          <a:noFill/>
          <a:ln w="9525">
            <a:solidFill>
              <a:schemeClr val="accent1"/>
            </a:solidFill>
            <a:round/>
            <a:headEnd/>
            <a:tailEnd type="triangle" w="med" len="me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61" name="Line 31"/>
          <p:cNvSpPr>
            <a:spLocks noChangeShapeType="1"/>
          </p:cNvSpPr>
          <p:nvPr/>
        </p:nvSpPr>
        <p:spPr bwMode="auto">
          <a:xfrm>
            <a:off x="1535112" y="5391150"/>
            <a:ext cx="2057400" cy="0"/>
          </a:xfrm>
          <a:prstGeom prst="line">
            <a:avLst/>
          </a:prstGeom>
          <a:noFill/>
          <a:ln w="9525">
            <a:solidFill>
              <a:schemeClr val="tx1"/>
            </a:solidFill>
            <a:round/>
            <a:headEnd/>
            <a:tailEnd type="triangle" w="med" len="me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62" name="Line 32"/>
          <p:cNvSpPr>
            <a:spLocks noChangeShapeType="1"/>
          </p:cNvSpPr>
          <p:nvPr/>
        </p:nvSpPr>
        <p:spPr bwMode="auto">
          <a:xfrm flipV="1">
            <a:off x="2525712" y="4476750"/>
            <a:ext cx="0" cy="1828800"/>
          </a:xfrm>
          <a:prstGeom prst="line">
            <a:avLst/>
          </a:prstGeom>
          <a:noFill/>
          <a:ln w="9525">
            <a:solidFill>
              <a:schemeClr val="tx1"/>
            </a:solidFill>
            <a:round/>
            <a:headEnd/>
            <a:tailEnd type="triangle" w="med" len="me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63" name="Oval 33"/>
          <p:cNvSpPr>
            <a:spLocks noChangeArrowheads="1"/>
          </p:cNvSpPr>
          <p:nvPr/>
        </p:nvSpPr>
        <p:spPr bwMode="auto">
          <a:xfrm>
            <a:off x="1839912" y="4705350"/>
            <a:ext cx="1371600" cy="1371600"/>
          </a:xfrm>
          <a:prstGeom prst="ellipse">
            <a:avLst/>
          </a:prstGeom>
          <a:noFill/>
          <a:ln w="9525">
            <a:solidFill>
              <a:schemeClr val="tx1"/>
            </a:solidFill>
            <a:round/>
            <a:headEnd/>
            <a:tailEnd/>
          </a:ln>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64" name="Line 35"/>
          <p:cNvSpPr>
            <a:spLocks noChangeShapeType="1"/>
          </p:cNvSpPr>
          <p:nvPr/>
        </p:nvSpPr>
        <p:spPr bwMode="auto">
          <a:xfrm flipH="1">
            <a:off x="3211512" y="3790950"/>
            <a:ext cx="2971800" cy="1219200"/>
          </a:xfrm>
          <a:prstGeom prst="line">
            <a:avLst/>
          </a:prstGeom>
          <a:noFill/>
          <a:ln w="76200">
            <a:solidFill>
              <a:srgbClr val="FF0000"/>
            </a:solidFill>
            <a:round/>
            <a:headEnd/>
            <a:tailEnd type="triangle" w="med" len="me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65" name="Text Box 36"/>
          <p:cNvSpPr txBox="1">
            <a:spLocks noChangeArrowheads="1"/>
          </p:cNvSpPr>
          <p:nvPr/>
        </p:nvSpPr>
        <p:spPr bwMode="auto">
          <a:xfrm>
            <a:off x="2923115" y="5772150"/>
            <a:ext cx="1827743" cy="437043"/>
          </a:xfrm>
          <a:prstGeom prst="rect">
            <a:avLst/>
          </a:prstGeom>
          <a:noFill/>
          <a:ln w="9525">
            <a:noFill/>
            <a:miter lim="800000"/>
            <a:headEnd/>
            <a:tailEnd/>
          </a:ln>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lnSpc>
                <a:spcPct val="70000"/>
              </a:lnSpc>
            </a:pPr>
            <a:r>
              <a:rPr lang="en-US" sz="1600" dirty="0">
                <a:solidFill>
                  <a:srgbClr val="FF0000"/>
                </a:solidFill>
              </a:rPr>
              <a:t>Constellation</a:t>
            </a:r>
          </a:p>
          <a:p>
            <a:pPr algn="ctr">
              <a:lnSpc>
                <a:spcPct val="70000"/>
              </a:lnSpc>
            </a:pPr>
            <a:r>
              <a:rPr lang="en-US" sz="1600" dirty="0">
                <a:solidFill>
                  <a:srgbClr val="FF0000"/>
                </a:solidFill>
              </a:rPr>
              <a:t>area with radius </a:t>
            </a:r>
            <a:r>
              <a:rPr lang="en-US" sz="1600" i="1" dirty="0" err="1">
                <a:solidFill>
                  <a:srgbClr val="FF0000"/>
                </a:solidFill>
              </a:rPr>
              <a:t>r</a:t>
            </a:r>
            <a:r>
              <a:rPr lang="en-US" sz="1600" i="1" baseline="-25000" dirty="0" err="1">
                <a:solidFill>
                  <a:srgbClr val="FF0000"/>
                </a:solidFill>
              </a:rPr>
              <a:t>c</a:t>
            </a:r>
            <a:endParaRPr lang="en-US" sz="1600" i="1" baseline="-25000" dirty="0">
              <a:solidFill>
                <a:srgbClr val="FF0000"/>
              </a:solidFill>
            </a:endParaRPr>
          </a:p>
        </p:txBody>
      </p:sp>
      <p:sp>
        <p:nvSpPr>
          <p:cNvPr id="39" name="직사각형 38"/>
          <p:cNvSpPr/>
          <p:nvPr/>
        </p:nvSpPr>
        <p:spPr>
          <a:xfrm>
            <a:off x="2667000" y="5105400"/>
            <a:ext cx="283154" cy="276999"/>
          </a:xfrm>
          <a:prstGeom prst="rect">
            <a:avLst/>
          </a:prstGeom>
        </p:spPr>
        <p:txBody>
          <a:bodyPr wrap="none">
            <a:spAutoFit/>
          </a:bodyPr>
          <a:lstStyle/>
          <a:p>
            <a:r>
              <a:rPr lang="en-US" i="1" dirty="0" err="1" smtClean="0"/>
              <a:t>r</a:t>
            </a:r>
            <a:r>
              <a:rPr lang="en-US" i="1" baseline="-25000" dirty="0" err="1" smtClean="0"/>
              <a:t>c</a:t>
            </a:r>
            <a:endParaRPr lang="en-US" dirty="0"/>
          </a:p>
        </p:txBody>
      </p:sp>
      <p:sp>
        <p:nvSpPr>
          <p:cNvPr id="42" name="Rectangle 41"/>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Tree>
    <p:extLst>
      <p:ext uri="{BB962C8B-B14F-4D97-AF65-F5344CB8AC3E}">
        <p14:creationId xmlns:p14="http://schemas.microsoft.com/office/powerpoint/2010/main" val="2648016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533400"/>
            <a:ext cx="7772400" cy="1066800"/>
          </a:xfrm>
        </p:spPr>
        <p:txBody>
          <a:bodyPr/>
          <a:lstStyle/>
          <a:p>
            <a:pPr>
              <a:lnSpc>
                <a:spcPts val="3200"/>
              </a:lnSpc>
            </a:pPr>
            <a:r>
              <a:rPr lang="en-US" sz="3200" b="1" i="1" dirty="0" smtClean="0">
                <a:solidFill>
                  <a:srgbClr val="3366FF"/>
                </a:solidFill>
                <a:latin typeface="Calibri" pitchFamily="34" charset="0"/>
              </a:rPr>
              <a:t>GENERATION OF CONSTELLATION</a:t>
            </a:r>
            <a:endParaRPr lang="en-US" sz="3200" dirty="0">
              <a:solidFill>
                <a:srgbClr val="3366FF"/>
              </a:solidFill>
              <a:latin typeface="Calibri" pitchFamily="34" charset="0"/>
            </a:endParaRPr>
          </a:p>
        </p:txBody>
      </p:sp>
      <p:sp>
        <p:nvSpPr>
          <p:cNvPr id="36" name="내용 개체 틀 35"/>
          <p:cNvSpPr>
            <a:spLocks noGrp="1"/>
          </p:cNvSpPr>
          <p:nvPr>
            <p:ph idx="1"/>
          </p:nvPr>
        </p:nvSpPr>
        <p:spPr/>
        <p:txBody>
          <a:bodyPr/>
          <a:lstStyle/>
          <a:p>
            <a:pPr>
              <a:buNone/>
            </a:pPr>
            <a:r>
              <a:rPr lang="en-US" sz="1800" u="sng" dirty="0" smtClean="0"/>
              <a:t>Normalized constellation</a:t>
            </a:r>
          </a:p>
          <a:p>
            <a:pPr marL="0" indent="0">
              <a:buNone/>
            </a:pPr>
            <a:r>
              <a:rPr lang="en-US" sz="1600" dirty="0" smtClean="0"/>
              <a:t>Inside a unit circle centered at the original, 2</a:t>
            </a:r>
            <a:r>
              <a:rPr lang="en-US" sz="1600" i="1" baseline="30000" dirty="0" smtClean="0"/>
              <a:t>m</a:t>
            </a:r>
            <a:r>
              <a:rPr lang="en-US" sz="1600" i="1" dirty="0" smtClean="0"/>
              <a:t> </a:t>
            </a:r>
            <a:r>
              <a:rPr lang="en-US" sz="1600" dirty="0" smtClean="0"/>
              <a:t>points are assigned so that the minimum distance between any two points be maximized.</a:t>
            </a:r>
            <a:endParaRPr lang="en-US" sz="1600" dirty="0"/>
          </a:p>
        </p:txBody>
      </p:sp>
      <p:sp>
        <p:nvSpPr>
          <p:cNvPr id="77" name="슬라이드 번호 개체 틀 4"/>
          <p:cNvSpPr>
            <a:spLocks noGrp="1"/>
          </p:cNvSpPr>
          <p:nvPr>
            <p:ph type="sldNum" sz="quarter" idx="10"/>
          </p:nvPr>
        </p:nvSpPr>
        <p:spPr>
          <a:prstGeom prst="rect">
            <a:avLst/>
          </a:prstGeom>
        </p:spPr>
        <p:txBody>
          <a:bodyPr/>
          <a:lstStyle/>
          <a:p>
            <a:pPr>
              <a:defRPr/>
            </a:pPr>
            <a:r>
              <a:rPr lang="en-US" altLang="ko-KR" dirty="0" smtClean="0"/>
              <a:t>Slide </a:t>
            </a:r>
            <a:fld id="{4E4FA928-9E26-4F86-946C-2B3B31589A58}" type="slidenum">
              <a:rPr lang="en-US" altLang="ko-KR" smtClean="0"/>
              <a:pPr>
                <a:defRPr/>
              </a:pPr>
              <a:t>17</a:t>
            </a:fld>
            <a:endParaRPr lang="en-US" altLang="ko-KR" dirty="0"/>
          </a:p>
        </p:txBody>
      </p:sp>
      <p:sp>
        <p:nvSpPr>
          <p:cNvPr id="32" name="Rectangle 4"/>
          <p:cNvSpPr>
            <a:spLocks noGrp="1" noChangeArrowheads="1"/>
          </p:cNvSpPr>
          <p:nvPr>
            <p:ph type="dt" sz="half" idx="11"/>
          </p:nvPr>
        </p:nvSpPr>
        <p:spPr bwMode="auto">
          <a:xfrm>
            <a:off x="685800" y="304800"/>
            <a:ext cx="1600200" cy="307777"/>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sp>
        <p:nvSpPr>
          <p:cNvPr id="37" name="Line 31"/>
          <p:cNvSpPr>
            <a:spLocks noChangeShapeType="1"/>
          </p:cNvSpPr>
          <p:nvPr/>
        </p:nvSpPr>
        <p:spPr bwMode="auto">
          <a:xfrm>
            <a:off x="660400" y="5530850"/>
            <a:ext cx="2400300" cy="1588"/>
          </a:xfrm>
          <a:prstGeom prst="line">
            <a:avLst/>
          </a:prstGeom>
          <a:noFill/>
          <a:ln w="9525">
            <a:solidFill>
              <a:schemeClr val="tx1"/>
            </a:solidFill>
            <a:round/>
            <a:headEnd/>
            <a:tailEnd type="triangle" w="med" len="me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38" name="Line 32"/>
          <p:cNvSpPr>
            <a:spLocks noChangeShapeType="1"/>
          </p:cNvSpPr>
          <p:nvPr/>
        </p:nvSpPr>
        <p:spPr bwMode="auto">
          <a:xfrm flipV="1">
            <a:off x="1803400" y="4387850"/>
            <a:ext cx="1588" cy="2133600"/>
          </a:xfrm>
          <a:prstGeom prst="line">
            <a:avLst/>
          </a:prstGeom>
          <a:noFill/>
          <a:ln w="9525">
            <a:solidFill>
              <a:schemeClr val="tx1"/>
            </a:solidFill>
            <a:round/>
            <a:headEnd/>
            <a:tailEnd type="triangle" w="med" len="me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39" name="Oval 33"/>
          <p:cNvSpPr>
            <a:spLocks noChangeArrowheads="1"/>
          </p:cNvSpPr>
          <p:nvPr/>
        </p:nvSpPr>
        <p:spPr bwMode="auto">
          <a:xfrm>
            <a:off x="965200" y="4692650"/>
            <a:ext cx="1600200" cy="1600200"/>
          </a:xfrm>
          <a:prstGeom prst="ellipse">
            <a:avLst/>
          </a:prstGeom>
          <a:noFill/>
          <a:ln w="9525">
            <a:solidFill>
              <a:srgbClr val="B3BEEB"/>
            </a:solidFill>
            <a:round/>
            <a:headEnd/>
            <a:tailEnd/>
          </a:ln>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40" name="Line 37"/>
          <p:cNvSpPr>
            <a:spLocks noChangeShapeType="1"/>
          </p:cNvSpPr>
          <p:nvPr/>
        </p:nvSpPr>
        <p:spPr bwMode="auto">
          <a:xfrm>
            <a:off x="3251200" y="5073650"/>
            <a:ext cx="2400300" cy="1588"/>
          </a:xfrm>
          <a:prstGeom prst="line">
            <a:avLst/>
          </a:prstGeom>
          <a:noFill/>
          <a:ln w="9525">
            <a:solidFill>
              <a:schemeClr val="tx1"/>
            </a:solidFill>
            <a:round/>
            <a:headEnd/>
            <a:tailEnd type="triangle" w="med" len="me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41" name="Line 38"/>
          <p:cNvSpPr>
            <a:spLocks noChangeShapeType="1"/>
          </p:cNvSpPr>
          <p:nvPr/>
        </p:nvSpPr>
        <p:spPr bwMode="auto">
          <a:xfrm flipV="1">
            <a:off x="4394200" y="3930650"/>
            <a:ext cx="1588" cy="2133600"/>
          </a:xfrm>
          <a:prstGeom prst="line">
            <a:avLst/>
          </a:prstGeom>
          <a:noFill/>
          <a:ln w="9525">
            <a:solidFill>
              <a:schemeClr val="tx1"/>
            </a:solidFill>
            <a:round/>
            <a:headEnd/>
            <a:tailEnd type="triangle" w="med" len="me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42" name="Oval 39"/>
          <p:cNvSpPr>
            <a:spLocks noChangeArrowheads="1"/>
          </p:cNvSpPr>
          <p:nvPr/>
        </p:nvSpPr>
        <p:spPr bwMode="auto">
          <a:xfrm>
            <a:off x="3556000" y="4235450"/>
            <a:ext cx="1600200" cy="1600200"/>
          </a:xfrm>
          <a:prstGeom prst="ellipse">
            <a:avLst/>
          </a:prstGeom>
          <a:noFill/>
          <a:ln w="9525">
            <a:solidFill>
              <a:schemeClr val="tx1"/>
            </a:solidFill>
            <a:round/>
            <a:headEnd/>
            <a:tailEnd/>
          </a:ln>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43" name="Line 41"/>
          <p:cNvSpPr>
            <a:spLocks noChangeShapeType="1"/>
          </p:cNvSpPr>
          <p:nvPr/>
        </p:nvSpPr>
        <p:spPr bwMode="auto">
          <a:xfrm flipV="1">
            <a:off x="6527800" y="2254250"/>
            <a:ext cx="1588" cy="2133600"/>
          </a:xfrm>
          <a:prstGeom prst="line">
            <a:avLst/>
          </a:prstGeom>
          <a:noFill/>
          <a:ln w="9525">
            <a:solidFill>
              <a:schemeClr val="tx1"/>
            </a:solidFill>
            <a:round/>
            <a:headEnd/>
            <a:tailEnd type="triangle" w="med" len="med"/>
          </a:ln>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44" name="Oval 42"/>
          <p:cNvSpPr>
            <a:spLocks noChangeArrowheads="1"/>
          </p:cNvSpPr>
          <p:nvPr/>
        </p:nvSpPr>
        <p:spPr bwMode="auto">
          <a:xfrm>
            <a:off x="5689600" y="2559050"/>
            <a:ext cx="1600200" cy="1600200"/>
          </a:xfrm>
          <a:prstGeom prst="ellipse">
            <a:avLst/>
          </a:prstGeom>
          <a:noFill/>
          <a:ln w="9525">
            <a:solidFill>
              <a:schemeClr val="tx1"/>
            </a:solidFill>
            <a:round/>
            <a:headEnd/>
            <a:tailEnd/>
          </a:ln>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pic>
        <p:nvPicPr>
          <p:cNvPr id="45" name="Picture 44" descr="Circular_8QAM"/>
          <p:cNvPicPr>
            <a:picLocks noChangeAspect="1" noChangeArrowheads="1"/>
          </p:cNvPicPr>
          <p:nvPr/>
        </p:nvPicPr>
        <p:blipFill>
          <a:blip r:embed="rId2" cstate="print"/>
          <a:srcRect/>
          <a:stretch>
            <a:fillRect/>
          </a:stretch>
        </p:blipFill>
        <p:spPr bwMode="auto">
          <a:xfrm>
            <a:off x="3251200" y="3930650"/>
            <a:ext cx="3162300" cy="2463800"/>
          </a:xfrm>
          <a:prstGeom prst="rect">
            <a:avLst/>
          </a:prstGeom>
          <a:noFill/>
          <a:ln w="9525">
            <a:noFill/>
            <a:miter lim="800000"/>
            <a:headEnd/>
            <a:tailEnd/>
          </a:ln>
        </p:spPr>
      </p:pic>
      <p:pic>
        <p:nvPicPr>
          <p:cNvPr id="46" name="Picture 46" descr="Circular_16QAM"/>
          <p:cNvPicPr>
            <a:picLocks noChangeAspect="1" noChangeArrowheads="1"/>
          </p:cNvPicPr>
          <p:nvPr/>
        </p:nvPicPr>
        <p:blipFill>
          <a:blip r:embed="rId3" cstate="print"/>
          <a:srcRect/>
          <a:stretch>
            <a:fillRect/>
          </a:stretch>
        </p:blipFill>
        <p:spPr bwMode="auto">
          <a:xfrm>
            <a:off x="5610225" y="2101850"/>
            <a:ext cx="2714625" cy="2743200"/>
          </a:xfrm>
          <a:prstGeom prst="rect">
            <a:avLst/>
          </a:prstGeom>
          <a:noFill/>
          <a:ln w="9525">
            <a:noFill/>
            <a:miter lim="800000"/>
            <a:headEnd/>
            <a:tailEnd/>
          </a:ln>
        </p:spPr>
      </p:pic>
      <p:sp>
        <p:nvSpPr>
          <p:cNvPr id="47" name="Oval 47"/>
          <p:cNvSpPr>
            <a:spLocks noChangeArrowheads="1"/>
          </p:cNvSpPr>
          <p:nvPr/>
        </p:nvSpPr>
        <p:spPr bwMode="auto">
          <a:xfrm>
            <a:off x="889000" y="5454650"/>
            <a:ext cx="152400" cy="152400"/>
          </a:xfrm>
          <a:prstGeom prst="ellipse">
            <a:avLst/>
          </a:prstGeom>
          <a:solidFill>
            <a:schemeClr val="accent1"/>
          </a:solidFill>
          <a:ln w="9525">
            <a:solidFill>
              <a:schemeClr val="tx1"/>
            </a:solidFill>
            <a:round/>
            <a:headEnd/>
            <a:tailEnd/>
          </a:ln>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48" name="Oval 48"/>
          <p:cNvSpPr>
            <a:spLocks noChangeArrowheads="1"/>
          </p:cNvSpPr>
          <p:nvPr/>
        </p:nvSpPr>
        <p:spPr bwMode="auto">
          <a:xfrm>
            <a:off x="1727200" y="4616450"/>
            <a:ext cx="152400" cy="152400"/>
          </a:xfrm>
          <a:prstGeom prst="ellipse">
            <a:avLst/>
          </a:prstGeom>
          <a:solidFill>
            <a:schemeClr val="accent1"/>
          </a:solidFill>
          <a:ln w="9525">
            <a:solidFill>
              <a:schemeClr val="tx1"/>
            </a:solidFill>
            <a:round/>
            <a:headEnd/>
            <a:tailEnd/>
          </a:ln>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49" name="Oval 49"/>
          <p:cNvSpPr>
            <a:spLocks noChangeArrowheads="1"/>
          </p:cNvSpPr>
          <p:nvPr/>
        </p:nvSpPr>
        <p:spPr bwMode="auto">
          <a:xfrm>
            <a:off x="2489200" y="5454650"/>
            <a:ext cx="152400" cy="152400"/>
          </a:xfrm>
          <a:prstGeom prst="ellipse">
            <a:avLst/>
          </a:prstGeom>
          <a:solidFill>
            <a:schemeClr val="accent1"/>
          </a:solidFill>
          <a:ln w="9525">
            <a:solidFill>
              <a:schemeClr val="tx1"/>
            </a:solidFill>
            <a:round/>
            <a:headEnd/>
            <a:tailEnd/>
          </a:ln>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50" name="Oval 50"/>
          <p:cNvSpPr>
            <a:spLocks noChangeArrowheads="1"/>
          </p:cNvSpPr>
          <p:nvPr/>
        </p:nvSpPr>
        <p:spPr bwMode="auto">
          <a:xfrm>
            <a:off x="1727200" y="6216650"/>
            <a:ext cx="152400" cy="152400"/>
          </a:xfrm>
          <a:prstGeom prst="ellipse">
            <a:avLst/>
          </a:prstGeom>
          <a:solidFill>
            <a:schemeClr val="accent1"/>
          </a:solidFill>
          <a:ln w="9525">
            <a:solidFill>
              <a:schemeClr val="tx1"/>
            </a:solidFill>
            <a:round/>
            <a:headEnd/>
            <a:tailEnd/>
          </a:ln>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66" name="Text Box 51"/>
          <p:cNvSpPr txBox="1">
            <a:spLocks noChangeArrowheads="1"/>
          </p:cNvSpPr>
          <p:nvPr/>
        </p:nvSpPr>
        <p:spPr bwMode="auto">
          <a:xfrm>
            <a:off x="4622800" y="3702050"/>
            <a:ext cx="304800" cy="366713"/>
          </a:xfrm>
          <a:prstGeom prst="rect">
            <a:avLst/>
          </a:prstGeom>
          <a:solidFill>
            <a:schemeClr val="accent1"/>
          </a:solid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a:t>y</a:t>
            </a:r>
          </a:p>
        </p:txBody>
      </p:sp>
      <p:sp>
        <p:nvSpPr>
          <p:cNvPr id="67" name="Text Box 52"/>
          <p:cNvSpPr txBox="1">
            <a:spLocks noChangeArrowheads="1"/>
          </p:cNvSpPr>
          <p:nvPr/>
        </p:nvSpPr>
        <p:spPr bwMode="auto">
          <a:xfrm>
            <a:off x="1651000" y="4006850"/>
            <a:ext cx="304800" cy="366713"/>
          </a:xfrm>
          <a:prstGeom prst="rect">
            <a:avLst/>
          </a:prstGeom>
          <a:solidFill>
            <a:schemeClr val="accent1"/>
          </a:solid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a:t>y</a:t>
            </a:r>
          </a:p>
        </p:txBody>
      </p:sp>
      <p:sp>
        <p:nvSpPr>
          <p:cNvPr id="68" name="Text Box 53"/>
          <p:cNvSpPr txBox="1">
            <a:spLocks noChangeArrowheads="1"/>
          </p:cNvSpPr>
          <p:nvPr/>
        </p:nvSpPr>
        <p:spPr bwMode="auto">
          <a:xfrm>
            <a:off x="6756400" y="1873250"/>
            <a:ext cx="304800" cy="366713"/>
          </a:xfrm>
          <a:prstGeom prst="rect">
            <a:avLst/>
          </a:prstGeom>
          <a:solidFill>
            <a:schemeClr val="accent1"/>
          </a:solid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a:t>y</a:t>
            </a:r>
          </a:p>
        </p:txBody>
      </p:sp>
      <p:sp>
        <p:nvSpPr>
          <p:cNvPr id="69" name="Text Box 54"/>
          <p:cNvSpPr txBox="1">
            <a:spLocks noChangeArrowheads="1"/>
          </p:cNvSpPr>
          <p:nvPr/>
        </p:nvSpPr>
        <p:spPr bwMode="auto">
          <a:xfrm>
            <a:off x="3098800" y="5378450"/>
            <a:ext cx="304800" cy="366713"/>
          </a:xfrm>
          <a:prstGeom prst="rect">
            <a:avLst/>
          </a:prstGeom>
          <a:solidFill>
            <a:schemeClr val="accent1"/>
          </a:solid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a:t>x</a:t>
            </a:r>
          </a:p>
        </p:txBody>
      </p:sp>
      <p:sp>
        <p:nvSpPr>
          <p:cNvPr id="70" name="Text Box 55"/>
          <p:cNvSpPr txBox="1">
            <a:spLocks noChangeArrowheads="1"/>
          </p:cNvSpPr>
          <p:nvPr/>
        </p:nvSpPr>
        <p:spPr bwMode="auto">
          <a:xfrm>
            <a:off x="8280400" y="3397250"/>
            <a:ext cx="304800" cy="366713"/>
          </a:xfrm>
          <a:prstGeom prst="rect">
            <a:avLst/>
          </a:prstGeom>
          <a:solidFill>
            <a:schemeClr val="accent1"/>
          </a:solid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a:t>x</a:t>
            </a:r>
          </a:p>
        </p:txBody>
      </p:sp>
      <p:sp>
        <p:nvSpPr>
          <p:cNvPr id="71" name="Text Box 56"/>
          <p:cNvSpPr txBox="1">
            <a:spLocks noChangeArrowheads="1"/>
          </p:cNvSpPr>
          <p:nvPr/>
        </p:nvSpPr>
        <p:spPr bwMode="auto">
          <a:xfrm>
            <a:off x="6375400" y="4997450"/>
            <a:ext cx="304800" cy="366713"/>
          </a:xfrm>
          <a:prstGeom prst="rect">
            <a:avLst/>
          </a:prstGeom>
          <a:solidFill>
            <a:schemeClr val="accent1"/>
          </a:solid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a:t>x</a:t>
            </a:r>
          </a:p>
        </p:txBody>
      </p:sp>
      <p:sp>
        <p:nvSpPr>
          <p:cNvPr id="72" name="Text Box 57"/>
          <p:cNvSpPr txBox="1">
            <a:spLocks noChangeArrowheads="1"/>
          </p:cNvSpPr>
          <p:nvPr/>
        </p:nvSpPr>
        <p:spPr bwMode="auto">
          <a:xfrm>
            <a:off x="2336800" y="5911850"/>
            <a:ext cx="1250663" cy="584775"/>
          </a:xfrm>
          <a:prstGeom prst="rect">
            <a:avLst/>
          </a:prstGeom>
          <a:noFill/>
          <a:ln w="9525">
            <a:noFill/>
            <a:miter lim="800000"/>
            <a:headEnd/>
            <a:tailEnd/>
          </a:ln>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600" i="1" dirty="0">
                <a:solidFill>
                  <a:srgbClr val="FF0000"/>
                </a:solidFill>
              </a:rPr>
              <a:t>m</a:t>
            </a:r>
            <a:r>
              <a:rPr lang="en-US" sz="1600" dirty="0">
                <a:solidFill>
                  <a:srgbClr val="FF0000"/>
                </a:solidFill>
              </a:rPr>
              <a:t>=2 </a:t>
            </a:r>
          </a:p>
          <a:p>
            <a:r>
              <a:rPr lang="en-US" sz="1600" dirty="0">
                <a:solidFill>
                  <a:srgbClr val="FF0000"/>
                </a:solidFill>
              </a:rPr>
              <a:t>2</a:t>
            </a:r>
            <a:r>
              <a:rPr lang="en-US" sz="1600" i="1" baseline="30000" dirty="0">
                <a:solidFill>
                  <a:srgbClr val="FF0000"/>
                </a:solidFill>
              </a:rPr>
              <a:t>m</a:t>
            </a:r>
            <a:r>
              <a:rPr lang="en-US" sz="1600" dirty="0">
                <a:solidFill>
                  <a:srgbClr val="FF0000"/>
                </a:solidFill>
              </a:rPr>
              <a:t>=4 points</a:t>
            </a:r>
          </a:p>
        </p:txBody>
      </p:sp>
      <p:sp>
        <p:nvSpPr>
          <p:cNvPr id="73" name="Text Box 58"/>
          <p:cNvSpPr txBox="1">
            <a:spLocks noChangeArrowheads="1"/>
          </p:cNvSpPr>
          <p:nvPr/>
        </p:nvSpPr>
        <p:spPr bwMode="auto">
          <a:xfrm>
            <a:off x="5613400" y="5759450"/>
            <a:ext cx="1250663" cy="584775"/>
          </a:xfrm>
          <a:prstGeom prst="rect">
            <a:avLst/>
          </a:prstGeom>
          <a:noFill/>
          <a:ln w="9525">
            <a:noFill/>
            <a:miter lim="800000"/>
            <a:headEnd/>
            <a:tailEnd/>
          </a:ln>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600" i="1" dirty="0">
                <a:solidFill>
                  <a:srgbClr val="FF0000"/>
                </a:solidFill>
              </a:rPr>
              <a:t>m</a:t>
            </a:r>
            <a:r>
              <a:rPr lang="en-US" sz="1600" dirty="0">
                <a:solidFill>
                  <a:srgbClr val="FF0000"/>
                </a:solidFill>
              </a:rPr>
              <a:t>=3 </a:t>
            </a:r>
          </a:p>
          <a:p>
            <a:r>
              <a:rPr lang="en-US" sz="1600" dirty="0">
                <a:solidFill>
                  <a:srgbClr val="FF0000"/>
                </a:solidFill>
              </a:rPr>
              <a:t>2</a:t>
            </a:r>
            <a:r>
              <a:rPr lang="en-US" sz="1600" i="1" baseline="30000" dirty="0">
                <a:solidFill>
                  <a:srgbClr val="FF0000"/>
                </a:solidFill>
              </a:rPr>
              <a:t>m</a:t>
            </a:r>
            <a:r>
              <a:rPr lang="en-US" sz="1600" dirty="0">
                <a:solidFill>
                  <a:srgbClr val="FF0000"/>
                </a:solidFill>
              </a:rPr>
              <a:t>=8 points</a:t>
            </a:r>
          </a:p>
        </p:txBody>
      </p:sp>
      <p:sp>
        <p:nvSpPr>
          <p:cNvPr id="74" name="Text Box 59"/>
          <p:cNvSpPr txBox="1">
            <a:spLocks noChangeArrowheads="1"/>
          </p:cNvSpPr>
          <p:nvPr/>
        </p:nvSpPr>
        <p:spPr bwMode="auto">
          <a:xfrm>
            <a:off x="7137400" y="4464050"/>
            <a:ext cx="1364476" cy="584775"/>
          </a:xfrm>
          <a:prstGeom prst="rect">
            <a:avLst/>
          </a:prstGeom>
          <a:noFill/>
          <a:ln w="9525">
            <a:noFill/>
            <a:miter lim="800000"/>
            <a:headEnd/>
            <a:tailEnd/>
          </a:ln>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600" i="1" dirty="0">
                <a:solidFill>
                  <a:srgbClr val="FF0000"/>
                </a:solidFill>
              </a:rPr>
              <a:t>m</a:t>
            </a:r>
            <a:r>
              <a:rPr lang="en-US" sz="1600" dirty="0">
                <a:solidFill>
                  <a:srgbClr val="FF0000"/>
                </a:solidFill>
              </a:rPr>
              <a:t>=4 </a:t>
            </a:r>
          </a:p>
          <a:p>
            <a:r>
              <a:rPr lang="en-US" sz="1600" dirty="0">
                <a:solidFill>
                  <a:srgbClr val="FF0000"/>
                </a:solidFill>
              </a:rPr>
              <a:t>2</a:t>
            </a:r>
            <a:r>
              <a:rPr lang="en-US" sz="1600" i="1" baseline="30000" dirty="0">
                <a:solidFill>
                  <a:srgbClr val="FF0000"/>
                </a:solidFill>
              </a:rPr>
              <a:t>m</a:t>
            </a:r>
            <a:r>
              <a:rPr lang="en-US" sz="1600" dirty="0">
                <a:solidFill>
                  <a:srgbClr val="FF0000"/>
                </a:solidFill>
              </a:rPr>
              <a:t>=16 points</a:t>
            </a:r>
          </a:p>
        </p:txBody>
      </p:sp>
      <p:sp>
        <p:nvSpPr>
          <p:cNvPr id="75" name="Text Box 60"/>
          <p:cNvSpPr txBox="1">
            <a:spLocks noChangeArrowheads="1"/>
          </p:cNvSpPr>
          <p:nvPr/>
        </p:nvSpPr>
        <p:spPr bwMode="auto">
          <a:xfrm>
            <a:off x="796925" y="5795963"/>
            <a:ext cx="184150" cy="366712"/>
          </a:xfrm>
          <a:prstGeom prst="rect">
            <a:avLst/>
          </a:prstGeom>
          <a:noFill/>
          <a:ln w="9525">
            <a:noFill/>
            <a:miter lim="800000"/>
            <a:headEnd/>
            <a:tailEnd/>
          </a:ln>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76" name="Text Box 61"/>
          <p:cNvSpPr txBox="1">
            <a:spLocks noChangeArrowheads="1"/>
          </p:cNvSpPr>
          <p:nvPr/>
        </p:nvSpPr>
        <p:spPr bwMode="auto">
          <a:xfrm>
            <a:off x="685800" y="3505200"/>
            <a:ext cx="2717411" cy="338554"/>
          </a:xfrm>
          <a:prstGeom prst="rect">
            <a:avLst/>
          </a:prstGeom>
          <a:noFill/>
          <a:ln w="9525">
            <a:noFill/>
            <a:miter lim="800000"/>
            <a:headEnd/>
            <a:tailEnd/>
          </a:ln>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600" b="1" dirty="0">
                <a:solidFill>
                  <a:srgbClr val="FF0000"/>
                </a:solidFill>
              </a:rPr>
              <a:t>Examples of constellation</a:t>
            </a:r>
          </a:p>
        </p:txBody>
      </p:sp>
      <p:sp>
        <p:nvSpPr>
          <p:cNvPr id="33" name="Rectangle 32"/>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Tree>
    <p:extLst>
      <p:ext uri="{BB962C8B-B14F-4D97-AF65-F5344CB8AC3E}">
        <p14:creationId xmlns:p14="http://schemas.microsoft.com/office/powerpoint/2010/main" val="14552400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533400"/>
            <a:ext cx="7772400" cy="1066800"/>
          </a:xfrm>
        </p:spPr>
        <p:txBody>
          <a:bodyPr/>
          <a:lstStyle/>
          <a:p>
            <a:pPr>
              <a:lnSpc>
                <a:spcPts val="3200"/>
              </a:lnSpc>
            </a:pPr>
            <a:r>
              <a:rPr lang="en-US" sz="3200" b="1" i="1" dirty="0" smtClean="0">
                <a:solidFill>
                  <a:srgbClr val="3366FF"/>
                </a:solidFill>
                <a:latin typeface="Calibri" pitchFamily="34" charset="0"/>
              </a:rPr>
              <a:t>CONCLUSIONS</a:t>
            </a:r>
            <a:endParaRPr lang="en-US" sz="3200" dirty="0">
              <a:solidFill>
                <a:srgbClr val="3366FF"/>
              </a:solidFill>
              <a:latin typeface="Calibri" pitchFamily="34" charset="0"/>
            </a:endParaRPr>
          </a:p>
        </p:txBody>
      </p:sp>
      <p:sp>
        <p:nvSpPr>
          <p:cNvPr id="3" name="내용 개체 틀 2"/>
          <p:cNvSpPr>
            <a:spLocks noGrp="1"/>
          </p:cNvSpPr>
          <p:nvPr>
            <p:ph idx="1"/>
          </p:nvPr>
        </p:nvSpPr>
        <p:spPr>
          <a:xfrm>
            <a:off x="685800" y="1828800"/>
            <a:ext cx="7772400" cy="4114800"/>
          </a:xfrm>
        </p:spPr>
        <p:txBody>
          <a:bodyPr/>
          <a:lstStyle/>
          <a:p>
            <a:r>
              <a:rPr lang="en-US" sz="1800" dirty="0" smtClean="0"/>
              <a:t>Color space modulation scheme has some advantages over conventional schemes</a:t>
            </a:r>
          </a:p>
          <a:p>
            <a:pPr lvl="1"/>
            <a:r>
              <a:rPr lang="en-US" sz="1600" dirty="0" smtClean="0"/>
              <a:t>Independent of brightness control</a:t>
            </a:r>
          </a:p>
          <a:p>
            <a:pPr lvl="2"/>
            <a:r>
              <a:rPr lang="en-US" sz="1600" dirty="0" smtClean="0"/>
              <a:t>Not to be affected by brightness control.</a:t>
            </a:r>
          </a:p>
          <a:p>
            <a:pPr lvl="1"/>
            <a:r>
              <a:rPr lang="en-US" sz="1600" dirty="0" smtClean="0"/>
              <a:t>Dependency of light source (such as LEDs) characteristics</a:t>
            </a:r>
          </a:p>
          <a:p>
            <a:pPr lvl="2"/>
            <a:r>
              <a:rPr lang="en-US" sz="1600" dirty="0" smtClean="0"/>
              <a:t>Modulation technique applied is not directly dependent on technical characteristics of LEDs or other light sources deployed.</a:t>
            </a:r>
          </a:p>
          <a:p>
            <a:pPr lvl="1"/>
            <a:r>
              <a:rPr lang="en-US" sz="1600" dirty="0" smtClean="0"/>
              <a:t>Not (or negligibly) affected by background noise</a:t>
            </a:r>
          </a:p>
          <a:p>
            <a:pPr lvl="1"/>
            <a:r>
              <a:rPr lang="en-US" sz="1600" dirty="0" err="1" smtClean="0"/>
              <a:t>Adaptiveness</a:t>
            </a:r>
            <a:r>
              <a:rPr lang="en-US" sz="1600" dirty="0" smtClean="0"/>
              <a:t> to various data rates</a:t>
            </a:r>
          </a:p>
          <a:p>
            <a:pPr lvl="1"/>
            <a:r>
              <a:rPr lang="en-US" sz="1600" dirty="0" smtClean="0"/>
              <a:t>Simple implementation</a:t>
            </a:r>
          </a:p>
          <a:p>
            <a:r>
              <a:rPr lang="en-US" sz="1800" dirty="0" smtClean="0"/>
              <a:t>Fore this scheme, color spaces with better perceptual uniformity are more desirable</a:t>
            </a:r>
          </a:p>
          <a:p>
            <a:pPr lvl="1"/>
            <a:r>
              <a:rPr lang="en-US" sz="1600" dirty="0" smtClean="0"/>
              <a:t>So far, CIE 1976 is a strong candidate.</a:t>
            </a:r>
          </a:p>
          <a:p>
            <a:r>
              <a:rPr lang="en-US" sz="1800" dirty="0" smtClean="0"/>
              <a:t>This modulation scheme can be applied to vehicular light communication areas.</a:t>
            </a:r>
          </a:p>
          <a:p>
            <a:pPr lvl="1"/>
            <a:endParaRPr lang="en-US" sz="1600" dirty="0" smtClean="0"/>
          </a:p>
        </p:txBody>
      </p:sp>
      <p:sp>
        <p:nvSpPr>
          <p:cNvPr id="5" name="슬라이드 번호 개체 틀 4"/>
          <p:cNvSpPr>
            <a:spLocks noGrp="1"/>
          </p:cNvSpPr>
          <p:nvPr>
            <p:ph type="sldNum" sz="quarter" idx="4294967295"/>
          </p:nvPr>
        </p:nvSpPr>
        <p:spPr>
          <a:xfrm>
            <a:off x="4344988" y="6449927"/>
            <a:ext cx="608012" cy="204958"/>
          </a:xfrm>
          <a:prstGeom prst="rect">
            <a:avLst/>
          </a:prstGeom>
        </p:spPr>
        <p:txBody>
          <a:bodyPr/>
          <a:lstStyle/>
          <a:p>
            <a:pPr>
              <a:defRPr/>
            </a:pPr>
            <a:r>
              <a:rPr lang="en-US" altLang="ko-KR" dirty="0" smtClean="0"/>
              <a:t>Slide </a:t>
            </a:r>
            <a:fld id="{4E4FA928-9E26-4F86-946C-2B3B31589A58}" type="slidenum">
              <a:rPr lang="en-US" altLang="ko-KR" smtClean="0"/>
              <a:pPr>
                <a:defRPr/>
              </a:pPr>
              <a:t>18</a:t>
            </a:fld>
            <a:endParaRPr lang="en-US" altLang="ko-KR" dirty="0"/>
          </a:p>
        </p:txBody>
      </p:sp>
      <p:sp>
        <p:nvSpPr>
          <p:cNvPr id="6" name="Rectangle 4"/>
          <p:cNvSpPr>
            <a:spLocks noGrp="1" noChangeArrowheads="1"/>
          </p:cNvSpPr>
          <p:nvPr>
            <p:ph type="dt" sz="quarter" idx="4294967295"/>
          </p:nvPr>
        </p:nvSpPr>
        <p:spPr bwMode="auto">
          <a:xfrm>
            <a:off x="609600" y="304800"/>
            <a:ext cx="1600200" cy="30797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sp>
        <p:nvSpPr>
          <p:cNvPr id="7" name="Rectangle 6"/>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Tree>
    <p:extLst>
      <p:ext uri="{BB962C8B-B14F-4D97-AF65-F5344CB8AC3E}">
        <p14:creationId xmlns:p14="http://schemas.microsoft.com/office/powerpoint/2010/main" val="21344554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txBox="1">
            <a:spLocks noGrp="1"/>
          </p:cNvSpPr>
          <p:nvPr/>
        </p:nvSpPr>
        <p:spPr bwMode="auto">
          <a:xfrm>
            <a:off x="4344988" y="6483350"/>
            <a:ext cx="530225"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kumimoji="0" lang="en-US" altLang="ko-KR" sz="1200" dirty="0"/>
              <a:t>Slide </a:t>
            </a:r>
            <a:fld id="{207AD525-FC69-4E3D-A65D-7DFAE689890A}" type="slidenum">
              <a:rPr kumimoji="0" lang="en-US" altLang="ko-KR" sz="1200"/>
              <a:pPr algn="ctr">
                <a:spcBef>
                  <a:spcPct val="0"/>
                </a:spcBef>
                <a:buFontTx/>
                <a:buNone/>
              </a:pPr>
              <a:t>2</a:t>
            </a:fld>
            <a:endParaRPr kumimoji="0" lang="en-US" altLang="ko-KR" sz="1200" dirty="0"/>
          </a:p>
        </p:txBody>
      </p:sp>
      <p:sp>
        <p:nvSpPr>
          <p:cNvPr id="46084" name="TextBox 3"/>
          <p:cNvSpPr txBox="1">
            <a:spLocks noChangeArrowheads="1"/>
          </p:cNvSpPr>
          <p:nvPr/>
        </p:nvSpPr>
        <p:spPr bwMode="auto">
          <a:xfrm>
            <a:off x="1676400" y="3505200"/>
            <a:ext cx="5943600"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latinLnBrk="1" hangingPunct="1">
              <a:spcBef>
                <a:spcPct val="0"/>
              </a:spcBef>
              <a:buNone/>
            </a:pPr>
            <a:r>
              <a:rPr kumimoji="0" lang="en-US" altLang="ko-KR" sz="2000" dirty="0"/>
              <a:t>Soo-Young Chang [SYCA] </a:t>
            </a:r>
          </a:p>
          <a:p>
            <a:pPr algn="ctr" eaLnBrk="1" latinLnBrk="1" hangingPunct="1">
              <a:spcBef>
                <a:spcPct val="0"/>
              </a:spcBef>
              <a:buNone/>
            </a:pPr>
            <a:r>
              <a:rPr lang="en-US" altLang="ko-KR" sz="2000" dirty="0" smtClean="0"/>
              <a:t>and</a:t>
            </a:r>
          </a:p>
          <a:p>
            <a:pPr algn="ctr" eaLnBrk="1" latinLnBrk="1" hangingPunct="1">
              <a:spcBef>
                <a:spcPct val="0"/>
              </a:spcBef>
              <a:buNone/>
            </a:pPr>
            <a:r>
              <a:rPr lang="en-US" altLang="ko-KR" sz="2000" dirty="0" err="1" smtClean="0"/>
              <a:t>Jaesang</a:t>
            </a:r>
            <a:r>
              <a:rPr lang="en-US" altLang="ko-KR" sz="2000" dirty="0" smtClean="0"/>
              <a:t> Cha</a:t>
            </a:r>
            <a:r>
              <a:rPr kumimoji="0" lang="en-US" altLang="ko-KR" sz="2000" dirty="0" smtClean="0"/>
              <a:t> [</a:t>
            </a:r>
            <a:r>
              <a:rPr lang="en-US" altLang="ko-KR" sz="2000" dirty="0" smtClean="0"/>
              <a:t>SNUST</a:t>
            </a:r>
            <a:r>
              <a:rPr kumimoji="0" lang="en-US" altLang="ko-KR" sz="2000" dirty="0" smtClean="0"/>
              <a:t>]</a:t>
            </a:r>
          </a:p>
        </p:txBody>
      </p:sp>
      <p:sp>
        <p:nvSpPr>
          <p:cNvPr id="46085" name="TextBox 4"/>
          <p:cNvSpPr txBox="1">
            <a:spLocks noChangeArrowheads="1"/>
          </p:cNvSpPr>
          <p:nvPr/>
        </p:nvSpPr>
        <p:spPr bwMode="auto">
          <a:xfrm>
            <a:off x="838200" y="2362200"/>
            <a:ext cx="7619999"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latinLnBrk="1" hangingPunct="1">
              <a:spcBef>
                <a:spcPct val="0"/>
              </a:spcBef>
              <a:buFontTx/>
              <a:buNone/>
            </a:pPr>
            <a:r>
              <a:rPr lang="en-US" altLang="ko-KR" sz="2800" b="1" dirty="0"/>
              <a:t>Various Color Spaces for </a:t>
            </a:r>
            <a:r>
              <a:rPr lang="en-US" altLang="ko-KR" sz="2800" b="1" dirty="0" smtClean="0"/>
              <a:t>Vehicular Light </a:t>
            </a:r>
          </a:p>
          <a:p>
            <a:pPr algn="ctr" eaLnBrk="1" latinLnBrk="1" hangingPunct="1">
              <a:spcBef>
                <a:spcPct val="0"/>
              </a:spcBef>
              <a:buFontTx/>
              <a:buNone/>
            </a:pPr>
            <a:r>
              <a:rPr lang="en-US" altLang="ko-KR" sz="2800" b="1" dirty="0" smtClean="0"/>
              <a:t>Communication Modulation</a:t>
            </a:r>
            <a:endParaRPr lang="en-US" altLang="ko-KR" sz="2800" b="1" dirty="0"/>
          </a:p>
        </p:txBody>
      </p:sp>
      <p:sp>
        <p:nvSpPr>
          <p:cNvPr id="11" name="Rectangle 4"/>
          <p:cNvSpPr>
            <a:spLocks noGrp="1" noChangeArrowheads="1"/>
          </p:cNvSpPr>
          <p:nvPr>
            <p:ph type="dt" sz="half" idx="11"/>
          </p:nvPr>
        </p:nvSpPr>
        <p:spPr bwMode="auto">
          <a:xfrm>
            <a:off x="685800" y="304800"/>
            <a:ext cx="1600200" cy="307777"/>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sp>
        <p:nvSpPr>
          <p:cNvPr id="15" name="Rectangle 14"/>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533400"/>
            <a:ext cx="7772400" cy="1066800"/>
          </a:xfrm>
        </p:spPr>
        <p:txBody>
          <a:bodyPr/>
          <a:lstStyle/>
          <a:p>
            <a:r>
              <a:rPr lang="en-US" sz="3200" b="1" i="1" dirty="0" smtClean="0">
                <a:solidFill>
                  <a:srgbClr val="3366FF"/>
                </a:solidFill>
                <a:latin typeface="Calibri" pitchFamily="34" charset="0"/>
              </a:rPr>
              <a:t>CONSIDERATIONS FOR HIGH EFFICIENT  MODULATION FOR LIGHT SIGNALS</a:t>
            </a:r>
            <a:endParaRPr lang="en-US" sz="3200" dirty="0">
              <a:solidFill>
                <a:srgbClr val="3366FF"/>
              </a:solidFill>
              <a:latin typeface="Calibri" pitchFamily="34" charset="0"/>
            </a:endParaRPr>
          </a:p>
        </p:txBody>
      </p:sp>
      <p:sp>
        <p:nvSpPr>
          <p:cNvPr id="3" name="내용 개체 틀 2"/>
          <p:cNvSpPr>
            <a:spLocks noGrp="1"/>
          </p:cNvSpPr>
          <p:nvPr>
            <p:ph idx="1"/>
          </p:nvPr>
        </p:nvSpPr>
        <p:spPr/>
        <p:txBody>
          <a:bodyPr/>
          <a:lstStyle/>
          <a:p>
            <a:r>
              <a:rPr lang="en-US" sz="1800" dirty="0" smtClean="0"/>
              <a:t>Need of brightness control or not</a:t>
            </a:r>
          </a:p>
          <a:p>
            <a:pPr lvl="1"/>
            <a:r>
              <a:rPr lang="en-US" sz="1600" dirty="0" smtClean="0"/>
              <a:t>Need superior brightness for optical wireless communications?</a:t>
            </a:r>
          </a:p>
          <a:p>
            <a:pPr lvl="1"/>
            <a:r>
              <a:rPr lang="en-US" sz="1600" dirty="0" smtClean="0"/>
              <a:t>It is more desirable for performance not to be affected by brightness control.</a:t>
            </a:r>
          </a:p>
          <a:p>
            <a:r>
              <a:rPr lang="en-US" sz="1800" dirty="0" smtClean="0"/>
              <a:t>Dependency of light source characteristics</a:t>
            </a:r>
          </a:p>
          <a:p>
            <a:pPr lvl="1"/>
            <a:r>
              <a:rPr lang="en-US" sz="1600" dirty="0" smtClean="0"/>
              <a:t>Is a modulation technique applied not dependent on technical characteristics of LEDs or other light sources deployed?</a:t>
            </a:r>
          </a:p>
          <a:p>
            <a:r>
              <a:rPr lang="en-US" sz="1800" dirty="0" smtClean="0"/>
              <a:t>Not (or negligibly) affected by background noise or not</a:t>
            </a:r>
          </a:p>
          <a:p>
            <a:pPr lvl="1"/>
            <a:r>
              <a:rPr lang="en-US" sz="1600" dirty="0" smtClean="0"/>
              <a:t>Offsetting the impact of background light sources</a:t>
            </a:r>
          </a:p>
          <a:p>
            <a:pPr lvl="1"/>
            <a:r>
              <a:rPr lang="en-US" sz="1600" dirty="0" smtClean="0"/>
              <a:t>Stable data transmission should be achieved even if the background noise is strong.</a:t>
            </a:r>
          </a:p>
          <a:p>
            <a:pPr lvl="1"/>
            <a:r>
              <a:rPr lang="en-US" sz="1600" dirty="0" smtClean="0"/>
              <a:t>Offers high robustness to background light</a:t>
            </a:r>
          </a:p>
          <a:p>
            <a:r>
              <a:rPr lang="en-US" sz="1800" dirty="0" smtClean="0"/>
              <a:t>Data speed</a:t>
            </a:r>
          </a:p>
          <a:p>
            <a:pPr lvl="1"/>
            <a:r>
              <a:rPr lang="en-US" sz="1600" dirty="0" smtClean="0"/>
              <a:t>Low to high data rates to be realized: adaptive to the amount of information delivered</a:t>
            </a:r>
          </a:p>
          <a:p>
            <a:pPr lvl="1"/>
            <a:r>
              <a:rPr lang="en-US" sz="1600" b="1" dirty="0" err="1" smtClean="0">
                <a:solidFill>
                  <a:srgbClr val="FF0000"/>
                </a:solidFill>
              </a:rPr>
              <a:t>Adaptiveness</a:t>
            </a:r>
            <a:r>
              <a:rPr lang="en-US" sz="1600" b="1" dirty="0" smtClean="0">
                <a:solidFill>
                  <a:srgbClr val="FF0000"/>
                </a:solidFill>
              </a:rPr>
              <a:t> to various data rates is important.</a:t>
            </a:r>
          </a:p>
        </p:txBody>
      </p:sp>
      <p:sp>
        <p:nvSpPr>
          <p:cNvPr id="5" name="슬라이드 번호 개체 틀 4"/>
          <p:cNvSpPr>
            <a:spLocks noGrp="1"/>
          </p:cNvSpPr>
          <p:nvPr>
            <p:ph type="sldNum" sz="quarter" idx="10"/>
          </p:nvPr>
        </p:nvSpPr>
        <p:spPr>
          <a:prstGeom prst="rect">
            <a:avLst/>
          </a:prstGeom>
        </p:spPr>
        <p:txBody>
          <a:bodyPr/>
          <a:lstStyle/>
          <a:p>
            <a:pPr>
              <a:defRPr/>
            </a:pPr>
            <a:r>
              <a:rPr lang="en-US" altLang="ko-KR" dirty="0" smtClean="0"/>
              <a:t>Slide </a:t>
            </a:r>
            <a:fld id="{4E4FA928-9E26-4F86-946C-2B3B31589A58}" type="slidenum">
              <a:rPr lang="en-US" altLang="ko-KR" smtClean="0"/>
              <a:pPr>
                <a:defRPr/>
              </a:pPr>
              <a:t>3</a:t>
            </a:fld>
            <a:endParaRPr lang="en-US" altLang="ko-KR" dirty="0"/>
          </a:p>
        </p:txBody>
      </p:sp>
      <p:sp>
        <p:nvSpPr>
          <p:cNvPr id="7" name="Rectangle 4"/>
          <p:cNvSpPr>
            <a:spLocks noGrp="1" noChangeArrowheads="1"/>
          </p:cNvSpPr>
          <p:nvPr>
            <p:ph type="dt" sz="half" idx="11"/>
          </p:nvPr>
        </p:nvSpPr>
        <p:spPr bwMode="auto">
          <a:xfrm>
            <a:off x="685800" y="304800"/>
            <a:ext cx="1600200" cy="307777"/>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sp>
        <p:nvSpPr>
          <p:cNvPr id="9" name="Rectangle 8"/>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Tree>
    <p:extLst>
      <p:ext uri="{BB962C8B-B14F-4D97-AF65-F5344CB8AC3E}">
        <p14:creationId xmlns:p14="http://schemas.microsoft.com/office/powerpoint/2010/main" val="4279793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28600" y="533400"/>
            <a:ext cx="8686800" cy="1143000"/>
          </a:xfrm>
        </p:spPr>
        <p:txBody>
          <a:bodyPr/>
          <a:lstStyle/>
          <a:p>
            <a:pPr eaLnBrk="1" hangingPunct="1">
              <a:lnSpc>
                <a:spcPct val="90000"/>
              </a:lnSpc>
            </a:pPr>
            <a:r>
              <a:rPr lang="en-US" sz="3200" b="1" i="1" dirty="0">
                <a:solidFill>
                  <a:srgbClr val="3366FF"/>
                </a:solidFill>
                <a:latin typeface="Calibri"/>
                <a:cs typeface="Calibri"/>
              </a:rPr>
              <a:t>BASIC CONCEPT: MULTIPLE COORDINATES TO REPRESENT COLORS</a:t>
            </a:r>
          </a:p>
        </p:txBody>
      </p:sp>
      <p:sp>
        <p:nvSpPr>
          <p:cNvPr id="27651" name="Rectangle 3"/>
          <p:cNvSpPr>
            <a:spLocks noGrp="1" noChangeArrowheads="1"/>
          </p:cNvSpPr>
          <p:nvPr>
            <p:ph type="body" idx="1"/>
          </p:nvPr>
        </p:nvSpPr>
        <p:spPr/>
        <p:txBody>
          <a:bodyPr/>
          <a:lstStyle/>
          <a:p>
            <a:pPr eaLnBrk="1" hangingPunct="1">
              <a:lnSpc>
                <a:spcPct val="80000"/>
              </a:lnSpc>
            </a:pPr>
            <a:r>
              <a:rPr lang="en-US" sz="1800" dirty="0">
                <a:latin typeface="Arial" charset="0"/>
                <a:cs typeface="Arial" charset="0"/>
              </a:rPr>
              <a:t>A color can be generated by mixing lights from multiple light emitting devices such as LEDs.</a:t>
            </a:r>
          </a:p>
          <a:p>
            <a:pPr lvl="1" eaLnBrk="1" hangingPunct="1">
              <a:lnSpc>
                <a:spcPct val="80000"/>
              </a:lnSpc>
            </a:pPr>
            <a:r>
              <a:rPr lang="en-US" sz="1600" dirty="0">
                <a:latin typeface="Arial" charset="0"/>
                <a:cs typeface="Arial" charset="0"/>
              </a:rPr>
              <a:t>It is not necessary that light of a color can be generated by mixing lights from multiple light emitting devices with a unique set of intensities of lights. </a:t>
            </a:r>
          </a:p>
          <a:p>
            <a:pPr lvl="1" eaLnBrk="1" hangingPunct="1">
              <a:lnSpc>
                <a:spcPct val="80000"/>
              </a:lnSpc>
            </a:pPr>
            <a:r>
              <a:rPr lang="en-US" sz="1600" dirty="0">
                <a:latin typeface="Arial" charset="0"/>
                <a:cs typeface="Arial" charset="0"/>
              </a:rPr>
              <a:t>A multi dimensional space can be considered to represent colors.</a:t>
            </a:r>
          </a:p>
          <a:p>
            <a:pPr lvl="1" eaLnBrk="1" hangingPunct="1">
              <a:lnSpc>
                <a:spcPct val="80000"/>
              </a:lnSpc>
              <a:buFontTx/>
              <a:buNone/>
            </a:pPr>
            <a:r>
              <a:rPr lang="en-US" sz="1600" dirty="0">
                <a:solidFill>
                  <a:srgbClr val="FF0000"/>
                </a:solidFill>
                <a:latin typeface="Arial" charset="0"/>
                <a:cs typeface="Arial" charset="0"/>
                <a:sym typeface="Wingdings" charset="0"/>
              </a:rPr>
              <a:t> A multi dimensional light space can be used for color representation</a:t>
            </a:r>
            <a:r>
              <a:rPr lang="en-US" sz="1600" dirty="0">
                <a:solidFill>
                  <a:srgbClr val="FF0000"/>
                </a:solidFill>
                <a:latin typeface="Arial" charset="0"/>
                <a:cs typeface="Arial" charset="0"/>
              </a:rPr>
              <a:t>, but generally it is not true that there is only one point to represent each color: multiple points can be identified for a color.</a:t>
            </a:r>
          </a:p>
          <a:p>
            <a:pPr eaLnBrk="1" hangingPunct="1">
              <a:lnSpc>
                <a:spcPct val="80000"/>
              </a:lnSpc>
            </a:pPr>
            <a:r>
              <a:rPr lang="en-US" sz="1800" dirty="0">
                <a:latin typeface="Arial" charset="0"/>
                <a:cs typeface="Arial" charset="0"/>
              </a:rPr>
              <a:t>In the modulation scheme suggested in this </a:t>
            </a:r>
            <a:r>
              <a:rPr lang="en-US" sz="1800" dirty="0" smtClean="0">
                <a:latin typeface="Arial" charset="0"/>
                <a:cs typeface="Arial" charset="0"/>
              </a:rPr>
              <a:t>contribution, </a:t>
            </a:r>
            <a:r>
              <a:rPr lang="en-US" sz="1800" dirty="0">
                <a:latin typeface="Arial" charset="0"/>
                <a:cs typeface="Arial" charset="0"/>
              </a:rPr>
              <a:t>two coordinates (</a:t>
            </a:r>
            <a:r>
              <a:rPr lang="en-US" sz="1800" i="1" dirty="0">
                <a:latin typeface="Arial" charset="0"/>
                <a:cs typeface="Arial" charset="0"/>
              </a:rPr>
              <a:t>x</a:t>
            </a:r>
            <a:r>
              <a:rPr lang="en-US" sz="1800" dirty="0">
                <a:latin typeface="Arial" charset="0"/>
                <a:cs typeface="Arial" charset="0"/>
              </a:rPr>
              <a:t> and </a:t>
            </a:r>
            <a:r>
              <a:rPr lang="en-US" sz="1800" i="1" dirty="0">
                <a:latin typeface="Arial" charset="0"/>
                <a:cs typeface="Arial" charset="0"/>
              </a:rPr>
              <a:t>y</a:t>
            </a:r>
            <a:r>
              <a:rPr lang="en-US" sz="1800" dirty="0">
                <a:latin typeface="Arial" charset="0"/>
                <a:cs typeface="Arial" charset="0"/>
              </a:rPr>
              <a:t>) for a two dimensional light space are considered.</a:t>
            </a:r>
          </a:p>
          <a:p>
            <a:pPr lvl="1" eaLnBrk="1" hangingPunct="1">
              <a:lnSpc>
                <a:spcPct val="80000"/>
              </a:lnSpc>
            </a:pPr>
            <a:r>
              <a:rPr lang="en-US" sz="1600" i="1" dirty="0">
                <a:latin typeface="Arial" charset="0"/>
                <a:cs typeface="Arial" charset="0"/>
              </a:rPr>
              <a:t>x</a:t>
            </a:r>
            <a:r>
              <a:rPr lang="en-US" sz="1600" dirty="0">
                <a:latin typeface="Arial" charset="0"/>
                <a:cs typeface="Arial" charset="0"/>
              </a:rPr>
              <a:t> and </a:t>
            </a:r>
            <a:r>
              <a:rPr lang="en-US" sz="1600" i="1" dirty="0">
                <a:latin typeface="Arial" charset="0"/>
                <a:cs typeface="Arial" charset="0"/>
              </a:rPr>
              <a:t>y</a:t>
            </a:r>
            <a:r>
              <a:rPr lang="en-US" sz="1600" dirty="0">
                <a:latin typeface="Arial" charset="0"/>
                <a:cs typeface="Arial" charset="0"/>
              </a:rPr>
              <a:t> are designed to be orthogonal to each other to be applied for the scheme: </a:t>
            </a:r>
          </a:p>
          <a:p>
            <a:pPr lvl="2" eaLnBrk="1" hangingPunct="1">
              <a:lnSpc>
                <a:spcPct val="80000"/>
              </a:lnSpc>
            </a:pPr>
            <a:r>
              <a:rPr lang="en-US" sz="1600" dirty="0">
                <a:latin typeface="Arial" charset="0"/>
                <a:cs typeface="Arial" charset="0"/>
              </a:rPr>
              <a:t>No correlation between these two.</a:t>
            </a:r>
          </a:p>
          <a:p>
            <a:pPr lvl="2" eaLnBrk="1" hangingPunct="1">
              <a:lnSpc>
                <a:spcPct val="80000"/>
              </a:lnSpc>
            </a:pPr>
            <a:r>
              <a:rPr lang="en-US" sz="1600" dirty="0">
                <a:latin typeface="Arial" charset="0"/>
                <a:cs typeface="Arial" charset="0"/>
              </a:rPr>
              <a:t>Any point in a space can be represented by a unique pair of these values.</a:t>
            </a:r>
          </a:p>
          <a:p>
            <a:pPr lvl="1" eaLnBrk="1" hangingPunct="1">
              <a:lnSpc>
                <a:spcPct val="80000"/>
              </a:lnSpc>
            </a:pPr>
            <a:r>
              <a:rPr lang="en-US" sz="1600" dirty="0">
                <a:latin typeface="Arial" charset="0"/>
                <a:cs typeface="Arial" charset="0"/>
              </a:rPr>
              <a:t>Similar to QAM</a:t>
            </a:r>
          </a:p>
          <a:p>
            <a:pPr lvl="2" eaLnBrk="1" hangingPunct="1">
              <a:lnSpc>
                <a:spcPct val="80000"/>
              </a:lnSpc>
            </a:pPr>
            <a:r>
              <a:rPr lang="en-US" sz="1600" dirty="0">
                <a:latin typeface="Arial" charset="0"/>
                <a:cs typeface="Arial" charset="0"/>
              </a:rPr>
              <a:t>Determine points which maximize the minimum distance among distances between any two points.</a:t>
            </a:r>
          </a:p>
          <a:p>
            <a:pPr lvl="2" eaLnBrk="1" hangingPunct="1">
              <a:lnSpc>
                <a:spcPct val="80000"/>
              </a:lnSpc>
            </a:pPr>
            <a:r>
              <a:rPr lang="en-US" sz="1600" dirty="0" err="1">
                <a:latin typeface="Arial" charset="0"/>
                <a:cs typeface="Arial" charset="0"/>
              </a:rPr>
              <a:t>Equi</a:t>
            </a:r>
            <a:r>
              <a:rPr lang="en-US" sz="1600" dirty="0">
                <a:latin typeface="Arial" charset="0"/>
                <a:cs typeface="Arial" charset="0"/>
              </a:rPr>
              <a:t>-distance strategy is a possible way to assign points.</a:t>
            </a:r>
          </a:p>
        </p:txBody>
      </p:sp>
      <p:sp>
        <p:nvSpPr>
          <p:cNvPr id="7" name="슬라이드 번호 개체 틀 4"/>
          <p:cNvSpPr>
            <a:spLocks noGrp="1"/>
          </p:cNvSpPr>
          <p:nvPr>
            <p:ph type="sldNum" sz="quarter" idx="10"/>
          </p:nvPr>
        </p:nvSpPr>
        <p:spPr>
          <a:xfrm>
            <a:off x="4344988" y="6475413"/>
            <a:ext cx="530225" cy="182562"/>
          </a:xfrm>
          <a:prstGeom prst="rect">
            <a:avLst/>
          </a:prstGeom>
        </p:spPr>
        <p:txBody>
          <a:bodyPr/>
          <a:lstStyle/>
          <a:p>
            <a:pPr>
              <a:defRPr/>
            </a:pPr>
            <a:r>
              <a:rPr lang="en-US" altLang="ko-KR" dirty="0" smtClean="0"/>
              <a:t>Slide </a:t>
            </a:r>
            <a:fld id="{4E4FA928-9E26-4F86-946C-2B3B31589A58}" type="slidenum">
              <a:rPr lang="en-US" altLang="ko-KR" smtClean="0"/>
              <a:pPr>
                <a:defRPr/>
              </a:pPr>
              <a:t>4</a:t>
            </a:fld>
            <a:endParaRPr lang="en-US" altLang="ko-KR" dirty="0"/>
          </a:p>
        </p:txBody>
      </p:sp>
      <p:sp>
        <p:nvSpPr>
          <p:cNvPr id="8" name="Rectangle 7"/>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
        <p:nvSpPr>
          <p:cNvPr id="9" name="Rectangle 4"/>
          <p:cNvSpPr>
            <a:spLocks noGrp="1" noChangeArrowheads="1"/>
          </p:cNvSpPr>
          <p:nvPr>
            <p:ph type="dt" sz="half" idx="11"/>
          </p:nvPr>
        </p:nvSpPr>
        <p:spPr bwMode="auto">
          <a:xfrm>
            <a:off x="685800" y="304800"/>
            <a:ext cx="1600200" cy="307777"/>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spTree>
    <p:extLst>
      <p:ext uri="{BB962C8B-B14F-4D97-AF65-F5344CB8AC3E}">
        <p14:creationId xmlns:p14="http://schemas.microsoft.com/office/powerpoint/2010/main" val="3551904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533400"/>
            <a:ext cx="7772400" cy="1066800"/>
          </a:xfrm>
        </p:spPr>
        <p:txBody>
          <a:bodyPr/>
          <a:lstStyle/>
          <a:p>
            <a:pPr eaLnBrk="1" hangingPunct="1"/>
            <a:r>
              <a:rPr lang="en-US" sz="3200" b="1" i="1" dirty="0">
                <a:solidFill>
                  <a:srgbClr val="3366FF"/>
                </a:solidFill>
                <a:latin typeface="Calibri"/>
                <a:cs typeface="Calibri"/>
              </a:rPr>
              <a:t>VARIOUS LIGHT </a:t>
            </a:r>
            <a:r>
              <a:rPr lang="en-US" sz="3200" b="1" i="1" dirty="0" smtClean="0">
                <a:solidFill>
                  <a:srgbClr val="3366FF"/>
                </a:solidFill>
                <a:latin typeface="Calibri"/>
                <a:cs typeface="Calibri"/>
              </a:rPr>
              <a:t>SPACES</a:t>
            </a:r>
            <a:endParaRPr lang="en-US" sz="3200" b="1" i="1" dirty="0">
              <a:solidFill>
                <a:srgbClr val="3366FF"/>
              </a:solidFill>
              <a:latin typeface="Calibri"/>
              <a:cs typeface="Calibri"/>
            </a:endParaRPr>
          </a:p>
        </p:txBody>
      </p:sp>
      <p:sp>
        <p:nvSpPr>
          <p:cNvPr id="29699" name="Rectangle 3"/>
          <p:cNvSpPr>
            <a:spLocks noGrp="1" noChangeArrowheads="1"/>
          </p:cNvSpPr>
          <p:nvPr>
            <p:ph type="body" idx="1"/>
          </p:nvPr>
        </p:nvSpPr>
        <p:spPr>
          <a:xfrm>
            <a:off x="685800" y="1828800"/>
            <a:ext cx="7924800" cy="4114800"/>
          </a:xfrm>
        </p:spPr>
        <p:txBody>
          <a:bodyPr/>
          <a:lstStyle/>
          <a:p>
            <a:pPr eaLnBrk="1" hangingPunct="1">
              <a:lnSpc>
                <a:spcPct val="90000"/>
              </a:lnSpc>
              <a:buFontTx/>
              <a:buNone/>
            </a:pPr>
            <a:r>
              <a:rPr lang="en-US" sz="2400" u="sng" dirty="0">
                <a:latin typeface="Arial" charset="0"/>
                <a:cs typeface="Arial" charset="0"/>
              </a:rPr>
              <a:t>Various light </a:t>
            </a:r>
            <a:r>
              <a:rPr lang="en-US" sz="2400" u="sng" dirty="0" smtClean="0">
                <a:latin typeface="Arial" charset="0"/>
                <a:cs typeface="Arial" charset="0"/>
              </a:rPr>
              <a:t>spaces available for color space modulation</a:t>
            </a:r>
            <a:endParaRPr lang="en-US" sz="2400" u="sng" dirty="0">
              <a:latin typeface="Arial" charset="0"/>
              <a:cs typeface="Arial" charset="0"/>
            </a:endParaRPr>
          </a:p>
          <a:p>
            <a:pPr eaLnBrk="1" hangingPunct="1">
              <a:lnSpc>
                <a:spcPct val="90000"/>
              </a:lnSpc>
            </a:pPr>
            <a:r>
              <a:rPr lang="en-US" sz="2000" dirty="0">
                <a:latin typeface="Arial" charset="0"/>
                <a:cs typeface="Arial" charset="0"/>
              </a:rPr>
              <a:t>So far various light spaces have been suggested for representation of light colors. </a:t>
            </a:r>
            <a:endParaRPr lang="en-US" sz="2000" dirty="0" smtClean="0">
              <a:latin typeface="Arial" charset="0"/>
              <a:cs typeface="Arial" charset="0"/>
            </a:endParaRPr>
          </a:p>
          <a:p>
            <a:pPr lvl="1" eaLnBrk="1" hangingPunct="1">
              <a:lnSpc>
                <a:spcPct val="90000"/>
              </a:lnSpc>
            </a:pPr>
            <a:r>
              <a:rPr lang="en-US" sz="1800" dirty="0" smtClean="0">
                <a:latin typeface="Arial" charset="0"/>
                <a:cs typeface="Arial" charset="0"/>
              </a:rPr>
              <a:t>Colors </a:t>
            </a:r>
            <a:r>
              <a:rPr lang="en-US" sz="1800" dirty="0">
                <a:latin typeface="Arial" charset="0"/>
                <a:cs typeface="Arial" charset="0"/>
              </a:rPr>
              <a:t>of light signals can be represented by points in a light space.</a:t>
            </a:r>
          </a:p>
          <a:p>
            <a:pPr eaLnBrk="1" hangingPunct="1">
              <a:lnSpc>
                <a:spcPct val="90000"/>
              </a:lnSpc>
            </a:pPr>
            <a:r>
              <a:rPr lang="en-US" sz="2000" dirty="0" smtClean="0">
                <a:latin typeface="Arial" charset="0"/>
                <a:cs typeface="Arial" charset="0"/>
              </a:rPr>
              <a:t>These </a:t>
            </a:r>
            <a:r>
              <a:rPr lang="en-US" sz="2000" dirty="0">
                <a:latin typeface="Arial" charset="0"/>
                <a:cs typeface="Arial" charset="0"/>
              </a:rPr>
              <a:t>light </a:t>
            </a:r>
            <a:r>
              <a:rPr lang="en-US" sz="2000" dirty="0" smtClean="0">
                <a:latin typeface="Arial" charset="0"/>
                <a:cs typeface="Arial" charset="0"/>
              </a:rPr>
              <a:t>spaces </a:t>
            </a:r>
            <a:r>
              <a:rPr lang="en-US" sz="2000" dirty="0">
                <a:latin typeface="Arial" charset="0"/>
                <a:cs typeface="Arial" charset="0"/>
              </a:rPr>
              <a:t>can be defined in various ways. </a:t>
            </a:r>
            <a:endParaRPr lang="en-US" sz="2000" dirty="0" smtClean="0">
              <a:latin typeface="Arial" charset="0"/>
              <a:cs typeface="Arial" charset="0"/>
            </a:endParaRPr>
          </a:p>
          <a:p>
            <a:pPr lvl="1" eaLnBrk="1" hangingPunct="1">
              <a:lnSpc>
                <a:spcPct val="90000"/>
              </a:lnSpc>
            </a:pPr>
            <a:r>
              <a:rPr lang="en-US" sz="1800" dirty="0" smtClean="0">
                <a:latin typeface="Arial" charset="0"/>
                <a:cs typeface="Arial" charset="0"/>
              </a:rPr>
              <a:t>Typical </a:t>
            </a:r>
            <a:r>
              <a:rPr lang="en-US" sz="1800" dirty="0">
                <a:latin typeface="Arial" charset="0"/>
                <a:cs typeface="Arial" charset="0"/>
              </a:rPr>
              <a:t>examples: CIE1931, CIE1967, and CIE1976 </a:t>
            </a:r>
            <a:r>
              <a:rPr lang="en-US" sz="1800" dirty="0" smtClean="0">
                <a:latin typeface="Arial" charset="0"/>
                <a:cs typeface="Arial" charset="0"/>
              </a:rPr>
              <a:t>spaces.</a:t>
            </a:r>
            <a:endParaRPr lang="en-US" sz="1800" dirty="0">
              <a:latin typeface="Arial" charset="0"/>
              <a:cs typeface="Arial" charset="0"/>
            </a:endParaRPr>
          </a:p>
          <a:p>
            <a:pPr eaLnBrk="1" hangingPunct="1">
              <a:lnSpc>
                <a:spcPct val="90000"/>
              </a:lnSpc>
            </a:pPr>
            <a:endParaRPr lang="en-US" sz="2400" dirty="0">
              <a:latin typeface="Arial" charset="0"/>
              <a:cs typeface="Arial" charset="0"/>
            </a:endParaRPr>
          </a:p>
          <a:p>
            <a:pPr marL="0" indent="0" eaLnBrk="1" hangingPunct="1">
              <a:lnSpc>
                <a:spcPct val="90000"/>
              </a:lnSpc>
              <a:buNone/>
            </a:pPr>
            <a:r>
              <a:rPr lang="en-US" sz="2400" u="sng" dirty="0" smtClean="0">
                <a:solidFill>
                  <a:srgbClr val="FF0000"/>
                </a:solidFill>
                <a:latin typeface="Arial" charset="0"/>
                <a:cs typeface="Arial" charset="0"/>
              </a:rPr>
              <a:t>Light sources and photo detection devices in a color space</a:t>
            </a:r>
          </a:p>
          <a:p>
            <a:pPr eaLnBrk="1" hangingPunct="1">
              <a:lnSpc>
                <a:spcPct val="90000"/>
              </a:lnSpc>
            </a:pPr>
            <a:r>
              <a:rPr lang="en-US" sz="2000" u="sng" dirty="0" smtClean="0">
                <a:solidFill>
                  <a:srgbClr val="FF0000"/>
                </a:solidFill>
                <a:latin typeface="Arial" charset="0"/>
                <a:cs typeface="Arial" charset="0"/>
              </a:rPr>
              <a:t>Any </a:t>
            </a:r>
            <a:r>
              <a:rPr lang="en-US" sz="2000" u="sng" dirty="0">
                <a:solidFill>
                  <a:srgbClr val="FF0000"/>
                </a:solidFill>
                <a:latin typeface="Arial" charset="0"/>
                <a:cs typeface="Arial" charset="0"/>
              </a:rPr>
              <a:t>light source such as an LED can be represented with a point in a light space for its color.</a:t>
            </a:r>
          </a:p>
          <a:p>
            <a:pPr eaLnBrk="1" hangingPunct="1">
              <a:lnSpc>
                <a:spcPct val="90000"/>
              </a:lnSpc>
            </a:pPr>
            <a:r>
              <a:rPr lang="en-US" sz="2000" u="sng" dirty="0">
                <a:solidFill>
                  <a:srgbClr val="FF0000"/>
                </a:solidFill>
                <a:latin typeface="Arial" charset="0"/>
                <a:cs typeface="Arial" charset="0"/>
              </a:rPr>
              <a:t>Any photo detector such as a photo diode can be represented with a point in a light space.</a:t>
            </a:r>
          </a:p>
        </p:txBody>
      </p:sp>
      <p:sp>
        <p:nvSpPr>
          <p:cNvPr id="4" name="Rectangle 4"/>
          <p:cNvSpPr>
            <a:spLocks noGrp="1" noChangeArrowheads="1"/>
          </p:cNvSpPr>
          <p:nvPr>
            <p:ph type="dt" sz="quarter" idx="4294967295"/>
          </p:nvPr>
        </p:nvSpPr>
        <p:spPr bwMode="auto">
          <a:xfrm>
            <a:off x="609600" y="304800"/>
            <a:ext cx="1600200" cy="30797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sp>
        <p:nvSpPr>
          <p:cNvPr id="5" name="슬라이드 번호 개체 틀 4"/>
          <p:cNvSpPr>
            <a:spLocks noGrp="1"/>
          </p:cNvSpPr>
          <p:nvPr>
            <p:ph type="sldNum" sz="quarter" idx="10"/>
          </p:nvPr>
        </p:nvSpPr>
        <p:spPr>
          <a:xfrm>
            <a:off x="4344988" y="6475413"/>
            <a:ext cx="530225" cy="182562"/>
          </a:xfrm>
          <a:prstGeom prst="rect">
            <a:avLst/>
          </a:prstGeom>
        </p:spPr>
        <p:txBody>
          <a:bodyPr/>
          <a:lstStyle/>
          <a:p>
            <a:pPr>
              <a:defRPr/>
            </a:pPr>
            <a:r>
              <a:rPr lang="en-US" altLang="ko-KR" dirty="0" smtClean="0"/>
              <a:t>Slide </a:t>
            </a:r>
            <a:fld id="{4E4FA928-9E26-4F86-946C-2B3B31589A58}" type="slidenum">
              <a:rPr lang="en-US" altLang="ko-KR" smtClean="0"/>
              <a:pPr>
                <a:defRPr/>
              </a:pPr>
              <a:t>5</a:t>
            </a:fld>
            <a:endParaRPr lang="en-US" altLang="ko-KR" dirty="0"/>
          </a:p>
        </p:txBody>
      </p:sp>
      <p:sp>
        <p:nvSpPr>
          <p:cNvPr id="6" name="Rectangle 5"/>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Tree>
    <p:extLst>
      <p:ext uri="{BB962C8B-B14F-4D97-AF65-F5344CB8AC3E}">
        <p14:creationId xmlns:p14="http://schemas.microsoft.com/office/powerpoint/2010/main" val="2387302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533400"/>
            <a:ext cx="7772400" cy="1066800"/>
          </a:xfrm>
        </p:spPr>
        <p:txBody>
          <a:bodyPr/>
          <a:lstStyle/>
          <a:p>
            <a:pPr eaLnBrk="1" hangingPunct="1"/>
            <a:r>
              <a:rPr lang="en-US" sz="3200" b="1" i="1" dirty="0">
                <a:solidFill>
                  <a:srgbClr val="3366FF"/>
                </a:solidFill>
                <a:latin typeface="Calibri"/>
                <a:cs typeface="Calibri"/>
              </a:rPr>
              <a:t>VARIOUS LIGHT </a:t>
            </a:r>
            <a:r>
              <a:rPr lang="en-US" sz="3200" b="1" i="1" dirty="0" smtClean="0">
                <a:solidFill>
                  <a:srgbClr val="3366FF"/>
                </a:solidFill>
                <a:latin typeface="Calibri"/>
                <a:cs typeface="Calibri"/>
              </a:rPr>
              <a:t>SPACES, CIE 1931 (1)</a:t>
            </a:r>
            <a:endParaRPr lang="en-US" sz="3200" b="1" i="1" dirty="0">
              <a:solidFill>
                <a:srgbClr val="3366FF"/>
              </a:solidFill>
              <a:latin typeface="Calibri"/>
              <a:cs typeface="Calibri"/>
            </a:endParaRPr>
          </a:p>
        </p:txBody>
      </p:sp>
      <p:sp>
        <p:nvSpPr>
          <p:cNvPr id="30723" name="Rectangle 3"/>
          <p:cNvSpPr>
            <a:spLocks noGrp="1" noChangeArrowheads="1"/>
          </p:cNvSpPr>
          <p:nvPr>
            <p:ph type="body" idx="1"/>
          </p:nvPr>
        </p:nvSpPr>
        <p:spPr>
          <a:xfrm>
            <a:off x="685800" y="1905000"/>
            <a:ext cx="7772400" cy="4114800"/>
          </a:xfrm>
        </p:spPr>
        <p:txBody>
          <a:bodyPr/>
          <a:lstStyle/>
          <a:p>
            <a:pPr eaLnBrk="1" hangingPunct="1"/>
            <a:r>
              <a:rPr lang="en-US" altLang="ko-KR" sz="2000" b="1" dirty="0" err="1" smtClean="0">
                <a:latin typeface="Arial" charset="0"/>
                <a:ea typeface="굴림" charset="0"/>
                <a:cs typeface="굴림" charset="0"/>
              </a:rPr>
              <a:t>Tristimulus</a:t>
            </a:r>
            <a:r>
              <a:rPr lang="en-US" altLang="ko-KR" sz="2000" b="1" dirty="0" smtClean="0">
                <a:latin typeface="Arial" charset="0"/>
                <a:ea typeface="굴림" charset="0"/>
                <a:cs typeface="굴림" charset="0"/>
              </a:rPr>
              <a:t> </a:t>
            </a:r>
            <a:r>
              <a:rPr lang="en-US" altLang="ko-KR" sz="2000" b="1" dirty="0">
                <a:latin typeface="Arial" charset="0"/>
                <a:ea typeface="굴림" charset="0"/>
                <a:cs typeface="굴림" charset="0"/>
              </a:rPr>
              <a:t>values</a:t>
            </a:r>
            <a:r>
              <a:rPr lang="en-US" altLang="ko-KR" sz="2000" dirty="0">
                <a:latin typeface="Arial" charset="0"/>
                <a:ea typeface="굴림" charset="0"/>
                <a:cs typeface="굴림" charset="0"/>
              </a:rPr>
              <a:t> of a </a:t>
            </a:r>
            <a:r>
              <a:rPr lang="en-US" altLang="ko-KR" sz="2000" dirty="0" smtClean="0">
                <a:latin typeface="Arial" charset="0"/>
                <a:ea typeface="굴림" charset="0"/>
                <a:cs typeface="굴림" charset="0"/>
              </a:rPr>
              <a:t>color</a:t>
            </a:r>
          </a:p>
          <a:p>
            <a:pPr lvl="1" eaLnBrk="1" hangingPunct="1"/>
            <a:r>
              <a:rPr lang="en-US" altLang="ko-KR" sz="1800" dirty="0" smtClean="0">
                <a:latin typeface="Arial" charset="0"/>
                <a:ea typeface="굴림" charset="0"/>
                <a:cs typeface="굴림" charset="0"/>
              </a:rPr>
              <a:t>the </a:t>
            </a:r>
            <a:r>
              <a:rPr lang="en-US" altLang="ko-KR" sz="1800" dirty="0">
                <a:latin typeface="Arial" charset="0"/>
                <a:ea typeface="굴림" charset="0"/>
                <a:cs typeface="굴림" charset="0"/>
              </a:rPr>
              <a:t>amounts of three primary colors in a three-component additive color model needed to match that target </a:t>
            </a:r>
            <a:r>
              <a:rPr lang="en-US" altLang="ko-KR" sz="1800" dirty="0" smtClean="0">
                <a:latin typeface="Arial" charset="0"/>
                <a:ea typeface="굴림" charset="0"/>
                <a:cs typeface="굴림" charset="0"/>
              </a:rPr>
              <a:t>color: </a:t>
            </a:r>
            <a:r>
              <a:rPr lang="en-US" altLang="ko-KR" sz="1800" i="1" dirty="0">
                <a:latin typeface="Arial" charset="0"/>
                <a:ea typeface="굴림" charset="0"/>
                <a:cs typeface="굴림" charset="0"/>
              </a:rPr>
              <a:t>X</a:t>
            </a:r>
            <a:r>
              <a:rPr lang="en-US" altLang="ko-KR" sz="1800" dirty="0">
                <a:latin typeface="Arial" charset="0"/>
                <a:ea typeface="굴림" charset="0"/>
                <a:cs typeface="굴림" charset="0"/>
              </a:rPr>
              <a:t>, </a:t>
            </a:r>
            <a:r>
              <a:rPr lang="en-US" altLang="ko-KR" sz="1800" i="1" dirty="0">
                <a:latin typeface="Arial" charset="0"/>
                <a:ea typeface="굴림" charset="0"/>
                <a:cs typeface="굴림" charset="0"/>
              </a:rPr>
              <a:t>Y</a:t>
            </a:r>
            <a:r>
              <a:rPr lang="en-US" altLang="ko-KR" sz="1800" dirty="0">
                <a:latin typeface="Arial" charset="0"/>
                <a:ea typeface="굴림" charset="0"/>
                <a:cs typeface="굴림" charset="0"/>
              </a:rPr>
              <a:t>, and </a:t>
            </a:r>
            <a:r>
              <a:rPr lang="en-US" altLang="ko-KR" sz="1800" i="1" dirty="0">
                <a:latin typeface="Arial" charset="0"/>
                <a:ea typeface="굴림" charset="0"/>
                <a:cs typeface="굴림" charset="0"/>
              </a:rPr>
              <a:t>Z</a:t>
            </a:r>
            <a:r>
              <a:rPr lang="en-US" altLang="ko-KR" sz="1800" dirty="0">
                <a:latin typeface="Arial" charset="0"/>
                <a:ea typeface="굴림" charset="0"/>
                <a:cs typeface="굴림" charset="0"/>
              </a:rPr>
              <a:t>.</a:t>
            </a:r>
          </a:p>
          <a:p>
            <a:pPr eaLnBrk="1" hangingPunct="1"/>
            <a:r>
              <a:rPr lang="en-US" altLang="ko-KR" sz="1800" dirty="0">
                <a:latin typeface="Arial" charset="0"/>
                <a:ea typeface="굴림" charset="0"/>
                <a:cs typeface="굴림" charset="0"/>
              </a:rPr>
              <a:t>Two light sources, </a:t>
            </a:r>
            <a:r>
              <a:rPr lang="en-US" altLang="ko-KR" sz="1800" dirty="0" smtClean="0">
                <a:latin typeface="Arial" charset="0"/>
                <a:ea typeface="굴림" charset="0"/>
                <a:cs typeface="굴림" charset="0"/>
              </a:rPr>
              <a:t>appearing </a:t>
            </a:r>
            <a:r>
              <a:rPr lang="en-US" altLang="ko-KR" sz="1800" dirty="0">
                <a:latin typeface="Arial" charset="0"/>
                <a:ea typeface="굴림" charset="0"/>
                <a:cs typeface="굴림" charset="0"/>
              </a:rPr>
              <a:t>to be the same color</a:t>
            </a:r>
            <a:endParaRPr lang="en-US" altLang="ko-KR" sz="1800" dirty="0" smtClean="0">
              <a:latin typeface="Arial" charset="0"/>
              <a:ea typeface="굴림" charset="0"/>
              <a:cs typeface="굴림" charset="0"/>
            </a:endParaRPr>
          </a:p>
          <a:p>
            <a:pPr lvl="1" eaLnBrk="1" hangingPunct="1"/>
            <a:r>
              <a:rPr lang="en-US" altLang="ko-KR" sz="1800" dirty="0" smtClean="0">
                <a:latin typeface="Arial" charset="0"/>
                <a:ea typeface="굴림" charset="0"/>
                <a:cs typeface="굴림" charset="0"/>
              </a:rPr>
              <a:t>made </a:t>
            </a:r>
            <a:r>
              <a:rPr lang="en-US" altLang="ko-KR" sz="1800" dirty="0">
                <a:latin typeface="Arial" charset="0"/>
                <a:ea typeface="굴림" charset="0"/>
                <a:cs typeface="굴림" charset="0"/>
              </a:rPr>
              <a:t>up of different mixtures of various </a:t>
            </a:r>
            <a:r>
              <a:rPr lang="en-US" altLang="ko-KR" sz="1800" dirty="0" smtClean="0">
                <a:latin typeface="Arial" charset="0"/>
                <a:ea typeface="굴림" charset="0"/>
                <a:cs typeface="굴림" charset="0"/>
              </a:rPr>
              <a:t>wavelengths</a:t>
            </a:r>
          </a:p>
          <a:p>
            <a:pPr lvl="2" eaLnBrk="1" hangingPunct="1"/>
            <a:r>
              <a:rPr lang="en-US" altLang="ko-KR" sz="1600" dirty="0" smtClean="0">
                <a:latin typeface="Arial" charset="0"/>
                <a:ea typeface="굴림" charset="0"/>
                <a:cs typeface="굴림" charset="0"/>
              </a:rPr>
              <a:t>this </a:t>
            </a:r>
            <a:r>
              <a:rPr lang="en-US" altLang="ko-KR" sz="1600" dirty="0">
                <a:latin typeface="Arial" charset="0"/>
                <a:ea typeface="굴림" charset="0"/>
                <a:cs typeface="굴림" charset="0"/>
              </a:rPr>
              <a:t>effect is called </a:t>
            </a:r>
            <a:r>
              <a:rPr lang="en-US" altLang="ko-KR" sz="1600" dirty="0" err="1">
                <a:latin typeface="Arial" charset="0"/>
                <a:ea typeface="굴림" charset="0"/>
                <a:cs typeface="굴림" charset="0"/>
              </a:rPr>
              <a:t>metamerism</a:t>
            </a:r>
            <a:r>
              <a:rPr lang="en-US" altLang="ko-KR" sz="1600" dirty="0">
                <a:latin typeface="Arial" charset="0"/>
                <a:ea typeface="굴림" charset="0"/>
                <a:cs typeface="굴림" charset="0"/>
              </a:rPr>
              <a:t>. </a:t>
            </a:r>
            <a:endParaRPr lang="en-US" altLang="ko-KR" sz="1600" dirty="0" smtClean="0">
              <a:latin typeface="Arial" charset="0"/>
              <a:ea typeface="굴림" charset="0"/>
              <a:cs typeface="굴림" charset="0"/>
            </a:endParaRPr>
          </a:p>
          <a:p>
            <a:pPr lvl="1" eaLnBrk="1" hangingPunct="1"/>
            <a:r>
              <a:rPr lang="en-US" altLang="ko-KR" sz="1800" dirty="0" smtClean="0">
                <a:latin typeface="Arial" charset="0"/>
                <a:ea typeface="굴림" charset="0"/>
                <a:cs typeface="굴림" charset="0"/>
              </a:rPr>
              <a:t>Two </a:t>
            </a:r>
            <a:r>
              <a:rPr lang="en-US" altLang="ko-KR" sz="1800" dirty="0">
                <a:latin typeface="Arial" charset="0"/>
                <a:ea typeface="굴림" charset="0"/>
                <a:cs typeface="굴림" charset="0"/>
              </a:rPr>
              <a:t>light sources have the same apparent color to an observer when they have the same </a:t>
            </a:r>
            <a:r>
              <a:rPr lang="en-US" altLang="ko-KR" sz="1800" dirty="0" err="1">
                <a:latin typeface="Arial" charset="0"/>
                <a:ea typeface="굴림" charset="0"/>
                <a:cs typeface="굴림" charset="0"/>
              </a:rPr>
              <a:t>tristimulus</a:t>
            </a:r>
            <a:r>
              <a:rPr lang="en-US" altLang="ko-KR" sz="1800" dirty="0">
                <a:latin typeface="Arial" charset="0"/>
                <a:ea typeface="굴림" charset="0"/>
                <a:cs typeface="굴림" charset="0"/>
              </a:rPr>
              <a:t> values, no matter what spectral distributions of light were used to produce them.</a:t>
            </a:r>
          </a:p>
          <a:p>
            <a:pPr eaLnBrk="1" hangingPunct="1"/>
            <a:r>
              <a:rPr lang="en-US" altLang="ko-KR" sz="1800" dirty="0">
                <a:latin typeface="Arial" charset="0"/>
                <a:ea typeface="굴림" charset="0"/>
                <a:cs typeface="굴림" charset="0"/>
              </a:rPr>
              <a:t>Due to the nature of the distribution of cones in the eye, the </a:t>
            </a:r>
            <a:r>
              <a:rPr lang="en-US" altLang="ko-KR" sz="1800" dirty="0" err="1">
                <a:latin typeface="Arial" charset="0"/>
                <a:ea typeface="굴림" charset="0"/>
                <a:cs typeface="굴림" charset="0"/>
              </a:rPr>
              <a:t>tristimulus</a:t>
            </a:r>
            <a:r>
              <a:rPr lang="en-US" altLang="ko-KR" sz="1800" dirty="0">
                <a:latin typeface="Arial" charset="0"/>
                <a:ea typeface="굴림" charset="0"/>
                <a:cs typeface="굴림" charset="0"/>
              </a:rPr>
              <a:t> values depend on the observer's field of view.</a:t>
            </a:r>
            <a:endParaRPr lang="en-US" sz="1800" dirty="0">
              <a:latin typeface="Arial" charset="0"/>
              <a:cs typeface="Arial" charset="0"/>
            </a:endParaRPr>
          </a:p>
        </p:txBody>
      </p:sp>
      <p:sp>
        <p:nvSpPr>
          <p:cNvPr id="4" name="Rectangle 4"/>
          <p:cNvSpPr>
            <a:spLocks noGrp="1" noChangeArrowheads="1"/>
          </p:cNvSpPr>
          <p:nvPr>
            <p:ph type="dt" sz="quarter" idx="4294967295"/>
          </p:nvPr>
        </p:nvSpPr>
        <p:spPr bwMode="auto">
          <a:xfrm>
            <a:off x="609600" y="304800"/>
            <a:ext cx="1600200" cy="30797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sp>
        <p:nvSpPr>
          <p:cNvPr id="5" name="슬라이드 번호 개체 틀 4"/>
          <p:cNvSpPr>
            <a:spLocks noGrp="1"/>
          </p:cNvSpPr>
          <p:nvPr>
            <p:ph type="sldNum" sz="quarter" idx="10"/>
          </p:nvPr>
        </p:nvSpPr>
        <p:spPr>
          <a:xfrm>
            <a:off x="4344988" y="6475413"/>
            <a:ext cx="530225" cy="182562"/>
          </a:xfrm>
          <a:prstGeom prst="rect">
            <a:avLst/>
          </a:prstGeom>
        </p:spPr>
        <p:txBody>
          <a:bodyPr/>
          <a:lstStyle/>
          <a:p>
            <a:pPr>
              <a:defRPr/>
            </a:pPr>
            <a:r>
              <a:rPr lang="en-US" altLang="ko-KR" dirty="0" smtClean="0"/>
              <a:t>Slide </a:t>
            </a:r>
            <a:fld id="{4E4FA928-9E26-4F86-946C-2B3B31589A58}" type="slidenum">
              <a:rPr lang="en-US" altLang="ko-KR" smtClean="0"/>
              <a:pPr>
                <a:defRPr/>
              </a:pPr>
              <a:t>6</a:t>
            </a:fld>
            <a:endParaRPr lang="en-US" altLang="ko-KR" dirty="0"/>
          </a:p>
        </p:txBody>
      </p:sp>
      <p:sp>
        <p:nvSpPr>
          <p:cNvPr id="6" name="Rectangle 5"/>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Tree>
    <p:extLst>
      <p:ext uri="{BB962C8B-B14F-4D97-AF65-F5344CB8AC3E}">
        <p14:creationId xmlns:p14="http://schemas.microsoft.com/office/powerpoint/2010/main" val="370802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533400"/>
            <a:ext cx="7772400" cy="1066800"/>
          </a:xfrm>
        </p:spPr>
        <p:txBody>
          <a:bodyPr/>
          <a:lstStyle/>
          <a:p>
            <a:pPr eaLnBrk="1" hangingPunct="1"/>
            <a:r>
              <a:rPr lang="en-US" sz="3200" b="1" i="1" dirty="0">
                <a:solidFill>
                  <a:srgbClr val="3366FF"/>
                </a:solidFill>
                <a:latin typeface="Calibri"/>
                <a:cs typeface="Calibri"/>
              </a:rPr>
              <a:t>VARIOUS LIGHT </a:t>
            </a:r>
            <a:r>
              <a:rPr lang="en-US" sz="3200" b="1" i="1" dirty="0" smtClean="0">
                <a:solidFill>
                  <a:srgbClr val="3366FF"/>
                </a:solidFill>
                <a:latin typeface="Calibri"/>
                <a:cs typeface="Calibri"/>
              </a:rPr>
              <a:t>SPACES, CIE 1931 (2)</a:t>
            </a:r>
            <a:endParaRPr lang="en-US" sz="3200" b="1" i="1" dirty="0">
              <a:solidFill>
                <a:srgbClr val="3366FF"/>
              </a:solidFill>
              <a:latin typeface="Calibri"/>
              <a:cs typeface="Calibri"/>
            </a:endParaRPr>
          </a:p>
        </p:txBody>
      </p:sp>
      <p:sp>
        <p:nvSpPr>
          <p:cNvPr id="31747" name="Rectangle 3"/>
          <p:cNvSpPr>
            <a:spLocks noGrp="1" noChangeArrowheads="1"/>
          </p:cNvSpPr>
          <p:nvPr>
            <p:ph type="body" idx="1"/>
          </p:nvPr>
        </p:nvSpPr>
        <p:spPr>
          <a:xfrm>
            <a:off x="457200" y="1600200"/>
            <a:ext cx="5181600" cy="4525963"/>
          </a:xfrm>
        </p:spPr>
        <p:txBody>
          <a:bodyPr/>
          <a:lstStyle/>
          <a:p>
            <a:pPr eaLnBrk="1" hangingPunct="1"/>
            <a:r>
              <a:rPr lang="en-US" altLang="ko-KR" sz="1800" dirty="0" smtClean="0">
                <a:latin typeface="Arial" charset="0"/>
                <a:ea typeface="굴림" charset="0"/>
                <a:cs typeface="굴림" charset="0"/>
              </a:rPr>
              <a:t>Color </a:t>
            </a:r>
            <a:r>
              <a:rPr lang="en-US" altLang="ko-KR" sz="1800" dirty="0">
                <a:latin typeface="Arial" charset="0"/>
                <a:ea typeface="굴림" charset="0"/>
                <a:cs typeface="굴림" charset="0"/>
              </a:rPr>
              <a:t>matching functions</a:t>
            </a:r>
          </a:p>
          <a:p>
            <a:pPr lvl="1" eaLnBrk="1" hangingPunct="1"/>
            <a:r>
              <a:rPr lang="en-US" altLang="ko-KR" sz="1800" dirty="0">
                <a:latin typeface="Arial" charset="0"/>
                <a:ea typeface="굴림" charset="0"/>
                <a:cs typeface="굴림" charset="0"/>
              </a:rPr>
              <a:t>a set of three </a:t>
            </a:r>
            <a:r>
              <a:rPr lang="en-US" altLang="ko-KR" sz="1800" i="1" dirty="0">
                <a:latin typeface="Arial" charset="0"/>
                <a:ea typeface="굴림" charset="0"/>
                <a:cs typeface="굴림" charset="0"/>
              </a:rPr>
              <a:t>color-matching functions</a:t>
            </a:r>
            <a:r>
              <a:rPr lang="en-US" altLang="ko-KR" sz="1800" dirty="0">
                <a:latin typeface="Arial" charset="0"/>
                <a:ea typeface="굴림" charset="0"/>
                <a:cs typeface="굴림" charset="0"/>
              </a:rPr>
              <a:t>, called       ,       , and</a:t>
            </a:r>
          </a:p>
          <a:p>
            <a:pPr eaLnBrk="1" hangingPunct="1"/>
            <a:r>
              <a:rPr lang="en-US" sz="1800" dirty="0">
                <a:latin typeface="Arial" charset="0"/>
                <a:cs typeface="Arial" charset="0"/>
              </a:rPr>
              <a:t>For spectral power distribution, </a:t>
            </a:r>
            <a:r>
              <a:rPr lang="en-US" sz="1800" i="1" dirty="0">
                <a:latin typeface="Arial" charset="0"/>
                <a:cs typeface="Arial" charset="0"/>
              </a:rPr>
              <a:t>I</a:t>
            </a:r>
            <a:r>
              <a:rPr lang="en-US" sz="1800" dirty="0">
                <a:latin typeface="Arial" charset="0"/>
                <a:cs typeface="Arial" charset="0"/>
              </a:rPr>
              <a:t>(</a:t>
            </a:r>
            <a:r>
              <a:rPr lang="en-US" sz="1800" i="1" dirty="0" err="1">
                <a:latin typeface="Arial" charset="0"/>
                <a:cs typeface="Arial" charset="0"/>
              </a:rPr>
              <a:t>λ</a:t>
            </a:r>
            <a:r>
              <a:rPr lang="en-US" sz="1800" dirty="0">
                <a:latin typeface="Arial" charset="0"/>
                <a:cs typeface="Arial" charset="0"/>
              </a:rPr>
              <a:t>),</a:t>
            </a:r>
          </a:p>
          <a:p>
            <a:pPr eaLnBrk="1" hangingPunct="1"/>
            <a:endParaRPr lang="en-US" sz="1800" dirty="0">
              <a:latin typeface="Arial" charset="0"/>
              <a:cs typeface="Arial" charset="0"/>
            </a:endParaRPr>
          </a:p>
          <a:p>
            <a:pPr eaLnBrk="1" hangingPunct="1"/>
            <a:endParaRPr lang="en-US" sz="1800" dirty="0">
              <a:latin typeface="Arial" charset="0"/>
              <a:cs typeface="Arial" charset="0"/>
            </a:endParaRPr>
          </a:p>
          <a:p>
            <a:pPr eaLnBrk="1" hangingPunct="1"/>
            <a:endParaRPr lang="en-US" sz="1800" dirty="0">
              <a:latin typeface="Arial" charset="0"/>
              <a:cs typeface="Arial" charset="0"/>
            </a:endParaRPr>
          </a:p>
          <a:p>
            <a:pPr eaLnBrk="1" hangingPunct="1"/>
            <a:endParaRPr lang="en-US" sz="1800" dirty="0">
              <a:latin typeface="Arial" charset="0"/>
              <a:cs typeface="Arial" charset="0"/>
            </a:endParaRPr>
          </a:p>
          <a:p>
            <a:pPr eaLnBrk="1" hangingPunct="1"/>
            <a:endParaRPr lang="en-US" sz="1800" dirty="0">
              <a:latin typeface="Arial" charset="0"/>
              <a:cs typeface="Arial" charset="0"/>
            </a:endParaRPr>
          </a:p>
          <a:p>
            <a:pPr eaLnBrk="1" hangingPunct="1">
              <a:buFontTx/>
              <a:buNone/>
            </a:pPr>
            <a:r>
              <a:rPr lang="en-US" sz="1800" dirty="0">
                <a:latin typeface="Arial" charset="0"/>
                <a:cs typeface="Arial" charset="0"/>
              </a:rPr>
              <a:t>	where </a:t>
            </a:r>
            <a:r>
              <a:rPr lang="en-US" sz="1800" i="1" dirty="0" err="1">
                <a:latin typeface="Arial" charset="0"/>
                <a:cs typeface="Arial" charset="0"/>
              </a:rPr>
              <a:t>λ</a:t>
            </a:r>
            <a:r>
              <a:rPr lang="en-US" sz="1800" dirty="0">
                <a:latin typeface="Arial" charset="0"/>
                <a:cs typeface="Arial" charset="0"/>
              </a:rPr>
              <a:t> is the wavelength of the equivalent monochromatic light (measured in nanometers).</a:t>
            </a:r>
          </a:p>
          <a:p>
            <a:pPr eaLnBrk="1" hangingPunct="1">
              <a:buFontTx/>
              <a:buNone/>
            </a:pPr>
            <a:endParaRPr lang="en-US" sz="1800" dirty="0">
              <a:latin typeface="Arial" charset="0"/>
              <a:cs typeface="Arial" charset="0"/>
            </a:endParaRPr>
          </a:p>
        </p:txBody>
      </p:sp>
      <p:pic>
        <p:nvPicPr>
          <p:cNvPr id="31748" name="Picture 4" descr="325px-CIE1931_XYZCMF">
            <a:hlinkClick r:id="rId2" tooltip="&quot;The CIE standard observer color-matching functions&quo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7988" y="1905000"/>
            <a:ext cx="3322637" cy="3352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1749" name="Picture 5" descr="\overline{x}(\lambd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2286000"/>
            <a:ext cx="381000" cy="219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1750" name="Picture 6" descr="\overline{y}(\lambd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2286000"/>
            <a:ext cx="381000" cy="219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1751" name="Picture 7" descr="\overline{z}(\lambd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9000" y="2286000"/>
            <a:ext cx="381000" cy="219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1752" name="Picture 16" descr="X= \int_0^\infty I(\lambda)\,\overline{x}(\lambda)\,d\lambda"/>
          <p:cNvPicPr>
            <a:picLocks noChangeAspect="1" noChangeArrowheads="1"/>
          </p:cNvPicPr>
          <p:nvPr/>
        </p:nvPicPr>
        <p:blipFill>
          <a:blip r:embed="rId7" r:link="rId8">
            <a:extLst>
              <a:ext uri="{28A0092B-C50C-407E-A947-70E740481C1C}">
                <a14:useLocalDpi xmlns:a14="http://schemas.microsoft.com/office/drawing/2010/main" val="0"/>
              </a:ext>
            </a:extLst>
          </a:blip>
          <a:srcRect/>
          <a:stretch>
            <a:fillRect/>
          </a:stretch>
        </p:blipFill>
        <p:spPr bwMode="auto">
          <a:xfrm>
            <a:off x="1219200" y="3086100"/>
            <a:ext cx="1752600" cy="392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1753" name="Picture 15" descr="Y= \int_0^\infty I(\lambda)\,\overline{y}(\lambda)\,d\lambda"/>
          <p:cNvPicPr>
            <a:picLocks noChangeAspect="1" noChangeArrowheads="1"/>
          </p:cNvPicPr>
          <p:nvPr/>
        </p:nvPicPr>
        <p:blipFill>
          <a:blip r:embed="rId9" r:link="rId10">
            <a:extLst>
              <a:ext uri="{28A0092B-C50C-407E-A947-70E740481C1C}">
                <a14:useLocalDpi xmlns:a14="http://schemas.microsoft.com/office/drawing/2010/main" val="0"/>
              </a:ext>
            </a:extLst>
          </a:blip>
          <a:srcRect/>
          <a:stretch>
            <a:fillRect/>
          </a:stretch>
        </p:blipFill>
        <p:spPr bwMode="auto">
          <a:xfrm>
            <a:off x="1219200" y="3486150"/>
            <a:ext cx="1724025" cy="392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1754" name="Picture 14" descr="Z= \int_0^\infty I(\lambda)\,\overline{z}(\lambda)\,d\lambda"/>
          <p:cNvPicPr>
            <a:picLocks noChangeAspect="1" noChangeArrowheads="1"/>
          </p:cNvPicPr>
          <p:nvPr/>
        </p:nvPicPr>
        <p:blipFill>
          <a:blip r:embed="rId11" r:link="rId12">
            <a:extLst>
              <a:ext uri="{28A0092B-C50C-407E-A947-70E740481C1C}">
                <a14:useLocalDpi xmlns:a14="http://schemas.microsoft.com/office/drawing/2010/main" val="0"/>
              </a:ext>
            </a:extLst>
          </a:blip>
          <a:srcRect/>
          <a:stretch>
            <a:fillRect/>
          </a:stretch>
        </p:blipFill>
        <p:spPr bwMode="auto">
          <a:xfrm>
            <a:off x="1219200" y="3886200"/>
            <a:ext cx="1706563" cy="392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1755" name="Text Box 21"/>
          <p:cNvSpPr txBox="1">
            <a:spLocks noChangeArrowheads="1"/>
          </p:cNvSpPr>
          <p:nvPr/>
        </p:nvSpPr>
        <p:spPr bwMode="auto">
          <a:xfrm>
            <a:off x="685800" y="5562600"/>
            <a:ext cx="8172450" cy="82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1600" dirty="0">
                <a:solidFill>
                  <a:srgbClr val="FF0000"/>
                </a:solidFill>
              </a:rPr>
              <a:t>Other observers, such as for the CIERGB space or other RGB color spaces, </a:t>
            </a:r>
          </a:p>
          <a:p>
            <a:pPr eaLnBrk="1" hangingPunct="1"/>
            <a:r>
              <a:rPr lang="en-US" sz="1600" dirty="0">
                <a:solidFill>
                  <a:srgbClr val="FF0000"/>
                </a:solidFill>
              </a:rPr>
              <a:t>are defined by other sets of three color-matching functions, and lead to </a:t>
            </a:r>
          </a:p>
          <a:p>
            <a:pPr eaLnBrk="1" hangingPunct="1"/>
            <a:r>
              <a:rPr lang="en-US" sz="1600" dirty="0" err="1">
                <a:solidFill>
                  <a:srgbClr val="FF0000"/>
                </a:solidFill>
              </a:rPr>
              <a:t>tristimulus</a:t>
            </a:r>
            <a:r>
              <a:rPr lang="en-US" sz="1600" dirty="0">
                <a:solidFill>
                  <a:srgbClr val="FF0000"/>
                </a:solidFill>
              </a:rPr>
              <a:t> values in those other spaces.</a:t>
            </a:r>
          </a:p>
        </p:txBody>
      </p:sp>
      <p:sp>
        <p:nvSpPr>
          <p:cNvPr id="12" name="Rectangle 4"/>
          <p:cNvSpPr>
            <a:spLocks noGrp="1" noChangeArrowheads="1"/>
          </p:cNvSpPr>
          <p:nvPr>
            <p:ph type="dt" sz="quarter" idx="4294967295"/>
          </p:nvPr>
        </p:nvSpPr>
        <p:spPr bwMode="auto">
          <a:xfrm>
            <a:off x="609600" y="304800"/>
            <a:ext cx="1600200" cy="30797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sp>
        <p:nvSpPr>
          <p:cNvPr id="13" name="슬라이드 번호 개체 틀 4"/>
          <p:cNvSpPr>
            <a:spLocks noGrp="1"/>
          </p:cNvSpPr>
          <p:nvPr>
            <p:ph type="sldNum" sz="quarter" idx="10"/>
          </p:nvPr>
        </p:nvSpPr>
        <p:spPr>
          <a:xfrm>
            <a:off x="4344988" y="6475413"/>
            <a:ext cx="530225" cy="182562"/>
          </a:xfrm>
          <a:prstGeom prst="rect">
            <a:avLst/>
          </a:prstGeom>
        </p:spPr>
        <p:txBody>
          <a:bodyPr/>
          <a:lstStyle/>
          <a:p>
            <a:pPr>
              <a:defRPr/>
            </a:pPr>
            <a:r>
              <a:rPr lang="en-US" altLang="ko-KR" dirty="0" smtClean="0"/>
              <a:t>Slide </a:t>
            </a:r>
            <a:fld id="{4E4FA928-9E26-4F86-946C-2B3B31589A58}" type="slidenum">
              <a:rPr lang="en-US" altLang="ko-KR" smtClean="0"/>
              <a:pPr>
                <a:defRPr/>
              </a:pPr>
              <a:t>7</a:t>
            </a:fld>
            <a:endParaRPr lang="en-US" altLang="ko-KR" dirty="0"/>
          </a:p>
        </p:txBody>
      </p:sp>
      <p:sp>
        <p:nvSpPr>
          <p:cNvPr id="14" name="Rectangle 13"/>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Tree>
    <p:extLst>
      <p:ext uri="{BB962C8B-B14F-4D97-AF65-F5344CB8AC3E}">
        <p14:creationId xmlns:p14="http://schemas.microsoft.com/office/powerpoint/2010/main" val="3408132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533400"/>
            <a:ext cx="7772400" cy="1066800"/>
          </a:xfrm>
        </p:spPr>
        <p:txBody>
          <a:bodyPr/>
          <a:lstStyle/>
          <a:p>
            <a:pPr eaLnBrk="1" hangingPunct="1"/>
            <a:r>
              <a:rPr lang="en-US" sz="3200" b="1" i="1" dirty="0">
                <a:solidFill>
                  <a:srgbClr val="3366FF"/>
                </a:solidFill>
                <a:latin typeface="Calibri"/>
                <a:cs typeface="Calibri"/>
              </a:rPr>
              <a:t>VARIOUS LIGHT SPACES, CIE 1931 </a:t>
            </a:r>
            <a:r>
              <a:rPr lang="en-US" sz="3200" b="1" i="1" dirty="0" smtClean="0">
                <a:solidFill>
                  <a:srgbClr val="3366FF"/>
                </a:solidFill>
                <a:latin typeface="Calibri"/>
                <a:cs typeface="Calibri"/>
              </a:rPr>
              <a:t>(3)</a:t>
            </a:r>
            <a:endParaRPr lang="en-US" sz="3200" b="1" i="1" dirty="0">
              <a:solidFill>
                <a:srgbClr val="3366FF"/>
              </a:solidFill>
              <a:latin typeface="Calibri"/>
              <a:cs typeface="Calibri"/>
            </a:endParaRPr>
          </a:p>
        </p:txBody>
      </p:sp>
      <p:sp>
        <p:nvSpPr>
          <p:cNvPr id="32771" name="Rectangle 3"/>
          <p:cNvSpPr>
            <a:spLocks noGrp="1" noChangeArrowheads="1"/>
          </p:cNvSpPr>
          <p:nvPr>
            <p:ph type="body" idx="1"/>
          </p:nvPr>
        </p:nvSpPr>
        <p:spPr>
          <a:xfrm>
            <a:off x="457200" y="1798637"/>
            <a:ext cx="5486400" cy="4525963"/>
          </a:xfrm>
        </p:spPr>
        <p:txBody>
          <a:bodyPr/>
          <a:lstStyle/>
          <a:p>
            <a:pPr eaLnBrk="1" hangingPunct="1">
              <a:buFontTx/>
              <a:buNone/>
            </a:pPr>
            <a:r>
              <a:rPr lang="en-US" sz="2000" u="sng" dirty="0">
                <a:latin typeface="Arial" charset="0"/>
                <a:cs typeface="Arial" charset="0"/>
              </a:rPr>
              <a:t>The CIE </a:t>
            </a:r>
            <a:r>
              <a:rPr lang="en-US" sz="2000" i="1" u="sng" dirty="0" err="1">
                <a:latin typeface="Arial" charset="0"/>
                <a:cs typeface="Arial" charset="0"/>
              </a:rPr>
              <a:t>xy</a:t>
            </a:r>
            <a:r>
              <a:rPr lang="en-US" sz="2000" u="sng" dirty="0">
                <a:latin typeface="Arial" charset="0"/>
                <a:cs typeface="Arial" charset="0"/>
              </a:rPr>
              <a:t> chromaticity diagram and the CIE </a:t>
            </a:r>
            <a:r>
              <a:rPr lang="en-US" sz="2000" i="1" u="sng" dirty="0" err="1">
                <a:latin typeface="Arial" charset="0"/>
                <a:cs typeface="Arial" charset="0"/>
              </a:rPr>
              <a:t>xyY</a:t>
            </a:r>
            <a:r>
              <a:rPr lang="en-US" sz="2000" u="sng" dirty="0">
                <a:latin typeface="Arial" charset="0"/>
                <a:cs typeface="Arial" charset="0"/>
              </a:rPr>
              <a:t> color space</a:t>
            </a:r>
          </a:p>
          <a:p>
            <a:pPr eaLnBrk="1" hangingPunct="1"/>
            <a:r>
              <a:rPr lang="en-US" altLang="ko-KR" sz="1800" dirty="0">
                <a:latin typeface="Arial" charset="0"/>
                <a:ea typeface="굴림" charset="0"/>
                <a:cs typeface="굴림" charset="0"/>
              </a:rPr>
              <a:t>The outer curved boundary is the spectral (or monochromatic) locus, with wavelengths shown in nanometers. </a:t>
            </a:r>
          </a:p>
          <a:p>
            <a:pPr eaLnBrk="1" hangingPunct="1"/>
            <a:r>
              <a:rPr lang="en-US" altLang="ko-KR" sz="1800" dirty="0">
                <a:latin typeface="Arial" charset="0"/>
                <a:ea typeface="굴림" charset="0"/>
                <a:cs typeface="굴림" charset="0"/>
              </a:rPr>
              <a:t>The concept of color can be divided into two parts: brightness and chromaticity. </a:t>
            </a:r>
          </a:p>
          <a:p>
            <a:pPr eaLnBrk="1" hangingPunct="1"/>
            <a:r>
              <a:rPr lang="en-US" altLang="ko-KR" sz="1800" dirty="0">
                <a:latin typeface="Arial" charset="0"/>
                <a:ea typeface="굴림" charset="0"/>
                <a:cs typeface="굴림" charset="0"/>
              </a:rPr>
              <a:t>The </a:t>
            </a:r>
            <a:r>
              <a:rPr lang="en-US" altLang="ko-KR" sz="1800" i="1" dirty="0">
                <a:latin typeface="Arial" charset="0"/>
                <a:ea typeface="굴림" charset="0"/>
                <a:cs typeface="굴림" charset="0"/>
              </a:rPr>
              <a:t>Y </a:t>
            </a:r>
            <a:r>
              <a:rPr lang="en-US" altLang="ko-KR" sz="1800" dirty="0">
                <a:latin typeface="Arial" charset="0"/>
                <a:ea typeface="굴림" charset="0"/>
                <a:cs typeface="굴림" charset="0"/>
              </a:rPr>
              <a:t>parameter is a measure of the brightness or luminance of a color. </a:t>
            </a:r>
            <a:endParaRPr lang="en-US" sz="1800" dirty="0">
              <a:latin typeface="Arial" charset="0"/>
              <a:cs typeface="Arial" charset="0"/>
            </a:endParaRPr>
          </a:p>
          <a:p>
            <a:pPr eaLnBrk="1" hangingPunct="1">
              <a:buFontTx/>
              <a:buNone/>
            </a:pPr>
            <a:endParaRPr lang="en-US" sz="1000" dirty="0">
              <a:latin typeface="Arial" charset="0"/>
              <a:cs typeface="Arial" charset="0"/>
            </a:endParaRPr>
          </a:p>
          <a:p>
            <a:pPr eaLnBrk="1" hangingPunct="1">
              <a:buFontTx/>
              <a:buNone/>
            </a:pPr>
            <a:endParaRPr lang="en-US" sz="1000" dirty="0">
              <a:latin typeface="Arial" charset="0"/>
              <a:cs typeface="Arial" charset="0"/>
            </a:endParaRPr>
          </a:p>
        </p:txBody>
      </p:sp>
      <p:pic>
        <p:nvPicPr>
          <p:cNvPr id="32772" name="Picture 15" descr="300px-CIExy1931">
            <a:hlinkClick r:id="rId2" tooltip="&quot;The CIE 1931 color space chromaticity diagram. The outer curved boundary is the spectral (or monochromatic) locus, with wavelengths shown in nanometers.  Note that the colors depicted depend on the color space of the device on which you are viewing the image, and no device has a gamut large enough to present an accurate representation of the chromaticity at every position.&quo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8200" y="2362200"/>
            <a:ext cx="2959100" cy="3352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73" name="Picture 18" descr="x = \frac{X}{X+Y+Z}"/>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1143000" y="4795838"/>
            <a:ext cx="1295400" cy="409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74" name="Picture 17" descr="y = \frac{Y}{X+Y+Z}"/>
          <p:cNvPicPr>
            <a:picLocks noChangeAspect="1" noChangeArrowheads="1"/>
          </p:cNvPicPr>
          <p:nvPr/>
        </p:nvPicPr>
        <p:blipFill>
          <a:blip r:embed="rId6" r:link="rId7">
            <a:extLst>
              <a:ext uri="{28A0092B-C50C-407E-A947-70E740481C1C}">
                <a14:useLocalDpi xmlns:a14="http://schemas.microsoft.com/office/drawing/2010/main" val="0"/>
              </a:ext>
            </a:extLst>
          </a:blip>
          <a:srcRect/>
          <a:stretch>
            <a:fillRect/>
          </a:stretch>
        </p:blipFill>
        <p:spPr bwMode="auto">
          <a:xfrm>
            <a:off x="1143000" y="5200650"/>
            <a:ext cx="1295400" cy="409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75" name="Picture 16" descr="z = \frac{Z}{X+Y+Z} = 1 - x - y"/>
          <p:cNvPicPr>
            <a:picLocks noChangeAspect="1" noChangeArrowheads="1"/>
          </p:cNvPicPr>
          <p:nvPr/>
        </p:nvPicPr>
        <p:blipFill>
          <a:blip r:embed="rId8" r:link="rId9">
            <a:extLst>
              <a:ext uri="{28A0092B-C50C-407E-A947-70E740481C1C}">
                <a14:useLocalDpi xmlns:a14="http://schemas.microsoft.com/office/drawing/2010/main" val="0"/>
              </a:ext>
            </a:extLst>
          </a:blip>
          <a:srcRect/>
          <a:stretch>
            <a:fillRect/>
          </a:stretch>
        </p:blipFill>
        <p:spPr bwMode="auto">
          <a:xfrm>
            <a:off x="1143000" y="5610225"/>
            <a:ext cx="2314575" cy="409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2776" name="Rectangle 19"/>
          <p:cNvSpPr>
            <a:spLocks noChangeArrowheads="1"/>
          </p:cNvSpPr>
          <p:nvPr/>
        </p:nvSpPr>
        <p:spPr bwMode="auto">
          <a:xfrm>
            <a:off x="0" y="2814638"/>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endParaRPr lang="en-US"/>
          </a:p>
        </p:txBody>
      </p:sp>
      <p:sp>
        <p:nvSpPr>
          <p:cNvPr id="32777" name="Rectangle 20"/>
          <p:cNvSpPr>
            <a:spLocks noChangeArrowheads="1"/>
          </p:cNvSpPr>
          <p:nvPr/>
        </p:nvSpPr>
        <p:spPr bwMode="auto">
          <a:xfrm>
            <a:off x="0" y="3224213"/>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endParaRPr lang="en-US"/>
          </a:p>
        </p:txBody>
      </p:sp>
      <p:pic>
        <p:nvPicPr>
          <p:cNvPr id="32778" name="Picture 23" descr="X=\frac{Y}{y}x"/>
          <p:cNvPicPr>
            <a:picLocks noChangeAspect="1" noChangeArrowheads="1"/>
          </p:cNvPicPr>
          <p:nvPr/>
        </p:nvPicPr>
        <p:blipFill>
          <a:blip r:embed="rId10" r:link="rId11">
            <a:extLst>
              <a:ext uri="{28A0092B-C50C-407E-A947-70E740481C1C}">
                <a14:useLocalDpi xmlns:a14="http://schemas.microsoft.com/office/drawing/2010/main" val="0"/>
              </a:ext>
            </a:extLst>
          </a:blip>
          <a:srcRect/>
          <a:stretch>
            <a:fillRect/>
          </a:stretch>
        </p:blipFill>
        <p:spPr bwMode="auto">
          <a:xfrm>
            <a:off x="4191000" y="5000625"/>
            <a:ext cx="714375"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79" name="Picture 22" descr="Z=\frac{Y}{y}(1-x-y)"/>
          <p:cNvPicPr>
            <a:picLocks noChangeAspect="1" noChangeArrowheads="1"/>
          </p:cNvPicPr>
          <p:nvPr/>
        </p:nvPicPr>
        <p:blipFill>
          <a:blip r:embed="rId12" r:link="rId13">
            <a:extLst>
              <a:ext uri="{28A0092B-C50C-407E-A947-70E740481C1C}">
                <a14:useLocalDpi xmlns:a14="http://schemas.microsoft.com/office/drawing/2010/main" val="0"/>
              </a:ext>
            </a:extLst>
          </a:blip>
          <a:srcRect/>
          <a:stretch>
            <a:fillRect/>
          </a:stretch>
        </p:blipFill>
        <p:spPr bwMode="auto">
          <a:xfrm>
            <a:off x="4191000" y="5429250"/>
            <a:ext cx="1457325"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2780" name="Rectangle 24"/>
          <p:cNvSpPr>
            <a:spLocks noChangeArrowheads="1"/>
          </p:cNvSpPr>
          <p:nvPr/>
        </p:nvSpPr>
        <p:spPr bwMode="auto">
          <a:xfrm>
            <a:off x="0" y="3000375"/>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endParaRPr lang="en-US"/>
          </a:p>
        </p:txBody>
      </p:sp>
      <p:sp>
        <p:nvSpPr>
          <p:cNvPr id="32781" name="Rectangle 25"/>
          <p:cNvSpPr>
            <a:spLocks noChangeArrowheads="1"/>
          </p:cNvSpPr>
          <p:nvPr/>
        </p:nvSpPr>
        <p:spPr bwMode="auto">
          <a:xfrm>
            <a:off x="0" y="3429000"/>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endParaRPr lang="en-US"/>
          </a:p>
        </p:txBody>
      </p:sp>
      <p:sp>
        <p:nvSpPr>
          <p:cNvPr id="14" name="Rectangle 4"/>
          <p:cNvSpPr>
            <a:spLocks noGrp="1" noChangeArrowheads="1"/>
          </p:cNvSpPr>
          <p:nvPr>
            <p:ph type="dt" sz="quarter" idx="4294967295"/>
          </p:nvPr>
        </p:nvSpPr>
        <p:spPr bwMode="auto">
          <a:xfrm>
            <a:off x="609600" y="304800"/>
            <a:ext cx="1600200" cy="30797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sp>
        <p:nvSpPr>
          <p:cNvPr id="17" name="슬라이드 번호 개체 틀 4"/>
          <p:cNvSpPr>
            <a:spLocks noGrp="1"/>
          </p:cNvSpPr>
          <p:nvPr>
            <p:ph type="sldNum" sz="quarter" idx="10"/>
          </p:nvPr>
        </p:nvSpPr>
        <p:spPr>
          <a:xfrm>
            <a:off x="4344988" y="6475413"/>
            <a:ext cx="530225" cy="182562"/>
          </a:xfrm>
          <a:prstGeom prst="rect">
            <a:avLst/>
          </a:prstGeom>
        </p:spPr>
        <p:txBody>
          <a:bodyPr/>
          <a:lstStyle/>
          <a:p>
            <a:pPr>
              <a:defRPr/>
            </a:pPr>
            <a:r>
              <a:rPr lang="en-US" altLang="ko-KR" dirty="0" smtClean="0"/>
              <a:t>Slide </a:t>
            </a:r>
            <a:fld id="{4E4FA928-9E26-4F86-946C-2B3B31589A58}" type="slidenum">
              <a:rPr lang="en-US" altLang="ko-KR" smtClean="0"/>
              <a:pPr>
                <a:defRPr/>
              </a:pPr>
              <a:t>8</a:t>
            </a:fld>
            <a:endParaRPr lang="en-US" altLang="ko-KR" dirty="0"/>
          </a:p>
        </p:txBody>
      </p:sp>
      <p:sp>
        <p:nvSpPr>
          <p:cNvPr id="18" name="Rectangle 17"/>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Tree>
    <p:extLst>
      <p:ext uri="{BB962C8B-B14F-4D97-AF65-F5344CB8AC3E}">
        <p14:creationId xmlns:p14="http://schemas.microsoft.com/office/powerpoint/2010/main" val="3748023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533400"/>
            <a:ext cx="7772400" cy="1066800"/>
          </a:xfrm>
        </p:spPr>
        <p:txBody>
          <a:bodyPr/>
          <a:lstStyle/>
          <a:p>
            <a:pPr eaLnBrk="1" hangingPunct="1"/>
            <a:r>
              <a:rPr lang="en-US" sz="3200" b="1" i="1" dirty="0">
                <a:solidFill>
                  <a:srgbClr val="3366FF"/>
                </a:solidFill>
                <a:latin typeface="Calibri"/>
                <a:cs typeface="Calibri"/>
              </a:rPr>
              <a:t>VARIOUS LIGHT SPACES, CIE </a:t>
            </a:r>
            <a:r>
              <a:rPr lang="en-US" sz="3200" b="1" i="1" dirty="0" smtClean="0">
                <a:solidFill>
                  <a:srgbClr val="3366FF"/>
                </a:solidFill>
                <a:latin typeface="Calibri"/>
                <a:cs typeface="Calibri"/>
              </a:rPr>
              <a:t>1976 (1)</a:t>
            </a:r>
            <a:endParaRPr lang="en-US" sz="3200" b="1" i="1" dirty="0">
              <a:solidFill>
                <a:schemeClr val="hlink"/>
              </a:solidFill>
              <a:latin typeface="Arial" charset="0"/>
              <a:cs typeface="Arial" charset="0"/>
            </a:endParaRPr>
          </a:p>
        </p:txBody>
      </p:sp>
      <p:sp>
        <p:nvSpPr>
          <p:cNvPr id="34819" name="Rectangle 3"/>
          <p:cNvSpPr>
            <a:spLocks noGrp="1" noChangeArrowheads="1"/>
          </p:cNvSpPr>
          <p:nvPr>
            <p:ph type="body" idx="1"/>
          </p:nvPr>
        </p:nvSpPr>
        <p:spPr>
          <a:xfrm>
            <a:off x="457200" y="1646237"/>
            <a:ext cx="8305800" cy="4525963"/>
          </a:xfrm>
        </p:spPr>
        <p:txBody>
          <a:bodyPr/>
          <a:lstStyle/>
          <a:p>
            <a:pPr marL="609600" indent="-609600" eaLnBrk="1" hangingPunct="1">
              <a:buFontTx/>
              <a:buNone/>
            </a:pPr>
            <a:r>
              <a:rPr lang="en-US" sz="2000" u="sng" dirty="0" smtClean="0">
                <a:latin typeface="Arial" charset="0"/>
                <a:cs typeface="Arial" charset="0"/>
              </a:rPr>
              <a:t>CIE 1976 is a strong candidate for CSM </a:t>
            </a:r>
            <a:r>
              <a:rPr lang="en-US" sz="2000" u="sng" dirty="0">
                <a:latin typeface="Arial" charset="0"/>
                <a:cs typeface="Arial" charset="0"/>
              </a:rPr>
              <a:t>color space </a:t>
            </a:r>
          </a:p>
          <a:p>
            <a:pPr eaLnBrk="1" hangingPunct="1"/>
            <a:r>
              <a:rPr lang="en-US" altLang="ko-KR" sz="1800" dirty="0" smtClean="0">
                <a:solidFill>
                  <a:srgbClr val="FF0000"/>
                </a:solidFill>
                <a:latin typeface="Arial" charset="0"/>
                <a:ea typeface="굴림" charset="0"/>
                <a:cs typeface="굴림" charset="0"/>
              </a:rPr>
              <a:t>The </a:t>
            </a:r>
            <a:r>
              <a:rPr lang="en-US" altLang="ko-KR" sz="1800" dirty="0">
                <a:solidFill>
                  <a:srgbClr val="FF0000"/>
                </a:solidFill>
                <a:latin typeface="Arial" charset="0"/>
                <a:ea typeface="굴림" charset="0"/>
                <a:cs typeface="굴림" charset="0"/>
              </a:rPr>
              <a:t>CIE 1960, CIE 1964, and CIE 1976 color spaces were developed, with the goal of achieving perceptual uniformity </a:t>
            </a:r>
          </a:p>
          <a:p>
            <a:pPr lvl="1" eaLnBrk="1" hangingPunct="1"/>
            <a:r>
              <a:rPr lang="en-US" altLang="ko-KR" sz="1600" dirty="0" smtClean="0">
                <a:solidFill>
                  <a:srgbClr val="FF0000"/>
                </a:solidFill>
                <a:latin typeface="Arial" charset="0"/>
                <a:ea typeface="굴림" charset="0"/>
                <a:cs typeface="굴림" charset="0"/>
              </a:rPr>
              <a:t>to </a:t>
            </a:r>
            <a:r>
              <a:rPr lang="en-US" altLang="ko-KR" sz="1600" dirty="0">
                <a:solidFill>
                  <a:srgbClr val="FF0000"/>
                </a:solidFill>
                <a:latin typeface="Arial" charset="0"/>
                <a:ea typeface="굴림" charset="0"/>
                <a:cs typeface="굴림" charset="0"/>
              </a:rPr>
              <a:t>have an equal distance in the color space correspond to equal differences in color). </a:t>
            </a:r>
            <a:endParaRPr lang="en-US" altLang="ko-KR" sz="1600" dirty="0" smtClean="0">
              <a:solidFill>
                <a:srgbClr val="FF0000"/>
              </a:solidFill>
              <a:latin typeface="Arial" charset="0"/>
              <a:ea typeface="굴림" charset="0"/>
              <a:cs typeface="굴림" charset="0"/>
            </a:endParaRPr>
          </a:p>
          <a:p>
            <a:pPr eaLnBrk="1" hangingPunct="1"/>
            <a:r>
              <a:rPr lang="en-US" altLang="ko-KR" sz="1800" dirty="0" smtClean="0">
                <a:solidFill>
                  <a:srgbClr val="FF0000"/>
                </a:solidFill>
                <a:latin typeface="Arial" charset="0"/>
                <a:ea typeface="굴림" charset="0"/>
                <a:cs typeface="굴림" charset="0"/>
              </a:rPr>
              <a:t>Although </a:t>
            </a:r>
            <a:r>
              <a:rPr lang="en-US" altLang="ko-KR" sz="1800" dirty="0">
                <a:solidFill>
                  <a:srgbClr val="FF0000"/>
                </a:solidFill>
                <a:latin typeface="Arial" charset="0"/>
                <a:ea typeface="굴림" charset="0"/>
                <a:cs typeface="굴림" charset="0"/>
              </a:rPr>
              <a:t>they were a distinct improvement over the CIE 1931 system, they were not completely free of distortion. </a:t>
            </a:r>
            <a:endParaRPr lang="en-US" altLang="ko-KR" sz="1800" dirty="0" smtClean="0">
              <a:solidFill>
                <a:srgbClr val="FF0000"/>
              </a:solidFill>
              <a:latin typeface="Arial" charset="0"/>
              <a:ea typeface="굴림" charset="0"/>
              <a:cs typeface="굴림" charset="0"/>
            </a:endParaRPr>
          </a:p>
          <a:p>
            <a:pPr eaLnBrk="1" hangingPunct="1"/>
            <a:endParaRPr lang="en-US" altLang="ko-KR" sz="1800" dirty="0">
              <a:solidFill>
                <a:srgbClr val="FF0000"/>
              </a:solidFill>
              <a:latin typeface="Arial" charset="0"/>
              <a:ea typeface="굴림" charset="0"/>
              <a:cs typeface="굴림" charset="0"/>
            </a:endParaRPr>
          </a:p>
          <a:p>
            <a:pPr eaLnBrk="1" hangingPunct="1">
              <a:buFont typeface="Wingdings" charset="0"/>
              <a:buChar char="à"/>
            </a:pPr>
            <a:r>
              <a:rPr lang="en-US" altLang="ko-KR" sz="1800" dirty="0" smtClean="0">
                <a:latin typeface="Arial" charset="0"/>
                <a:ea typeface="굴림" charset="0"/>
                <a:cs typeface="굴림" charset="0"/>
                <a:sym typeface="Wingdings" charset="0"/>
              </a:rPr>
              <a:t>To </a:t>
            </a:r>
            <a:r>
              <a:rPr lang="en-US" altLang="ko-KR" sz="1800" dirty="0">
                <a:latin typeface="Arial" charset="0"/>
                <a:ea typeface="굴림" charset="0"/>
                <a:cs typeface="굴림" charset="0"/>
                <a:sym typeface="Wingdings" charset="0"/>
              </a:rPr>
              <a:t>utilize better perceptual uniformity, the </a:t>
            </a:r>
            <a:r>
              <a:rPr lang="en-US" altLang="ko-KR" sz="1800" dirty="0">
                <a:solidFill>
                  <a:srgbClr val="FF0000"/>
                </a:solidFill>
                <a:latin typeface="Arial" charset="0"/>
                <a:ea typeface="굴림" charset="0"/>
                <a:cs typeface="굴림" charset="0"/>
                <a:sym typeface="Wingdings" charset="0"/>
              </a:rPr>
              <a:t>CIE 1976</a:t>
            </a:r>
            <a:r>
              <a:rPr lang="en-US" altLang="ko-KR" sz="1800" dirty="0">
                <a:latin typeface="Arial" charset="0"/>
                <a:ea typeface="굴림" charset="0"/>
                <a:cs typeface="굴림" charset="0"/>
                <a:sym typeface="Wingdings" charset="0"/>
              </a:rPr>
              <a:t> can be considered. </a:t>
            </a:r>
            <a:endParaRPr lang="en-US" altLang="ko-KR" sz="1800" dirty="0" smtClean="0">
              <a:latin typeface="Arial" charset="0"/>
              <a:ea typeface="굴림" charset="0"/>
              <a:cs typeface="굴림" charset="0"/>
              <a:sym typeface="Wingdings" charset="0"/>
            </a:endParaRPr>
          </a:p>
          <a:p>
            <a:pPr eaLnBrk="1" hangingPunct="1">
              <a:buFont typeface="Wingdings" charset="0"/>
              <a:buChar char="à"/>
            </a:pPr>
            <a:r>
              <a:rPr lang="en-US" altLang="ko-KR" sz="1800" dirty="0" smtClean="0">
                <a:latin typeface="Arial" charset="0"/>
                <a:ea typeface="굴림" charset="0"/>
                <a:cs typeface="굴림" charset="0"/>
                <a:sym typeface="Wingdings" charset="0"/>
              </a:rPr>
              <a:t>And </a:t>
            </a:r>
            <a:r>
              <a:rPr lang="en-US" altLang="ko-KR" sz="1800" dirty="0">
                <a:latin typeface="Arial" charset="0"/>
                <a:ea typeface="굴림" charset="0"/>
                <a:cs typeface="굴림" charset="0"/>
                <a:sym typeface="Wingdings" charset="0"/>
              </a:rPr>
              <a:t>also it has less area that can not be covered by a triangle made with any three point colors.</a:t>
            </a:r>
          </a:p>
          <a:p>
            <a:pPr marL="609600" indent="-609600" eaLnBrk="1" hangingPunct="1">
              <a:buFont typeface="Symbol" charset="0"/>
              <a:buNone/>
            </a:pPr>
            <a:endParaRPr lang="en-US" altLang="ko-KR" sz="1800" dirty="0">
              <a:latin typeface="Arial" charset="0"/>
              <a:ea typeface="굴림" charset="0"/>
              <a:cs typeface="굴림" charset="0"/>
            </a:endParaRPr>
          </a:p>
          <a:p>
            <a:pPr marL="609600" indent="-609600" eaLnBrk="1" hangingPunct="1">
              <a:buFont typeface="Symbol" charset="0"/>
              <a:buNone/>
            </a:pPr>
            <a:endParaRPr lang="en-US" sz="1600" dirty="0">
              <a:latin typeface="Arial" charset="0"/>
              <a:cs typeface="Arial" charset="0"/>
            </a:endParaRPr>
          </a:p>
        </p:txBody>
      </p:sp>
      <p:sp>
        <p:nvSpPr>
          <p:cNvPr id="34820" name="Rectangle 4"/>
          <p:cNvSpPr>
            <a:spLocks noChangeArrowheads="1"/>
          </p:cNvSpPr>
          <p:nvPr/>
        </p:nvSpPr>
        <p:spPr bwMode="auto">
          <a:xfrm>
            <a:off x="0" y="3827462"/>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endParaRPr lang="en-US"/>
          </a:p>
        </p:txBody>
      </p:sp>
      <p:sp>
        <p:nvSpPr>
          <p:cNvPr id="5" name="Date Placeholder 4"/>
          <p:cNvSpPr>
            <a:spLocks noGrp="1" noChangeArrowheads="1"/>
          </p:cNvSpPr>
          <p:nvPr>
            <p:ph type="dt" sz="quarter" idx="4294967295"/>
          </p:nvPr>
        </p:nvSpPr>
        <p:spPr bwMode="auto">
          <a:xfrm>
            <a:off x="609600" y="304800"/>
            <a:ext cx="1600200" cy="30797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0"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July 2017 </a:t>
            </a:r>
            <a:endParaRPr lang="en-US" altLang="ko-KR" dirty="0"/>
          </a:p>
        </p:txBody>
      </p:sp>
      <p:sp>
        <p:nvSpPr>
          <p:cNvPr id="6" name="슬라이드 번호 개체 틀 4"/>
          <p:cNvSpPr>
            <a:spLocks noGrp="1"/>
          </p:cNvSpPr>
          <p:nvPr>
            <p:ph type="sldNum" sz="quarter" idx="10"/>
          </p:nvPr>
        </p:nvSpPr>
        <p:spPr>
          <a:xfrm>
            <a:off x="4344988" y="6475413"/>
            <a:ext cx="530225" cy="182562"/>
          </a:xfrm>
          <a:prstGeom prst="rect">
            <a:avLst/>
          </a:prstGeom>
        </p:spPr>
        <p:txBody>
          <a:bodyPr/>
          <a:lstStyle/>
          <a:p>
            <a:pPr>
              <a:defRPr/>
            </a:pPr>
            <a:r>
              <a:rPr lang="en-US" altLang="ko-KR" dirty="0" smtClean="0"/>
              <a:t>Slide </a:t>
            </a:r>
            <a:fld id="{4E4FA928-9E26-4F86-946C-2B3B31589A58}" type="slidenum">
              <a:rPr lang="en-US" altLang="ko-KR" smtClean="0"/>
              <a:pPr>
                <a:defRPr/>
              </a:pPr>
              <a:t>9</a:t>
            </a:fld>
            <a:endParaRPr lang="en-US" altLang="ko-KR" dirty="0"/>
          </a:p>
        </p:txBody>
      </p:sp>
      <p:sp>
        <p:nvSpPr>
          <p:cNvPr id="7" name="Rectangle 6"/>
          <p:cNvSpPr/>
          <p:nvPr/>
        </p:nvSpPr>
        <p:spPr>
          <a:xfrm>
            <a:off x="6629400" y="6444702"/>
            <a:ext cx="1870599" cy="189195"/>
          </a:xfrm>
          <a:prstGeom prst="rect">
            <a:avLst/>
          </a:prstGeom>
        </p:spPr>
        <p:txBody>
          <a:bodyPr wrap="none">
            <a:spAutoFit/>
          </a:bodyPr>
          <a:lstStyle/>
          <a:p>
            <a:pPr algn="ctr" eaLnBrk="1" latinLnBrk="1" hangingPunct="1"/>
            <a:r>
              <a:rPr kumimoji="0" lang="en-US" altLang="ko-KR" dirty="0"/>
              <a:t>Soo-Young Chang [SYCA] </a:t>
            </a:r>
          </a:p>
        </p:txBody>
      </p:sp>
    </p:spTree>
    <p:extLst>
      <p:ext uri="{BB962C8B-B14F-4D97-AF65-F5344CB8AC3E}">
        <p14:creationId xmlns:p14="http://schemas.microsoft.com/office/powerpoint/2010/main" val="2862180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15648</TotalTime>
  <Words>1650</Words>
  <Application>Microsoft Office PowerPoint</Application>
  <PresentationFormat>On-screen Show (4:3)</PresentationFormat>
  <Paragraphs>252</Paragraphs>
  <Slides>18</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18</vt:i4>
      </vt:variant>
    </vt:vector>
  </HeadingPairs>
  <TitlesOfParts>
    <vt:vector size="29" baseType="lpstr">
      <vt:lpstr>굴림</vt:lpstr>
      <vt:lpstr>맑은 고딕</vt:lpstr>
      <vt:lpstr>ＭＳ Ｐゴシック</vt:lpstr>
      <vt:lpstr>Arial</vt:lpstr>
      <vt:lpstr>Calibri</vt:lpstr>
      <vt:lpstr>Symbol</vt:lpstr>
      <vt:lpstr>Times New Roman</vt:lpstr>
      <vt:lpstr>Wingdings</vt:lpstr>
      <vt:lpstr>VLC_Composition_090917</vt:lpstr>
      <vt:lpstr>1_VLC_Composition_090917</vt:lpstr>
      <vt:lpstr>2_VLC_Composition_090917</vt:lpstr>
      <vt:lpstr>PowerPoint Presentation</vt:lpstr>
      <vt:lpstr>PowerPoint Presentation</vt:lpstr>
      <vt:lpstr>CONSIDERATIONS FOR HIGH EFFICIENT  MODULATION FOR LIGHT SIGNALS</vt:lpstr>
      <vt:lpstr>BASIC CONCEPT: MULTIPLE COORDINATES TO REPRESENT COLORS</vt:lpstr>
      <vt:lpstr>VARIOUS LIGHT SPACES</vt:lpstr>
      <vt:lpstr>VARIOUS LIGHT SPACES, CIE 1931 (1)</vt:lpstr>
      <vt:lpstr>VARIOUS LIGHT SPACES, CIE 1931 (2)</vt:lpstr>
      <vt:lpstr>VARIOUS LIGHT SPACES, CIE 1931 (3)</vt:lpstr>
      <vt:lpstr>VARIOUS LIGHT SPACES, CIE 1976 (1)</vt:lpstr>
      <vt:lpstr>VARIOUS LIGHT SPACES, CIE 1976 (2)</vt:lpstr>
      <vt:lpstr>VARIOUS LIGHT SPACES, CIE 1976 (3)</vt:lpstr>
      <vt:lpstr>VARIOUS LIGHT SPACES, CIE 1976 (4)</vt:lpstr>
      <vt:lpstr>SYSTEM DIAGRAM USING COLOR SPACE MODULATION </vt:lpstr>
      <vt:lpstr>KEY PART FOR COLOR SPACE MOD: MAPPING</vt:lpstr>
      <vt:lpstr>COLOR SPACES UTILIZED FOR VEHICULAR COMMUNICATION MODULATION</vt:lpstr>
      <vt:lpstr>UTILIZATION OF CONSTELLATION  ON A COLOR SPACE</vt:lpstr>
      <vt:lpstr>GENERATION OF CONSTELLATION</vt:lpstr>
      <vt:lpstr>CONCLUSIONS</vt:lpstr>
    </vt:vector>
  </TitlesOfParts>
  <Company>th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VINA</cp:lastModifiedBy>
  <cp:revision>836</cp:revision>
  <cp:lastPrinted>2016-01-10T20:23:57Z</cp:lastPrinted>
  <dcterms:created xsi:type="dcterms:W3CDTF">2009-09-18T11:31:33Z</dcterms:created>
  <dcterms:modified xsi:type="dcterms:W3CDTF">2017-07-11T05:20:28Z</dcterms:modified>
</cp:coreProperties>
</file>