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80" r:id="rId2"/>
    <p:sldId id="289" r:id="rId3"/>
    <p:sldId id="295" r:id="rId4"/>
    <p:sldId id="301"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9601" autoAdjust="0"/>
    <p:restoredTop sz="94660"/>
  </p:normalViewPr>
  <p:slideViewPr>
    <p:cSldViewPr>
      <p:cViewPr varScale="1">
        <p:scale>
          <a:sx n="75" d="100"/>
          <a:sy n="75" d="100"/>
        </p:scale>
        <p:origin x="147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7/11/2017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7/11/2017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2017</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15-17-0401-00-0vat</a:t>
            </a:r>
            <a:endParaRPr lang="en-US" sz="1400" b="1" dirty="0">
              <a:latin typeface="Times New Roman" pitchFamily="18" charset="0"/>
              <a:cs typeface="Times New Roman" pitchFamily="18" charset="0"/>
            </a:endParaRPr>
          </a:p>
        </p:txBody>
      </p:sp>
      <p:sp>
        <p:nvSpPr>
          <p:cNvPr id="14" name="Content Placeholder 13"/>
          <p:cNvSpPr>
            <a:spLocks noGrp="1"/>
          </p:cNvSpPr>
          <p:nvPr>
            <p:ph sz="quarter" idx="13"/>
          </p:nvPr>
        </p:nvSpPr>
        <p:spPr>
          <a:xfrm>
            <a:off x="7696200" y="304800"/>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2017</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15-17-0401-00-0vat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7/11/2017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7/11/2017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847755"/>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a:t>
            </a:r>
            <a:r>
              <a:rPr lang="en-US" sz="1600" b="1" dirty="0">
                <a:latin typeface="Times New Roman" pitchFamily="18" charset="0"/>
                <a:cs typeface="Times New Roman" pitchFamily="18" charset="0"/>
              </a:rPr>
              <a:t>Title:</a:t>
            </a:r>
            <a:r>
              <a:rPr lang="en-US" sz="1600" dirty="0">
                <a:latin typeface="Times New Roman" pitchFamily="18" charset="0"/>
                <a:cs typeface="Times New Roman" pitchFamily="18" charset="0"/>
              </a:rPr>
              <a:t> Vehicle Emergency Warning Signal Application using </a:t>
            </a:r>
            <a:r>
              <a:rPr lang="en-US" sz="1600" dirty="0" smtClean="0">
                <a:latin typeface="Times New Roman" pitchFamily="18" charset="0"/>
                <a:cs typeface="Times New Roman" pitchFamily="18" charset="0"/>
              </a:rPr>
              <a:t>OWC</a:t>
            </a: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July 2017</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dirty="0">
                <a:latin typeface="Times New Roman" pitchFamily="18" charset="0"/>
                <a:cs typeface="Times New Roman" pitchFamily="18" charset="0"/>
              </a:rPr>
              <a:t> Jaesang Cha(SNUST), </a:t>
            </a:r>
            <a:r>
              <a:rPr lang="en-US" sz="1600" dirty="0" err="1">
                <a:latin typeface="Times New Roman" pitchFamily="18" charset="0"/>
                <a:cs typeface="Times New Roman" pitchFamily="18" charset="0"/>
              </a:rPr>
              <a:t>JinYong</a:t>
            </a:r>
            <a:r>
              <a:rPr lang="en-US" sz="1600" dirty="0">
                <a:latin typeface="Times New Roman" pitchFamily="18" charset="0"/>
                <a:cs typeface="Times New Roman" pitchFamily="18" charset="0"/>
              </a:rPr>
              <a:t> Choi (</a:t>
            </a:r>
            <a:r>
              <a:rPr lang="en-US" sz="1600" dirty="0" err="1">
                <a:latin typeface="Times New Roman" pitchFamily="18" charset="0"/>
                <a:cs typeface="Times New Roman" pitchFamily="18" charset="0"/>
              </a:rPr>
              <a:t>ShinHan</a:t>
            </a:r>
            <a:r>
              <a:rPr lang="en-US" sz="1600" dirty="0">
                <a:latin typeface="Times New Roman" pitchFamily="18" charset="0"/>
                <a:cs typeface="Times New Roman" pitchFamily="18" charset="0"/>
              </a:rPr>
              <a:t> Bank), </a:t>
            </a:r>
            <a:r>
              <a:rPr lang="en-US" sz="1600" dirty="0" err="1">
                <a:latin typeface="Times New Roman" pitchFamily="18" charset="0"/>
                <a:cs typeface="Times New Roman" pitchFamily="18" charset="0"/>
              </a:rPr>
              <a:t>Gilsik</a:t>
            </a:r>
            <a:r>
              <a:rPr lang="en-US" sz="1600" dirty="0">
                <a:latin typeface="Times New Roman" pitchFamily="18" charset="0"/>
                <a:cs typeface="Times New Roman" pitchFamily="18" charset="0"/>
              </a:rPr>
              <a:t> Lee(The Univ. of Texas at Dallas),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Chang(CSUS), </a:t>
            </a:r>
            <a:r>
              <a:rPr lang="en-US" sz="1600" dirty="0" err="1">
                <a:latin typeface="Times New Roman" pitchFamily="18" charset="0"/>
                <a:cs typeface="Times New Roman" pitchFamily="18" charset="0"/>
              </a:rPr>
              <a:t>Sangwoon</a:t>
            </a:r>
            <a:r>
              <a:rPr lang="en-US" sz="1600" dirty="0">
                <a:latin typeface="Times New Roman" pitchFamily="18" charset="0"/>
                <a:cs typeface="Times New Roman" pitchFamily="18" charset="0"/>
              </a:rPr>
              <a:t> Lee(</a:t>
            </a:r>
            <a:r>
              <a:rPr lang="en-US" sz="1600" dirty="0" err="1">
                <a:latin typeface="Times New Roman" pitchFamily="18" charset="0"/>
                <a:cs typeface="Times New Roman" pitchFamily="18" charset="0"/>
              </a:rPr>
              <a:t>Namseoul</a:t>
            </a:r>
            <a:r>
              <a:rPr lang="en-US" sz="1600" dirty="0">
                <a:latin typeface="Times New Roman" pitchFamily="18" charset="0"/>
                <a:cs typeface="Times New Roman" pitchFamily="18" charset="0"/>
              </a:rPr>
              <a:t> Univ.)</a:t>
            </a:r>
            <a:endParaRPr lang="en-US" sz="1600" dirty="0" smtClean="0">
              <a:latin typeface="Times New Roman" pitchFamily="18" charset="0"/>
              <a:cs typeface="Times New Roman" pitchFamily="18" charset="0"/>
            </a:endParaRPr>
          </a:p>
          <a:p>
            <a:pPr marL="228600" algn="just"/>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a:t>
            </a:r>
            <a:r>
              <a:rPr lang="en-US" sz="1600" dirty="0" smtClean="0">
                <a:latin typeface="Times New Roman" pitchFamily="18" charset="0"/>
                <a:cs typeface="Times New Roman" pitchFamily="18" charset="0"/>
              </a:rPr>
              <a:t>82-41-580-2194, </a:t>
            </a:r>
            <a:r>
              <a:rPr lang="en-US" sz="1600" dirty="0">
                <a:latin typeface="Times New Roman" pitchFamily="18" charset="0"/>
                <a:cs typeface="Times New Roman" pitchFamily="18" charset="0"/>
              </a:rPr>
              <a:t>FAX: +</a:t>
            </a:r>
            <a:r>
              <a:rPr lang="en-US" sz="1600" dirty="0" smtClean="0">
                <a:latin typeface="Times New Roman" pitchFamily="18" charset="0"/>
                <a:cs typeface="Times New Roman" pitchFamily="18" charset="0"/>
              </a:rPr>
              <a:t>82-41-580-2190, </a:t>
            </a:r>
            <a:r>
              <a:rPr lang="en-US" sz="1600" dirty="0">
                <a:latin typeface="Times New Roman" pitchFamily="18" charset="0"/>
                <a:cs typeface="Times New Roman" pitchFamily="18" charset="0"/>
              </a:rPr>
              <a:t>E-Mail: </a:t>
            </a:r>
            <a:r>
              <a:rPr lang="en-US" altLang="ko-KR" sz="1600" dirty="0" smtClean="0">
                <a:latin typeface="Times New Roman" pitchFamily="18" charset="0"/>
                <a:cs typeface="Times New Roman" pitchFamily="18" charset="0"/>
              </a:rPr>
              <a:t>Quattro</a:t>
            </a:r>
            <a:r>
              <a:rPr lang="ko-KR" alt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@nsu.ac.kr </a:t>
            </a:r>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documents introduce the </a:t>
            </a:r>
            <a:r>
              <a:rPr lang="en-US" sz="1600" dirty="0">
                <a:latin typeface="Times New Roman" pitchFamily="18" charset="0"/>
                <a:cs typeface="Times New Roman" pitchFamily="18" charset="0"/>
              </a:rPr>
              <a:t>Vehicle </a:t>
            </a:r>
            <a:r>
              <a:rPr lang="en-US" sz="1600" dirty="0" smtClean="0">
                <a:latin typeface="Times New Roman" pitchFamily="18" charset="0"/>
                <a:cs typeface="Times New Roman" pitchFamily="18" charset="0"/>
              </a:rPr>
              <a:t>Braking Information Sharing Application using OWC for </a:t>
            </a:r>
            <a:r>
              <a:rPr lang="en-US" sz="1600" dirty="0">
                <a:latin typeface="Times New Roman" pitchFamily="18" charset="0"/>
                <a:cs typeface="Times New Roman" pitchFamily="18" charset="0"/>
              </a:rPr>
              <a:t>Vehicular Assistant Technology (VAT). This </a:t>
            </a:r>
            <a:r>
              <a:rPr lang="en-US" sz="1600" dirty="0" smtClean="0">
                <a:latin typeface="Times New Roman" pitchFamily="18" charset="0"/>
                <a:cs typeface="Times New Roman" pitchFamily="18" charset="0"/>
              </a:rPr>
              <a:t>proposed VAT  uses Visible Light Communication to share the status of the car’s brake operation and predict the speed reduction of the car going in front.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a:t>
            </a:r>
            <a:r>
              <a:rPr lang="en-US" altLang="ko-KR" sz="1600" dirty="0">
                <a:latin typeface="Times New Roman" pitchFamily="18" charset="0"/>
                <a:cs typeface="Times New Roman" pitchFamily="18" charset="0"/>
              </a:rPr>
              <a:t>Braking Information Sharing Application using </a:t>
            </a:r>
            <a:r>
              <a:rPr lang="en-US" altLang="ko-KR" sz="1600" dirty="0" smtClean="0">
                <a:latin typeface="Times New Roman" pitchFamily="18" charset="0"/>
                <a:cs typeface="Times New Roman" pitchFamily="18" charset="0"/>
              </a:rPr>
              <a:t>OWC </a:t>
            </a:r>
            <a:r>
              <a:rPr lang="en-US" sz="1600" dirty="0" smtClean="0">
                <a:latin typeface="Times New Roman" pitchFamily="18" charset="0"/>
                <a:cs typeface="Times New Roman" pitchFamily="18" charset="0"/>
              </a:rPr>
              <a:t>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Contents</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23333" y="2209800"/>
            <a:ext cx="8382000" cy="1828800"/>
          </a:xfrm>
        </p:spPr>
        <p:txBody>
          <a:bodyPr>
            <a:normAutofit/>
          </a:bodyPr>
          <a:lstStyle/>
          <a:p>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Vehicle Emergency Warning Signal Application using </a:t>
            </a:r>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OWC</a:t>
            </a:r>
          </a:p>
          <a:p>
            <a:endParaRPr lang="en-US" altLang="ko-KR" sz="2400" dirty="0">
              <a:latin typeface="Times New Roman" panose="02020603050405020304" pitchFamily="18" charset="0"/>
              <a:ea typeface="굴림" panose="020B0600000101010101" pitchFamily="50" charset="-127"/>
              <a:cs typeface="Times New Roman" panose="02020603050405020304" pitchFamily="18" charset="0"/>
            </a:endParaRP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Conclusion</a:t>
            </a:r>
            <a:endParaRPr lang="en-US" sz="2400" dirty="0"/>
          </a:p>
        </p:txBody>
      </p:sp>
    </p:spTree>
    <p:extLst>
      <p:ext uri="{BB962C8B-B14F-4D97-AF65-F5344CB8AC3E}">
        <p14:creationId xmlns:p14="http://schemas.microsoft.com/office/powerpoint/2010/main" val="518567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 y="673948"/>
            <a:ext cx="8991600" cy="685800"/>
          </a:xfrm>
        </p:spPr>
        <p:txBody>
          <a:bodyPr>
            <a:normAutofit fontScale="90000"/>
          </a:bodyPr>
          <a:lstStyle/>
          <a:p>
            <a:r>
              <a:rPr lang="en-US" sz="3000" b="1" dirty="0">
                <a:latin typeface="Times New Roman" panose="02020603050405020304" pitchFamily="18" charset="0"/>
                <a:cs typeface="Times New Roman" panose="02020603050405020304" pitchFamily="18" charset="0"/>
              </a:rPr>
              <a:t>Vehicle </a:t>
            </a:r>
            <a:r>
              <a:rPr lang="en-US" sz="3000" b="1" dirty="0" smtClean="0">
                <a:latin typeface="Times New Roman" panose="02020603050405020304" pitchFamily="18" charset="0"/>
                <a:cs typeface="Times New Roman" panose="02020603050405020304" pitchFamily="18" charset="0"/>
              </a:rPr>
              <a:t>Emergency </a:t>
            </a:r>
            <a:r>
              <a:rPr lang="en-US" sz="3000" b="1" dirty="0">
                <a:latin typeface="Times New Roman" panose="02020603050405020304" pitchFamily="18" charset="0"/>
                <a:cs typeface="Times New Roman" panose="02020603050405020304" pitchFamily="18" charset="0"/>
              </a:rPr>
              <a:t>Warning </a:t>
            </a:r>
            <a:r>
              <a:rPr lang="en-US" sz="3000" b="1" dirty="0" smtClean="0">
                <a:latin typeface="Times New Roman" panose="02020603050405020304" pitchFamily="18" charset="0"/>
                <a:cs typeface="Times New Roman" panose="02020603050405020304" pitchFamily="18" charset="0"/>
              </a:rPr>
              <a:t>Signal Application </a:t>
            </a:r>
            <a:r>
              <a:rPr lang="en-US" sz="3000" b="1" dirty="0">
                <a:latin typeface="Times New Roman" panose="02020603050405020304" pitchFamily="18" charset="0"/>
                <a:cs typeface="Times New Roman" panose="02020603050405020304" pitchFamily="18" charset="0"/>
              </a:rPr>
              <a:t>using </a:t>
            </a:r>
            <a:r>
              <a:rPr lang="en-US" sz="3000" b="1" dirty="0" smtClean="0">
                <a:latin typeface="Times New Roman" panose="02020603050405020304" pitchFamily="18" charset="0"/>
                <a:cs typeface="Times New Roman" panose="02020603050405020304" pitchFamily="18" charset="0"/>
              </a:rPr>
              <a:t>OWC</a:t>
            </a:r>
            <a:endParaRPr lang="en-US" sz="3000" b="1" dirty="0">
              <a:latin typeface="Times New Roman" panose="02020603050405020304" pitchFamily="18" charset="0"/>
              <a:cs typeface="Times New Roman" panose="02020603050405020304" pitchFamily="18" charset="0"/>
            </a:endParaRPr>
          </a:p>
        </p:txBody>
      </p:sp>
      <p:sp>
        <p:nvSpPr>
          <p:cNvPr id="11" name="Content Placeholder 2"/>
          <p:cNvSpPr>
            <a:spLocks noGrp="1"/>
          </p:cNvSpPr>
          <p:nvPr>
            <p:ph idx="1"/>
          </p:nvPr>
        </p:nvSpPr>
        <p:spPr>
          <a:xfrm>
            <a:off x="511384" y="2730865"/>
            <a:ext cx="7758857" cy="2107833"/>
          </a:xfrm>
        </p:spPr>
        <p:txBody>
          <a:bodyPr>
            <a:normAutofit/>
          </a:bodyPr>
          <a:lstStyle/>
          <a:p>
            <a:pPr algn="just"/>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Vehicle Emergency Warning Signal Application using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OWC</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EWS(Emergency Warning Signal) Transmitted using  VLC form the Back-Light of a car</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The EWS received </a:t>
            </a:r>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cars </a:t>
            </a: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 can do proper operation automatically or manually</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This application can be applied to autonomous driving car also</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Examples of EWS Transmission conditions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Sudden Brake Operation under unsuspected Situation</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Collision </a:t>
            </a:r>
          </a:p>
          <a:p>
            <a:pPr lvl="2" algn="just"/>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Directional Transmission to Backward </a:t>
            </a:r>
            <a:endPar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endParaRP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Proper signal coverage from the EWS transmitting car</a:t>
            </a:r>
          </a:p>
        </p:txBody>
      </p:sp>
      <p:sp>
        <p:nvSpPr>
          <p:cNvPr id="10" name="TextBox 53"/>
          <p:cNvSpPr txBox="1">
            <a:spLocks noChangeArrowheads="1"/>
          </p:cNvSpPr>
          <p:nvPr/>
        </p:nvSpPr>
        <p:spPr bwMode="auto">
          <a:xfrm>
            <a:off x="519844" y="4876800"/>
            <a:ext cx="4245182" cy="1742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lang="en-US" altLang="ko-KR" sz="1600" dirty="0" smtClean="0">
                <a:cs typeface="Times New Roman" panose="02020603050405020304" pitchFamily="18" charset="0"/>
              </a:rPr>
              <a:t>Advantages</a:t>
            </a:r>
          </a:p>
          <a:p>
            <a:pPr lvl="1" algn="just" latinLnBrk="1"/>
            <a:r>
              <a:rPr lang="en-US" altLang="ko-KR" sz="1200" dirty="0" smtClean="0">
                <a:cs typeface="Times New Roman" panose="02020603050405020304" pitchFamily="18" charset="0"/>
              </a:rPr>
              <a:t>Prevention of Car Collision Accident</a:t>
            </a:r>
          </a:p>
          <a:p>
            <a:pPr lvl="1" algn="just" latinLnBrk="1"/>
            <a:r>
              <a:rPr lang="en-US" altLang="ko-KR" sz="1200" dirty="0" smtClean="0">
                <a:cs typeface="Times New Roman" panose="02020603050405020304" pitchFamily="18" charset="0"/>
              </a:rPr>
              <a:t>Safety Driving Assistance</a:t>
            </a:r>
          </a:p>
          <a:p>
            <a:pPr lvl="1" algn="just" latinLnBrk="1"/>
            <a:r>
              <a:rPr kumimoji="0" lang="en-US" altLang="ko-KR" sz="1200" dirty="0" smtClean="0">
                <a:cs typeface="Times New Roman" panose="02020603050405020304" pitchFamily="18" charset="0"/>
              </a:rPr>
              <a:t>Real-time Information</a:t>
            </a:r>
            <a:r>
              <a:rPr kumimoji="0" lang="en-US" altLang="ko-KR" sz="1200" dirty="0" smtClean="0">
                <a:solidFill>
                  <a:srgbClr val="FF0000"/>
                </a:solidFill>
                <a:cs typeface="Times New Roman" panose="02020603050405020304" pitchFamily="18" charset="0"/>
              </a:rPr>
              <a:t> </a:t>
            </a:r>
            <a:r>
              <a:rPr kumimoji="0" lang="en-US" altLang="ko-KR" sz="1200" dirty="0" smtClean="0">
                <a:cs typeface="Times New Roman" panose="02020603050405020304" pitchFamily="18" charset="0"/>
              </a:rPr>
              <a:t>Sharing</a:t>
            </a:r>
          </a:p>
          <a:p>
            <a:pPr lvl="1" algn="just" latinLnBrk="1"/>
            <a:r>
              <a:rPr lang="en-US" altLang="ko-KR" sz="1200" dirty="0" smtClean="0">
                <a:cs typeface="Times New Roman" panose="02020603050405020304" pitchFamily="18" charset="0"/>
              </a:rPr>
              <a:t>Useful for </a:t>
            </a:r>
            <a:r>
              <a:rPr lang="en-US" altLang="ko-KR" sz="1200" dirty="0" smtClean="0">
                <a:ea typeface="굴림" panose="020B0600000101010101" pitchFamily="50" charset="-127"/>
                <a:cs typeface="Times New Roman" panose="02020603050405020304" pitchFamily="18" charset="0"/>
              </a:rPr>
              <a:t>Autonomous Driving Car Application </a:t>
            </a:r>
            <a:endParaRPr lang="en-US" altLang="ko-KR" sz="1200" dirty="0" smtClean="0">
              <a:cs typeface="Times New Roman" panose="02020603050405020304" pitchFamily="18" charset="0"/>
            </a:endParaRPr>
          </a:p>
          <a:p>
            <a:pPr lvl="1" algn="just" latinLnBrk="1"/>
            <a:r>
              <a:rPr lang="en-US" altLang="ko-KR" sz="1200" dirty="0">
                <a:ea typeface="굴림" panose="020B0600000101010101" pitchFamily="50" charset="-127"/>
                <a:cs typeface="Times New Roman" panose="02020603050405020304" pitchFamily="18" charset="0"/>
              </a:rPr>
              <a:t>Provides Mobile Network Connectivity Infrastructure</a:t>
            </a:r>
          </a:p>
          <a:p>
            <a:pPr lvl="1" algn="just" latinLnBrk="1"/>
            <a:endParaRPr kumimoji="0" lang="en-US" altLang="ko-KR" sz="1600" dirty="0" smtClean="0">
              <a:cs typeface="Times New Roman" panose="02020603050405020304" pitchFamily="18" charset="0"/>
            </a:endParaRPr>
          </a:p>
        </p:txBody>
      </p:sp>
      <p:sp>
        <p:nvSpPr>
          <p:cNvPr id="3" name="AutoShape 2" descr="자동차에 대한 이미지 검색결과"/>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grpSp>
        <p:nvGrpSpPr>
          <p:cNvPr id="19" name="그룹 18"/>
          <p:cNvGrpSpPr/>
          <p:nvPr/>
        </p:nvGrpSpPr>
        <p:grpSpPr>
          <a:xfrm>
            <a:off x="914400" y="1479948"/>
            <a:ext cx="6699463" cy="1212815"/>
            <a:chOff x="1244386" y="1752600"/>
            <a:chExt cx="6699463" cy="1212815"/>
          </a:xfrm>
        </p:grpSpPr>
        <p:pic>
          <p:nvPicPr>
            <p:cNvPr id="7" name="그림 6"/>
            <p:cNvPicPr>
              <a:picLocks noChangeAspect="1"/>
            </p:cNvPicPr>
            <p:nvPr/>
          </p:nvPicPr>
          <p:blipFill>
            <a:blip r:embed="rId2"/>
            <a:stretch>
              <a:fillRect/>
            </a:stretch>
          </p:blipFill>
          <p:spPr>
            <a:xfrm>
              <a:off x="5029199" y="1752600"/>
              <a:ext cx="2914650" cy="1169153"/>
            </a:xfrm>
            <a:prstGeom prst="rect">
              <a:avLst/>
            </a:prstGeom>
          </p:spPr>
        </p:pic>
        <p:pic>
          <p:nvPicPr>
            <p:cNvPr id="14" name="그림 13"/>
            <p:cNvPicPr>
              <a:picLocks noChangeAspect="1"/>
            </p:cNvPicPr>
            <p:nvPr/>
          </p:nvPicPr>
          <p:blipFill>
            <a:blip r:embed="rId2"/>
            <a:stretch>
              <a:fillRect/>
            </a:stretch>
          </p:blipFill>
          <p:spPr>
            <a:xfrm>
              <a:off x="1244386" y="1887312"/>
              <a:ext cx="2607561" cy="1078103"/>
            </a:xfrm>
            <a:prstGeom prst="rect">
              <a:avLst/>
            </a:prstGeom>
          </p:spPr>
        </p:pic>
        <p:sp>
          <p:nvSpPr>
            <p:cNvPr id="15" name="이등변 삼각형 14"/>
            <p:cNvSpPr/>
            <p:nvPr/>
          </p:nvSpPr>
          <p:spPr bwMode="auto">
            <a:xfrm rot="5571877">
              <a:off x="4409908" y="1114639"/>
              <a:ext cx="621783" cy="2097947"/>
            </a:xfrm>
            <a:prstGeom prst="triangle">
              <a:avLst>
                <a:gd name="adj" fmla="val 47772"/>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ln w="25400"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1" hangingPunct="1">
                <a:lnSpc>
                  <a:spcPct val="70000"/>
                </a:lnSpc>
                <a:spcBef>
                  <a:spcPct val="50000"/>
                </a:spcBef>
                <a:spcAft>
                  <a:spcPct val="0"/>
                </a:spcAft>
                <a:buClrTx/>
                <a:buSzTx/>
                <a:buFontTx/>
                <a:buNone/>
                <a:tabLst/>
              </a:pPr>
              <a:endParaRPr kumimoji="1" lang="ko-KR" altLang="en-US" sz="1200" b="1" i="0" u="none" strike="noStrike" cap="none" normalizeH="0" baseline="0" smtClean="0">
                <a:ln>
                  <a:noFill/>
                </a:ln>
                <a:solidFill>
                  <a:schemeClr val="accent2"/>
                </a:solidFill>
                <a:effectLst/>
                <a:latin typeface="굴림" pitchFamily="50" charset="-127"/>
                <a:ea typeface="굴림" pitchFamily="50" charset="-127"/>
              </a:endParaRPr>
            </a:p>
          </p:txBody>
        </p:sp>
        <p:sp>
          <p:nvSpPr>
            <p:cNvPr id="17" name="직사각형 16"/>
            <p:cNvSpPr/>
            <p:nvPr/>
          </p:nvSpPr>
          <p:spPr>
            <a:xfrm>
              <a:off x="3896813" y="1947602"/>
              <a:ext cx="712952" cy="400110"/>
            </a:xfrm>
            <a:prstGeom prst="rect">
              <a:avLst/>
            </a:prstGeom>
          </p:spPr>
          <p:txBody>
            <a:bodyPr wrap="none">
              <a:spAutoFit/>
            </a:bodyPr>
            <a:lstStyle/>
            <a:p>
              <a:r>
                <a:rPr lang="en-US" altLang="ko-KR" sz="2000" dirty="0" smtClean="0"/>
                <a:t>OWC</a:t>
              </a:r>
              <a:endParaRPr lang="ko-KR" altLang="en-US" sz="2000" dirty="0"/>
            </a:p>
          </p:txBody>
        </p:sp>
        <p:sp>
          <p:nvSpPr>
            <p:cNvPr id="18" name="타원 17"/>
            <p:cNvSpPr/>
            <p:nvPr/>
          </p:nvSpPr>
          <p:spPr>
            <a:xfrm>
              <a:off x="5660743" y="2097810"/>
              <a:ext cx="304800" cy="24990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Tree>
    <p:extLst>
      <p:ext uri="{BB962C8B-B14F-4D97-AF65-F5344CB8AC3E}">
        <p14:creationId xmlns:p14="http://schemas.microsoft.com/office/powerpoint/2010/main" val="964630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a:lstStyle/>
          <a:p>
            <a:r>
              <a:rPr lang="en-US" sz="3200" b="1" dirty="0" smtClean="0">
                <a:latin typeface="Times New Roman" panose="02020603050405020304" pitchFamily="18" charset="0"/>
                <a:cs typeface="Times New Roman" panose="02020603050405020304" pitchFamily="18" charset="0"/>
              </a:rPr>
              <a:t>Conclusion</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23333" y="1905000"/>
            <a:ext cx="8322734" cy="2849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Vehicle </a:t>
            </a:r>
            <a:r>
              <a:rPr lang="en-US" sz="2400" dirty="0">
                <a:latin typeface="Times New Roman" panose="02020603050405020304" pitchFamily="18" charset="0"/>
                <a:cs typeface="Times New Roman" panose="02020603050405020304" pitchFamily="18" charset="0"/>
              </a:rPr>
              <a:t>Emergency Warning Signal Application using </a:t>
            </a:r>
            <a:r>
              <a:rPr lang="en-US" sz="2400" dirty="0" smtClean="0">
                <a:latin typeface="Times New Roman" panose="02020603050405020304" pitchFamily="18" charset="0"/>
                <a:cs typeface="Times New Roman" panose="02020603050405020304" pitchFamily="18" charset="0"/>
              </a:rPr>
              <a:t>OWC is proposed</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Autonomous Driving Cars would need this Application to prevent Collisions   </a:t>
            </a:r>
          </a:p>
          <a:p>
            <a:pPr algn="just"/>
            <a:r>
              <a:rPr lang="en-US" sz="2400" dirty="0" smtClean="0">
                <a:latin typeface="Times New Roman" panose="02020603050405020304" pitchFamily="18" charset="0"/>
                <a:cs typeface="Times New Roman" panose="02020603050405020304" pitchFamily="18" charset="0"/>
              </a:rPr>
              <a:t>EWS generated and transmitted conditions can be suggested by  Automotive experts</a:t>
            </a:r>
          </a:p>
          <a:p>
            <a:pPr algn="just"/>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8222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5658</TotalTime>
  <Words>171</Words>
  <Application>Microsoft Office PowerPoint</Application>
  <PresentationFormat>On-screen Show (4:3)</PresentationFormat>
  <Paragraphs>42</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굴림</vt:lpstr>
      <vt:lpstr>맑은 고딕</vt:lpstr>
      <vt:lpstr>Arial</vt:lpstr>
      <vt:lpstr>Calibri</vt:lpstr>
      <vt:lpstr>Times New Roman</vt:lpstr>
      <vt:lpstr>Office Theme</vt:lpstr>
      <vt:lpstr>PowerPoint Presentation</vt:lpstr>
      <vt:lpstr>Contents</vt:lpstr>
      <vt:lpstr>Vehicle Emergency Warning Signal Application using OWC</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235</cp:revision>
  <cp:lastPrinted>2017-05-07T15:48:38Z</cp:lastPrinted>
  <dcterms:created xsi:type="dcterms:W3CDTF">2010-05-15T17:50:32Z</dcterms:created>
  <dcterms:modified xsi:type="dcterms:W3CDTF">2017-07-11T05:14:45Z</dcterms:modified>
</cp:coreProperties>
</file>